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359" r:id="rId2"/>
    <p:sldId id="360" r:id="rId3"/>
    <p:sldId id="372" r:id="rId4"/>
    <p:sldId id="263" r:id="rId5"/>
    <p:sldId id="273" r:id="rId6"/>
    <p:sldId id="355" r:id="rId7"/>
    <p:sldId id="266" r:id="rId8"/>
    <p:sldId id="268" r:id="rId9"/>
    <p:sldId id="269" r:id="rId10"/>
    <p:sldId id="270" r:id="rId11"/>
    <p:sldId id="271" r:id="rId12"/>
    <p:sldId id="361" r:id="rId13"/>
    <p:sldId id="356" r:id="rId14"/>
    <p:sldId id="274" r:id="rId15"/>
    <p:sldId id="276" r:id="rId16"/>
    <p:sldId id="277" r:id="rId17"/>
    <p:sldId id="279" r:id="rId18"/>
    <p:sldId id="281" r:id="rId19"/>
    <p:sldId id="283" r:id="rId20"/>
    <p:sldId id="284" r:id="rId21"/>
    <p:sldId id="287" r:id="rId22"/>
    <p:sldId id="289" r:id="rId23"/>
    <p:sldId id="290" r:id="rId24"/>
    <p:sldId id="293" r:id="rId25"/>
    <p:sldId id="295" r:id="rId26"/>
    <p:sldId id="296" r:id="rId27"/>
    <p:sldId id="297" r:id="rId28"/>
    <p:sldId id="299" r:id="rId29"/>
    <p:sldId id="300" r:id="rId30"/>
    <p:sldId id="301" r:id="rId31"/>
    <p:sldId id="302" r:id="rId32"/>
    <p:sldId id="303" r:id="rId33"/>
    <p:sldId id="304" r:id="rId34"/>
    <p:sldId id="307" r:id="rId35"/>
    <p:sldId id="310" r:id="rId36"/>
    <p:sldId id="311" r:id="rId37"/>
    <p:sldId id="312" r:id="rId38"/>
    <p:sldId id="313" r:id="rId39"/>
    <p:sldId id="315" r:id="rId40"/>
    <p:sldId id="316" r:id="rId41"/>
    <p:sldId id="317" r:id="rId42"/>
    <p:sldId id="362" r:id="rId43"/>
    <p:sldId id="318" r:id="rId44"/>
    <p:sldId id="325" r:id="rId45"/>
    <p:sldId id="326" r:id="rId46"/>
    <p:sldId id="363" r:id="rId47"/>
    <p:sldId id="327" r:id="rId48"/>
    <p:sldId id="364" r:id="rId49"/>
    <p:sldId id="365" r:id="rId50"/>
    <p:sldId id="328" r:id="rId51"/>
    <p:sldId id="329" r:id="rId52"/>
    <p:sldId id="330" r:id="rId53"/>
    <p:sldId id="333" r:id="rId54"/>
    <p:sldId id="334" r:id="rId55"/>
    <p:sldId id="335" r:id="rId56"/>
    <p:sldId id="336" r:id="rId57"/>
    <p:sldId id="338" r:id="rId58"/>
    <p:sldId id="339" r:id="rId59"/>
    <p:sldId id="340" r:id="rId60"/>
    <p:sldId id="341" r:id="rId61"/>
    <p:sldId id="366" r:id="rId62"/>
    <p:sldId id="367" r:id="rId63"/>
    <p:sldId id="342" r:id="rId64"/>
    <p:sldId id="343" r:id="rId65"/>
    <p:sldId id="368" r:id="rId66"/>
    <p:sldId id="344" r:id="rId67"/>
    <p:sldId id="369" r:id="rId68"/>
    <p:sldId id="345" r:id="rId69"/>
    <p:sldId id="346" r:id="rId70"/>
    <p:sldId id="347" r:id="rId71"/>
    <p:sldId id="348" r:id="rId72"/>
    <p:sldId id="370" r:id="rId73"/>
    <p:sldId id="349" r:id="rId74"/>
    <p:sldId id="351" r:id="rId75"/>
    <p:sldId id="352" r:id="rId76"/>
    <p:sldId id="353" r:id="rId77"/>
    <p:sldId id="371" r:id="rId78"/>
    <p:sldId id="354" r:id="rId7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424" autoAdjust="0"/>
  </p:normalViewPr>
  <p:slideViewPr>
    <p:cSldViewPr>
      <p:cViewPr varScale="1">
        <p:scale>
          <a:sx n="68" d="100"/>
          <a:sy n="68" d="100"/>
        </p:scale>
        <p:origin x="1542" y="276"/>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83" d="100"/>
          <a:sy n="83" d="100"/>
        </p:scale>
        <p:origin x="3352"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1.9596588033428401E-2"/>
                  <c:y val="-3.4695598485414397E-2"/>
                </c:manualLayout>
              </c:layout>
              <c:spPr/>
              <c:txPr>
                <a:bodyPr/>
                <a:lstStyle/>
                <a:p>
                  <a:pPr>
                    <a:defRPr sz="1399" baseline="0"/>
                  </a:pPr>
                  <a:endParaRPr lang="zh-TW"/>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1A-461B-89B0-863E9D97BB15}"/>
                </c:ext>
              </c:extLst>
            </c:dLbl>
            <c:dLbl>
              <c:idx val="1"/>
              <c:layout>
                <c:manualLayout>
                  <c:x val="1.30643920222856E-2"/>
                  <c:y val="-3.4695598485414397E-2"/>
                </c:manualLayout>
              </c:layout>
              <c:spPr/>
              <c:txPr>
                <a:bodyPr/>
                <a:lstStyle/>
                <a:p>
                  <a:pPr>
                    <a:defRPr sz="1399" baseline="0"/>
                  </a:pPr>
                  <a:endParaRPr lang="zh-TW"/>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1A-461B-89B0-863E9D97BB15}"/>
                </c:ext>
              </c:extLst>
            </c:dLbl>
            <c:dLbl>
              <c:idx val="2"/>
              <c:layout>
                <c:manualLayout>
                  <c:x val="2.2862686038999699E-2"/>
                  <c:y val="-2.60216988640606E-2"/>
                </c:manualLayout>
              </c:layout>
              <c:spPr/>
              <c:txPr>
                <a:bodyPr/>
                <a:lstStyle/>
                <a:p>
                  <a:pPr>
                    <a:defRPr sz="1399" baseline="0"/>
                  </a:pPr>
                  <a:endParaRPr lang="zh-TW"/>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1A-461B-89B0-863E9D97BB15}"/>
                </c:ext>
              </c:extLst>
            </c:dLbl>
            <c:dLbl>
              <c:idx val="3"/>
              <c:layout>
                <c:manualLayout>
                  <c:x val="1.9596588033428401E-2"/>
                  <c:y val="-3.7586898359198699E-2"/>
                </c:manualLayout>
              </c:layout>
              <c:spPr/>
              <c:txPr>
                <a:bodyPr/>
                <a:lstStyle/>
                <a:p>
                  <a:pPr>
                    <a:defRPr sz="1399" baseline="0"/>
                  </a:pPr>
                  <a:endParaRPr lang="zh-TW"/>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1A-461B-89B0-863E9D97BB15}"/>
                </c:ext>
              </c:extLst>
            </c:dLbl>
            <c:dLbl>
              <c:idx val="4"/>
              <c:layout>
                <c:manualLayout>
                  <c:x val="8.1652450139285404E-3"/>
                  <c:y val="-6.9391196970828697E-2"/>
                </c:manualLayout>
              </c:layout>
              <c:spPr/>
              <c:txPr>
                <a:bodyPr/>
                <a:lstStyle/>
                <a:p>
                  <a:pPr>
                    <a:defRPr sz="1399" baseline="0"/>
                  </a:pPr>
                  <a:endParaRPr lang="zh-TW"/>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1A-461B-89B0-863E9D97BB15}"/>
                </c:ext>
              </c:extLst>
            </c:dLbl>
            <c:spPr>
              <a:noFill/>
              <a:ln>
                <a:noFill/>
              </a:ln>
              <a:effectLst/>
            </c:spPr>
            <c:txPr>
              <a:bodyPr/>
              <a:lstStyle/>
              <a:p>
                <a:pPr>
                  <a:defRPr sz="1399" baseline="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工作表1!$B$70:$B$74</c:f>
              <c:strCache>
                <c:ptCount val="5"/>
                <c:pt idx="0">
                  <c:v>Cutting</c:v>
                </c:pt>
                <c:pt idx="1">
                  <c:v>Winching</c:v>
                </c:pt>
                <c:pt idx="2">
                  <c:v>Impact</c:v>
                </c:pt>
                <c:pt idx="3">
                  <c:v>Falling</c:v>
                </c:pt>
                <c:pt idx="4">
                  <c:v>Others</c:v>
                </c:pt>
              </c:strCache>
            </c:strRef>
          </c:cat>
          <c:val>
            <c:numRef>
              <c:f>工作表1!$C$70:$C$74</c:f>
              <c:numCache>
                <c:formatCode>0.0%</c:formatCode>
                <c:ptCount val="5"/>
                <c:pt idx="0">
                  <c:v>0.48499999999999999</c:v>
                </c:pt>
                <c:pt idx="1">
                  <c:v>6.7000000000000004E-2</c:v>
                </c:pt>
                <c:pt idx="2">
                  <c:v>0.06</c:v>
                </c:pt>
                <c:pt idx="3">
                  <c:v>5.1999999999999998E-2</c:v>
                </c:pt>
                <c:pt idx="4">
                  <c:v>0.33600000000000002</c:v>
                </c:pt>
              </c:numCache>
            </c:numRef>
          </c:val>
          <c:extLst>
            <c:ext xmlns:c16="http://schemas.microsoft.com/office/drawing/2014/chart" uri="{C3380CC4-5D6E-409C-BE32-E72D297353CC}">
              <c16:uniqueId val="{00000005-401A-461B-89B0-863E9D97BB15}"/>
            </c:ext>
          </c:extLst>
        </c:ser>
        <c:dLbls>
          <c:showLegendKey val="0"/>
          <c:showVal val="0"/>
          <c:showCatName val="0"/>
          <c:showSerName val="0"/>
          <c:showPercent val="0"/>
          <c:showBubbleSize val="0"/>
        </c:dLbls>
        <c:gapWidth val="150"/>
        <c:shape val="box"/>
        <c:axId val="529725904"/>
        <c:axId val="529722376"/>
        <c:axId val="0"/>
      </c:bar3DChart>
      <c:catAx>
        <c:axId val="529725904"/>
        <c:scaling>
          <c:orientation val="minMax"/>
        </c:scaling>
        <c:delete val="0"/>
        <c:axPos val="b"/>
        <c:numFmt formatCode="General" sourceLinked="1"/>
        <c:majorTickMark val="out"/>
        <c:minorTickMark val="none"/>
        <c:tickLblPos val="nextTo"/>
        <c:txPr>
          <a:bodyPr/>
          <a:lstStyle/>
          <a:p>
            <a:pPr>
              <a:defRPr sz="1399" baseline="0"/>
            </a:pPr>
            <a:endParaRPr lang="zh-TW"/>
          </a:p>
        </c:txPr>
        <c:crossAx val="529722376"/>
        <c:crossesAt val="0"/>
        <c:auto val="1"/>
        <c:lblAlgn val="ctr"/>
        <c:lblOffset val="100"/>
        <c:noMultiLvlLbl val="0"/>
      </c:catAx>
      <c:valAx>
        <c:axId val="529722376"/>
        <c:scaling>
          <c:orientation val="minMax"/>
        </c:scaling>
        <c:delete val="0"/>
        <c:axPos val="l"/>
        <c:majorGridlines/>
        <c:numFmt formatCode="0.0%" sourceLinked="1"/>
        <c:majorTickMark val="out"/>
        <c:minorTickMark val="none"/>
        <c:tickLblPos val="nextTo"/>
        <c:txPr>
          <a:bodyPr/>
          <a:lstStyle/>
          <a:p>
            <a:pPr>
              <a:defRPr sz="1399" baseline="0"/>
            </a:pPr>
            <a:endParaRPr lang="zh-TW"/>
          </a:p>
        </c:txPr>
        <c:crossAx val="529725904"/>
        <c:crosses val="autoZero"/>
        <c:crossBetween val="between"/>
      </c:valAx>
      <c:spPr>
        <a:noFill/>
        <a:ln w="25382">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57486-5243-4F0C-8424-388356391176}" type="doc">
      <dgm:prSet loTypeId="urn:microsoft.com/office/officeart/2005/8/layout/pyramid1" loCatId="pyramid" qsTypeId="urn:microsoft.com/office/officeart/2005/8/quickstyle/simple1" qsCatId="simple" csTypeId="urn:microsoft.com/office/officeart/2005/8/colors/accent1_2" csCatId="accent1" phldr="1"/>
      <dgm:spPr/>
    </dgm:pt>
    <dgm:pt modelId="{CC16B5D4-FFEA-404B-B731-6C1A8AD4281A}">
      <dgm:prSet custT="1"/>
      <dgm:spPr>
        <a:solidFill>
          <a:srgbClr val="FF0000"/>
        </a:solidFill>
        <a:ln w="6350">
          <a:solidFill>
            <a:schemeClr val="tx1"/>
          </a:solidFill>
        </a:ln>
      </dgm:spPr>
      <dgm:t>
        <a:bodyPr/>
        <a:lstStyle/>
        <a:p>
          <a:br>
            <a:rPr lang="en-US" altLang="zh-TW" sz="2400" b="1" dirty="0">
              <a:solidFill>
                <a:srgbClr val="FFFF00"/>
              </a:solidFill>
              <a:latin typeface="Times New Roman" pitchFamily="18" charset="0"/>
              <a:ea typeface="標楷體" pitchFamily="65" charset="-120"/>
            </a:rPr>
          </a:br>
          <a:br>
            <a:rPr lang="en-US" altLang="zh-TW" sz="2400" b="1" dirty="0">
              <a:solidFill>
                <a:srgbClr val="FFFF00"/>
              </a:solidFill>
              <a:latin typeface="Times New Roman" pitchFamily="18" charset="0"/>
              <a:ea typeface="標楷體" pitchFamily="65" charset="-120"/>
            </a:rPr>
          </a:br>
          <a:endParaRPr lang="en-US" altLang="zh-TW" sz="2400" b="1" dirty="0">
            <a:solidFill>
              <a:srgbClr val="FFFF00"/>
            </a:solidFill>
            <a:latin typeface="Times New Roman" pitchFamily="18" charset="0"/>
            <a:ea typeface="標楷體" pitchFamily="65" charset="-120"/>
          </a:endParaRPr>
        </a:p>
        <a:p>
          <a:r>
            <a:rPr lang="en-US" sz="2400" dirty="0">
              <a:solidFill>
                <a:srgbClr val="FFFF00"/>
              </a:solidFill>
              <a:latin typeface="Times New Roman" panose="02020603050405020304" pitchFamily="18" charset="0"/>
              <a:cs typeface="Times New Roman" panose="02020603050405020304" pitchFamily="18" charset="0"/>
            </a:rPr>
            <a:t>1 case of</a:t>
          </a:r>
          <a:br>
            <a:rPr lang="en-US" sz="2400" dirty="0">
              <a:solidFill>
                <a:srgbClr val="FFFF00"/>
              </a:solidFill>
              <a:latin typeface="Times New Roman" panose="02020603050405020304" pitchFamily="18" charset="0"/>
              <a:cs typeface="Times New Roman" panose="02020603050405020304" pitchFamily="18" charset="0"/>
            </a:rPr>
          </a:br>
          <a:r>
            <a:rPr lang="en-US" sz="2400" dirty="0">
              <a:solidFill>
                <a:srgbClr val="FFFF00"/>
              </a:solidFill>
              <a:latin typeface="Times New Roman" panose="02020603050405020304" pitchFamily="18" charset="0"/>
              <a:cs typeface="Times New Roman" panose="02020603050405020304" pitchFamily="18" charset="0"/>
            </a:rPr>
            <a:t>Death, serious injury</a:t>
          </a:r>
          <a:endParaRPr lang="zh-TW" altLang="en-US" sz="2400" dirty="0">
            <a:solidFill>
              <a:srgbClr val="FFFF00"/>
            </a:solidFill>
            <a:latin typeface="Times New Roman" panose="02020603050405020304" pitchFamily="18" charset="0"/>
            <a:cs typeface="Times New Roman" panose="02020603050405020304" pitchFamily="18" charset="0"/>
          </a:endParaRPr>
        </a:p>
      </dgm:t>
    </dgm:pt>
    <dgm:pt modelId="{E10B8408-85D4-415A-8C77-ABDA8190C953}" type="parTrans" cxnId="{BC60EDA3-7637-4F30-A9AB-EB2E3F452BBA}">
      <dgm:prSet/>
      <dgm:spPr/>
      <dgm:t>
        <a:bodyPr/>
        <a:lstStyle/>
        <a:p>
          <a:endParaRPr lang="zh-TW" altLang="en-US"/>
        </a:p>
      </dgm:t>
    </dgm:pt>
    <dgm:pt modelId="{52F77B8A-B09A-4A7E-8DC7-9161DD52DC15}" type="sibTrans" cxnId="{BC60EDA3-7637-4F30-A9AB-EB2E3F452BBA}">
      <dgm:prSet/>
      <dgm:spPr/>
      <dgm:t>
        <a:bodyPr/>
        <a:lstStyle/>
        <a:p>
          <a:endParaRPr lang="zh-TW" altLang="en-US"/>
        </a:p>
      </dgm:t>
    </dgm:pt>
    <dgm:pt modelId="{2747C9EC-C453-4ED5-B4C3-04856441E212}">
      <dgm:prSet phldrT="[文字]" custT="1"/>
      <dgm:spPr>
        <a:solidFill>
          <a:srgbClr val="FFFF00"/>
        </a:solidFill>
        <a:ln w="9525">
          <a:solidFill>
            <a:schemeClr val="tx1"/>
          </a:solidFill>
        </a:ln>
      </dgm:spPr>
      <dgm:t>
        <a:bodyPr/>
        <a:lstStyle/>
        <a:p>
          <a:r>
            <a:rPr lang="en-US" sz="2600" dirty="0">
              <a:latin typeface="Times New Roman" panose="02020603050405020304" pitchFamily="18" charset="0"/>
              <a:cs typeface="Times New Roman" panose="02020603050405020304" pitchFamily="18" charset="0"/>
            </a:rPr>
            <a:t>29 cases</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of minor injuries</a:t>
          </a:r>
          <a:endParaRPr lang="zh-TW" altLang="en-US" sz="2600" dirty="0">
            <a:latin typeface="Times New Roman" panose="02020603050405020304" pitchFamily="18" charset="0"/>
            <a:cs typeface="Times New Roman" panose="02020603050405020304" pitchFamily="18" charset="0"/>
          </a:endParaRPr>
        </a:p>
      </dgm:t>
    </dgm:pt>
    <dgm:pt modelId="{CFE0B8FB-AFAC-41D4-A408-DF92717E03DD}" type="parTrans" cxnId="{D74B034F-29BE-452B-9BD8-A950AE25AE6E}">
      <dgm:prSet/>
      <dgm:spPr/>
      <dgm:t>
        <a:bodyPr/>
        <a:lstStyle/>
        <a:p>
          <a:endParaRPr lang="zh-TW" altLang="en-US"/>
        </a:p>
      </dgm:t>
    </dgm:pt>
    <dgm:pt modelId="{378BC52C-A844-4200-A484-D01642984F01}" type="sibTrans" cxnId="{D74B034F-29BE-452B-9BD8-A950AE25AE6E}">
      <dgm:prSet/>
      <dgm:spPr/>
      <dgm:t>
        <a:bodyPr/>
        <a:lstStyle/>
        <a:p>
          <a:endParaRPr lang="zh-TW" altLang="en-US"/>
        </a:p>
      </dgm:t>
    </dgm:pt>
    <dgm:pt modelId="{819DE1AC-8916-491D-85C8-0125A38403DB}">
      <dgm:prSet phldrT="[文字]" custT="1"/>
      <dgm:spPr>
        <a:solidFill>
          <a:srgbClr val="92D050"/>
        </a:solidFill>
        <a:ln w="9525">
          <a:solidFill>
            <a:schemeClr val="tx1"/>
          </a:solidFill>
        </a:ln>
      </dgm:spPr>
      <dgm:t>
        <a:bodyPr/>
        <a:lstStyle/>
        <a:p>
          <a:r>
            <a:rPr lang="en-US" sz="3200" dirty="0">
              <a:latin typeface="Times New Roman" panose="02020603050405020304" pitchFamily="18" charset="0"/>
              <a:cs typeface="Times New Roman" panose="02020603050405020304" pitchFamily="18" charset="0"/>
            </a:rPr>
            <a:t>300 cases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of near miss</a:t>
          </a:r>
          <a:endParaRPr lang="zh-TW" altLang="en-US" sz="3200" dirty="0">
            <a:latin typeface="Times New Roman" panose="02020603050405020304" pitchFamily="18" charset="0"/>
            <a:cs typeface="Times New Roman" panose="02020603050405020304" pitchFamily="18" charset="0"/>
          </a:endParaRPr>
        </a:p>
      </dgm:t>
    </dgm:pt>
    <dgm:pt modelId="{E56FD07F-A671-48E8-8BF9-63C9BA99A330}" type="parTrans" cxnId="{617E8A07-8081-4850-B308-64CC042EDC0A}">
      <dgm:prSet/>
      <dgm:spPr/>
      <dgm:t>
        <a:bodyPr/>
        <a:lstStyle/>
        <a:p>
          <a:endParaRPr lang="zh-TW" altLang="en-US"/>
        </a:p>
      </dgm:t>
    </dgm:pt>
    <dgm:pt modelId="{DA411CAD-C206-4C44-A968-B41F6C9DA339}" type="sibTrans" cxnId="{617E8A07-8081-4850-B308-64CC042EDC0A}">
      <dgm:prSet/>
      <dgm:spPr/>
      <dgm:t>
        <a:bodyPr/>
        <a:lstStyle/>
        <a:p>
          <a:endParaRPr lang="zh-TW" altLang="en-US"/>
        </a:p>
      </dgm:t>
    </dgm:pt>
    <dgm:pt modelId="{C5E52687-32CA-4329-A129-1C8CBA824C9A}" type="pres">
      <dgm:prSet presAssocID="{56457486-5243-4F0C-8424-388356391176}" presName="Name0" presStyleCnt="0">
        <dgm:presLayoutVars>
          <dgm:dir/>
          <dgm:animLvl val="lvl"/>
          <dgm:resizeHandles val="exact"/>
        </dgm:presLayoutVars>
      </dgm:prSet>
      <dgm:spPr/>
    </dgm:pt>
    <dgm:pt modelId="{669871A7-98CD-417E-AAA9-A000CC5FA2B1}" type="pres">
      <dgm:prSet presAssocID="{CC16B5D4-FFEA-404B-B731-6C1A8AD4281A}" presName="Name8" presStyleCnt="0"/>
      <dgm:spPr/>
    </dgm:pt>
    <dgm:pt modelId="{97FA4917-5DCA-40C9-A133-C2EA61E61E49}" type="pres">
      <dgm:prSet presAssocID="{CC16B5D4-FFEA-404B-B731-6C1A8AD4281A}" presName="level" presStyleLbl="node1" presStyleIdx="0" presStyleCnt="3" custScaleX="100000" custScaleY="163804">
        <dgm:presLayoutVars>
          <dgm:chMax val="1"/>
          <dgm:bulletEnabled val="1"/>
        </dgm:presLayoutVars>
      </dgm:prSet>
      <dgm:spPr/>
    </dgm:pt>
    <dgm:pt modelId="{333BB034-BD59-47BA-8A4A-296E88B045C2}" type="pres">
      <dgm:prSet presAssocID="{CC16B5D4-FFEA-404B-B731-6C1A8AD4281A}" presName="levelTx" presStyleLbl="revTx" presStyleIdx="0" presStyleCnt="0">
        <dgm:presLayoutVars>
          <dgm:chMax val="1"/>
          <dgm:bulletEnabled val="1"/>
        </dgm:presLayoutVars>
      </dgm:prSet>
      <dgm:spPr/>
    </dgm:pt>
    <dgm:pt modelId="{8DF78D99-6AEB-4C6C-B8B1-403238F9AE2B}" type="pres">
      <dgm:prSet presAssocID="{2747C9EC-C453-4ED5-B4C3-04856441E212}" presName="Name8" presStyleCnt="0"/>
      <dgm:spPr/>
    </dgm:pt>
    <dgm:pt modelId="{DE6AB7C5-99FF-4A93-81E0-A0D4707AE1BB}" type="pres">
      <dgm:prSet presAssocID="{2747C9EC-C453-4ED5-B4C3-04856441E212}" presName="level" presStyleLbl="node1" presStyleIdx="1" presStyleCnt="3">
        <dgm:presLayoutVars>
          <dgm:chMax val="1"/>
          <dgm:bulletEnabled val="1"/>
        </dgm:presLayoutVars>
      </dgm:prSet>
      <dgm:spPr/>
    </dgm:pt>
    <dgm:pt modelId="{1F91E815-5706-47E3-A4A6-E67AD6D25B60}" type="pres">
      <dgm:prSet presAssocID="{2747C9EC-C453-4ED5-B4C3-04856441E212}" presName="levelTx" presStyleLbl="revTx" presStyleIdx="0" presStyleCnt="0">
        <dgm:presLayoutVars>
          <dgm:chMax val="1"/>
          <dgm:bulletEnabled val="1"/>
        </dgm:presLayoutVars>
      </dgm:prSet>
      <dgm:spPr/>
    </dgm:pt>
    <dgm:pt modelId="{AF00DCC3-E87B-4D73-9639-7E6439E9AD99}" type="pres">
      <dgm:prSet presAssocID="{819DE1AC-8916-491D-85C8-0125A38403DB}" presName="Name8" presStyleCnt="0"/>
      <dgm:spPr/>
    </dgm:pt>
    <dgm:pt modelId="{23C05AF2-75C5-4E8D-B136-707B40317138}" type="pres">
      <dgm:prSet presAssocID="{819DE1AC-8916-491D-85C8-0125A38403DB}" presName="level" presStyleLbl="node1" presStyleIdx="2" presStyleCnt="3">
        <dgm:presLayoutVars>
          <dgm:chMax val="1"/>
          <dgm:bulletEnabled val="1"/>
        </dgm:presLayoutVars>
      </dgm:prSet>
      <dgm:spPr/>
    </dgm:pt>
    <dgm:pt modelId="{BC58DB9D-0816-4FCC-9FE3-4FAB1E6B9493}" type="pres">
      <dgm:prSet presAssocID="{819DE1AC-8916-491D-85C8-0125A38403DB}" presName="levelTx" presStyleLbl="revTx" presStyleIdx="0" presStyleCnt="0">
        <dgm:presLayoutVars>
          <dgm:chMax val="1"/>
          <dgm:bulletEnabled val="1"/>
        </dgm:presLayoutVars>
      </dgm:prSet>
      <dgm:spPr/>
    </dgm:pt>
  </dgm:ptLst>
  <dgm:cxnLst>
    <dgm:cxn modelId="{7B0CD104-56EC-408E-87A2-B0E42C432D51}" type="presOf" srcId="{819DE1AC-8916-491D-85C8-0125A38403DB}" destId="{BC58DB9D-0816-4FCC-9FE3-4FAB1E6B9493}" srcOrd="1" destOrd="0" presId="urn:microsoft.com/office/officeart/2005/8/layout/pyramid1"/>
    <dgm:cxn modelId="{617E8A07-8081-4850-B308-64CC042EDC0A}" srcId="{56457486-5243-4F0C-8424-388356391176}" destId="{819DE1AC-8916-491D-85C8-0125A38403DB}" srcOrd="2" destOrd="0" parTransId="{E56FD07F-A671-48E8-8BF9-63C9BA99A330}" sibTransId="{DA411CAD-C206-4C44-A968-B41F6C9DA339}"/>
    <dgm:cxn modelId="{3E9C9060-FA74-4201-A256-D3C3F7D51979}" type="presOf" srcId="{56457486-5243-4F0C-8424-388356391176}" destId="{C5E52687-32CA-4329-A129-1C8CBA824C9A}" srcOrd="0" destOrd="0" presId="urn:microsoft.com/office/officeart/2005/8/layout/pyramid1"/>
    <dgm:cxn modelId="{D74B034F-29BE-452B-9BD8-A950AE25AE6E}" srcId="{56457486-5243-4F0C-8424-388356391176}" destId="{2747C9EC-C453-4ED5-B4C3-04856441E212}" srcOrd="1" destOrd="0" parTransId="{CFE0B8FB-AFAC-41D4-A408-DF92717E03DD}" sibTransId="{378BC52C-A844-4200-A484-D01642984F01}"/>
    <dgm:cxn modelId="{0C4DD975-C428-4775-BF47-F92D6AAFB5FD}" type="presOf" srcId="{2747C9EC-C453-4ED5-B4C3-04856441E212}" destId="{DE6AB7C5-99FF-4A93-81E0-A0D4707AE1BB}" srcOrd="0" destOrd="0" presId="urn:microsoft.com/office/officeart/2005/8/layout/pyramid1"/>
    <dgm:cxn modelId="{F340B48A-73A0-4B72-BE74-AE85FAB4705E}" type="presOf" srcId="{2747C9EC-C453-4ED5-B4C3-04856441E212}" destId="{1F91E815-5706-47E3-A4A6-E67AD6D25B60}" srcOrd="1" destOrd="0" presId="urn:microsoft.com/office/officeart/2005/8/layout/pyramid1"/>
    <dgm:cxn modelId="{1DD2908C-7987-4FF9-902A-7C355A71B4D6}" type="presOf" srcId="{CC16B5D4-FFEA-404B-B731-6C1A8AD4281A}" destId="{97FA4917-5DCA-40C9-A133-C2EA61E61E49}" srcOrd="0" destOrd="0" presId="urn:microsoft.com/office/officeart/2005/8/layout/pyramid1"/>
    <dgm:cxn modelId="{BC60EDA3-7637-4F30-A9AB-EB2E3F452BBA}" srcId="{56457486-5243-4F0C-8424-388356391176}" destId="{CC16B5D4-FFEA-404B-B731-6C1A8AD4281A}" srcOrd="0" destOrd="0" parTransId="{E10B8408-85D4-415A-8C77-ABDA8190C953}" sibTransId="{52F77B8A-B09A-4A7E-8DC7-9161DD52DC15}"/>
    <dgm:cxn modelId="{B84D26B7-80C0-47D0-BEF2-E32E8A3A75ED}" type="presOf" srcId="{819DE1AC-8916-491D-85C8-0125A38403DB}" destId="{23C05AF2-75C5-4E8D-B136-707B40317138}" srcOrd="0" destOrd="0" presId="urn:microsoft.com/office/officeart/2005/8/layout/pyramid1"/>
    <dgm:cxn modelId="{A73AE9F7-4B6B-4A53-9948-399D2219A53D}" type="presOf" srcId="{CC16B5D4-FFEA-404B-B731-6C1A8AD4281A}" destId="{333BB034-BD59-47BA-8A4A-296E88B045C2}" srcOrd="1" destOrd="0" presId="urn:microsoft.com/office/officeart/2005/8/layout/pyramid1"/>
    <dgm:cxn modelId="{30F08EA4-913B-4768-8D03-51D515632FC3}" type="presParOf" srcId="{C5E52687-32CA-4329-A129-1C8CBA824C9A}" destId="{669871A7-98CD-417E-AAA9-A000CC5FA2B1}" srcOrd="0" destOrd="0" presId="urn:microsoft.com/office/officeart/2005/8/layout/pyramid1"/>
    <dgm:cxn modelId="{9C64A223-0A13-4782-BD75-14F3650BF4D8}" type="presParOf" srcId="{669871A7-98CD-417E-AAA9-A000CC5FA2B1}" destId="{97FA4917-5DCA-40C9-A133-C2EA61E61E49}" srcOrd="0" destOrd="0" presId="urn:microsoft.com/office/officeart/2005/8/layout/pyramid1"/>
    <dgm:cxn modelId="{B4EFEA18-7CB5-40FB-97EE-6E36CBE610BE}" type="presParOf" srcId="{669871A7-98CD-417E-AAA9-A000CC5FA2B1}" destId="{333BB034-BD59-47BA-8A4A-296E88B045C2}" srcOrd="1" destOrd="0" presId="urn:microsoft.com/office/officeart/2005/8/layout/pyramid1"/>
    <dgm:cxn modelId="{5FA637EA-FC1C-47F5-8855-2370F135B71A}" type="presParOf" srcId="{C5E52687-32CA-4329-A129-1C8CBA824C9A}" destId="{8DF78D99-6AEB-4C6C-B8B1-403238F9AE2B}" srcOrd="1" destOrd="0" presId="urn:microsoft.com/office/officeart/2005/8/layout/pyramid1"/>
    <dgm:cxn modelId="{B9A08471-13D2-41AC-921E-0A858A6C5DC8}" type="presParOf" srcId="{8DF78D99-6AEB-4C6C-B8B1-403238F9AE2B}" destId="{DE6AB7C5-99FF-4A93-81E0-A0D4707AE1BB}" srcOrd="0" destOrd="0" presId="urn:microsoft.com/office/officeart/2005/8/layout/pyramid1"/>
    <dgm:cxn modelId="{EAAC0864-9049-4B3C-96C4-58428C9CB5D9}" type="presParOf" srcId="{8DF78D99-6AEB-4C6C-B8B1-403238F9AE2B}" destId="{1F91E815-5706-47E3-A4A6-E67AD6D25B60}" srcOrd="1" destOrd="0" presId="urn:microsoft.com/office/officeart/2005/8/layout/pyramid1"/>
    <dgm:cxn modelId="{0E731DC5-C286-435E-8684-E212571EE7BB}" type="presParOf" srcId="{C5E52687-32CA-4329-A129-1C8CBA824C9A}" destId="{AF00DCC3-E87B-4D73-9639-7E6439E9AD99}" srcOrd="2" destOrd="0" presId="urn:microsoft.com/office/officeart/2005/8/layout/pyramid1"/>
    <dgm:cxn modelId="{D164659E-A487-4D62-A117-8D0EFAF0DEAD}" type="presParOf" srcId="{AF00DCC3-E87B-4D73-9639-7E6439E9AD99}" destId="{23C05AF2-75C5-4E8D-B136-707B40317138}" srcOrd="0" destOrd="0" presId="urn:microsoft.com/office/officeart/2005/8/layout/pyramid1"/>
    <dgm:cxn modelId="{F2937C64-31F6-469C-8BF1-AF20F67461B9}" type="presParOf" srcId="{AF00DCC3-E87B-4D73-9639-7E6439E9AD99}" destId="{BC58DB9D-0816-4FCC-9FE3-4FAB1E6B949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A4917-5DCA-40C9-A133-C2EA61E61E49}">
      <dsp:nvSpPr>
        <dsp:cNvPr id="0" name=""/>
        <dsp:cNvSpPr/>
      </dsp:nvSpPr>
      <dsp:spPr>
        <a:xfrm>
          <a:off x="1761583" y="0"/>
          <a:ext cx="2885544" cy="1783201"/>
        </a:xfrm>
        <a:prstGeom prst="trapezoid">
          <a:avLst>
            <a:gd name="adj" fmla="val 80909"/>
          </a:avLst>
        </a:prstGeom>
        <a:solidFill>
          <a:srgbClr val="FF0000"/>
        </a:solid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br>
            <a:rPr lang="en-US" altLang="zh-TW" sz="2400" b="1" kern="1200" dirty="0">
              <a:solidFill>
                <a:srgbClr val="FFFF00"/>
              </a:solidFill>
              <a:latin typeface="Times New Roman" pitchFamily="18" charset="0"/>
              <a:ea typeface="標楷體" pitchFamily="65" charset="-120"/>
            </a:rPr>
          </a:br>
          <a:br>
            <a:rPr lang="en-US" altLang="zh-TW" sz="2400" b="1" kern="1200" dirty="0">
              <a:solidFill>
                <a:srgbClr val="FFFF00"/>
              </a:solidFill>
              <a:latin typeface="Times New Roman" pitchFamily="18" charset="0"/>
              <a:ea typeface="標楷體" pitchFamily="65" charset="-120"/>
            </a:rPr>
          </a:br>
          <a:endParaRPr lang="en-US" altLang="zh-TW" sz="2400" b="1" kern="1200" dirty="0">
            <a:solidFill>
              <a:srgbClr val="FFFF00"/>
            </a:solidFill>
            <a:latin typeface="Times New Roman" pitchFamily="18" charset="0"/>
            <a:ea typeface="標楷體" pitchFamily="65" charset="-120"/>
          </a:endParaRPr>
        </a:p>
        <a:p>
          <a:pPr marL="0" lvl="0" indent="0" algn="ctr" defTabSz="1066800">
            <a:lnSpc>
              <a:spcPct val="90000"/>
            </a:lnSpc>
            <a:spcBef>
              <a:spcPct val="0"/>
            </a:spcBef>
            <a:spcAft>
              <a:spcPct val="35000"/>
            </a:spcAft>
            <a:buNone/>
          </a:pPr>
          <a:r>
            <a:rPr lang="en-US" sz="2400" kern="1200" dirty="0">
              <a:solidFill>
                <a:srgbClr val="FFFF00"/>
              </a:solidFill>
              <a:latin typeface="Times New Roman" pitchFamily="18" charset="0"/>
              <a:cs typeface="Times New Roman" panose="02020603050405020304" pitchFamily="18" charset="0"/>
            </a:rPr>
            <a:t>1 case of</a:t>
          </a:r>
          <a:br>
            <a:rPr lang="en-US" sz="2400" kern="1200" dirty="0">
              <a:solidFill>
                <a:srgbClr val="FFFF00"/>
              </a:solidFill>
              <a:latin typeface="Times New Roman" pitchFamily="18" charset="0"/>
              <a:cs typeface="Times New Roman" panose="02020603050405020304" pitchFamily="18" charset="0"/>
            </a:rPr>
          </a:br>
          <a:r>
            <a:rPr lang="en-US" sz="2400" kern="1200" dirty="0">
              <a:solidFill>
                <a:srgbClr val="FFFF00"/>
              </a:solidFill>
              <a:latin typeface="Times New Roman" pitchFamily="18" charset="0"/>
              <a:cs typeface="Times New Roman" panose="02020603050405020304" pitchFamily="18" charset="0"/>
            </a:rPr>
            <a:t>Death, serious injury</a:t>
          </a:r>
          <a:endParaRPr lang="zh-TW" altLang="en-US" sz="2400" kern="1200" dirty="0">
            <a:solidFill>
              <a:srgbClr val="FFFF00"/>
            </a:solidFill>
            <a:latin typeface="Times New Roman" pitchFamily="18" charset="0"/>
            <a:cs typeface="Times New Roman" panose="02020603050405020304" pitchFamily="18" charset="0"/>
          </a:endParaRPr>
        </a:p>
      </dsp:txBody>
      <dsp:txXfrm>
        <a:off x="1761583" y="0"/>
        <a:ext cx="2885544" cy="1783201"/>
      </dsp:txXfrm>
    </dsp:sp>
    <dsp:sp modelId="{DE6AB7C5-99FF-4A93-81E0-A0D4707AE1BB}">
      <dsp:nvSpPr>
        <dsp:cNvPr id="0" name=""/>
        <dsp:cNvSpPr/>
      </dsp:nvSpPr>
      <dsp:spPr>
        <a:xfrm>
          <a:off x="880791" y="1783201"/>
          <a:ext cx="4647128" cy="1088619"/>
        </a:xfrm>
        <a:prstGeom prst="trapezoid">
          <a:avLst>
            <a:gd name="adj" fmla="val 80909"/>
          </a:avLst>
        </a:prstGeom>
        <a:solidFill>
          <a:srgbClr val="FFFF00"/>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29 cases</a:t>
          </a:r>
          <a:br>
            <a:rPr lang="en-US" sz="2600" kern="1200" dirty="0">
              <a:latin typeface="Times New Roman" panose="02020603050405020304" pitchFamily="18" charset="0"/>
              <a:cs typeface="Times New Roman" panose="02020603050405020304" pitchFamily="18" charset="0"/>
            </a:rPr>
          </a:br>
          <a:r>
            <a:rPr lang="en-US" sz="2600" kern="1200" dirty="0">
              <a:latin typeface="Times New Roman" panose="02020603050405020304" pitchFamily="18" charset="0"/>
              <a:cs typeface="Times New Roman" panose="02020603050405020304" pitchFamily="18" charset="0"/>
            </a:rPr>
            <a:t>of minor injuries</a:t>
          </a:r>
          <a:endParaRPr lang="zh-TW" altLang="en-US" sz="2600" kern="1200" dirty="0">
            <a:latin typeface="Times New Roman" panose="02020603050405020304" pitchFamily="18" charset="0"/>
            <a:cs typeface="Times New Roman" panose="02020603050405020304" pitchFamily="18" charset="0"/>
          </a:endParaRPr>
        </a:p>
      </dsp:txBody>
      <dsp:txXfrm>
        <a:off x="1694039" y="1783201"/>
        <a:ext cx="3020633" cy="1088619"/>
      </dsp:txXfrm>
    </dsp:sp>
    <dsp:sp modelId="{23C05AF2-75C5-4E8D-B136-707B40317138}">
      <dsp:nvSpPr>
        <dsp:cNvPr id="0" name=""/>
        <dsp:cNvSpPr/>
      </dsp:nvSpPr>
      <dsp:spPr>
        <a:xfrm>
          <a:off x="0" y="2871820"/>
          <a:ext cx="6408712" cy="1088619"/>
        </a:xfrm>
        <a:prstGeom prst="trapezoid">
          <a:avLst>
            <a:gd name="adj" fmla="val 80909"/>
          </a:avLst>
        </a:prstGeom>
        <a:solidFill>
          <a:srgbClr val="92D050"/>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300 cases </a:t>
          </a:r>
          <a:br>
            <a:rPr lang="en-US" sz="3200" kern="1200" dirty="0">
              <a:latin typeface="Times New Roman" panose="02020603050405020304" pitchFamily="18" charset="0"/>
              <a:cs typeface="Times New Roman" panose="02020603050405020304" pitchFamily="18" charset="0"/>
            </a:rPr>
          </a:br>
          <a:r>
            <a:rPr lang="en-US" sz="3200" kern="1200" dirty="0">
              <a:latin typeface="Times New Roman" panose="02020603050405020304" pitchFamily="18" charset="0"/>
              <a:cs typeface="Times New Roman" panose="02020603050405020304" pitchFamily="18" charset="0"/>
            </a:rPr>
            <a:t>of near miss</a:t>
          </a:r>
          <a:endParaRPr lang="zh-TW" altLang="en-US" sz="3200" kern="1200" dirty="0">
            <a:latin typeface="Times New Roman" panose="02020603050405020304" pitchFamily="18" charset="0"/>
            <a:cs typeface="Times New Roman" panose="02020603050405020304" pitchFamily="18" charset="0"/>
          </a:endParaRPr>
        </a:p>
      </dsp:txBody>
      <dsp:txXfrm>
        <a:off x="1121524" y="2871820"/>
        <a:ext cx="4165662" cy="10886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標楷體" panose="03000509000000000000" pitchFamily="65" charset="-120"/>
              </a:defRPr>
            </a:lvl1pPr>
          </a:lstStyle>
          <a:p>
            <a:endParaRPr lang="zh-TW" altLang="en-US" dirty="0"/>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標楷體" panose="03000509000000000000" pitchFamily="65" charset="-120"/>
              </a:defRPr>
            </a:lvl1pPr>
          </a:lstStyle>
          <a:p>
            <a:fld id="{5A8767ED-7600-4CEB-A97D-B8C094C1CB4B}" type="datetimeFigureOut">
              <a:rPr lang="zh-TW" altLang="en-US" smtClean="0"/>
              <a:pPr/>
              <a:t>2020/11/23</a:t>
            </a:fld>
            <a:endParaRPr lang="zh-TW" altLang="en-US" dirty="0"/>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標楷體" panose="03000509000000000000" pitchFamily="65" charset="-120"/>
              </a:defRPr>
            </a:lvl1pPr>
          </a:lstStyle>
          <a:p>
            <a:fld id="{42A9114D-2A06-434D-8397-A0458236F01F}" type="slidenum">
              <a:rPr lang="zh-TW" altLang="en-US" smtClean="0"/>
              <a:pPr/>
              <a:t>‹#›</a:t>
            </a:fld>
            <a:endParaRPr lang="zh-TW" altLang="en-US" dirty="0"/>
          </a:p>
        </p:txBody>
      </p:sp>
    </p:spTree>
    <p:extLst>
      <p:ext uri="{BB962C8B-B14F-4D97-AF65-F5344CB8AC3E}">
        <p14:creationId xmlns:p14="http://schemas.microsoft.com/office/powerpoint/2010/main" val="210006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標楷體" panose="03000509000000000000" pitchFamily="65" charset="-120"/>
        <a:cs typeface="+mn-cs"/>
      </a:defRPr>
    </a:lvl1pPr>
    <a:lvl2pPr marL="457200" algn="l" defTabSz="914400" rtl="0" eaLnBrk="1" latinLnBrk="0" hangingPunct="1">
      <a:defRPr sz="1200" kern="1200">
        <a:solidFill>
          <a:schemeClr val="tx1"/>
        </a:solidFill>
        <a:latin typeface="+mn-lt"/>
        <a:ea typeface="標楷體" panose="03000509000000000000" pitchFamily="65" charset="-120"/>
        <a:cs typeface="+mn-cs"/>
      </a:defRPr>
    </a:lvl2pPr>
    <a:lvl3pPr marL="914400" algn="l" defTabSz="914400" rtl="0" eaLnBrk="1" latinLnBrk="0" hangingPunct="1">
      <a:defRPr sz="1200" kern="1200">
        <a:solidFill>
          <a:schemeClr val="tx1"/>
        </a:solidFill>
        <a:latin typeface="+mn-lt"/>
        <a:ea typeface="標楷體" panose="03000509000000000000" pitchFamily="65" charset="-120"/>
        <a:cs typeface="+mn-cs"/>
      </a:defRPr>
    </a:lvl3pPr>
    <a:lvl4pPr marL="1371600" algn="l" defTabSz="914400" rtl="0" eaLnBrk="1" latinLnBrk="0" hangingPunct="1">
      <a:defRPr sz="1200" kern="1200">
        <a:solidFill>
          <a:schemeClr val="tx1"/>
        </a:solidFill>
        <a:latin typeface="+mn-lt"/>
        <a:ea typeface="標楷體" panose="03000509000000000000" pitchFamily="65" charset="-120"/>
        <a:cs typeface="+mn-cs"/>
      </a:defRPr>
    </a:lvl4pPr>
    <a:lvl5pPr marL="1828800" algn="l" defTabSz="914400" rtl="0" eaLnBrk="1" latinLnBrk="0" hangingPunct="1">
      <a:defRPr sz="1200" kern="1200">
        <a:solidFill>
          <a:schemeClr val="tx1"/>
        </a:solidFill>
        <a:latin typeface="+mn-lt"/>
        <a:ea typeface="標楷體" panose="03000509000000000000"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e.nchu.edu.tw/~fluidlab/lab4.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ranslate.googleusercontent.com/translate_c?hl=zh-TW&amp;sl=zh-CN&amp;u=http://www.themanage.cn/mm/aqgl/&amp;prev=/search?q=%E4%BA%8B%E6%95%85%E9%87%91%E5%AD%97%E5%A1%94&amp;hl=zh-TW&amp;lr=lang_zh-CN|lang_zh-TW&amp;sa=G&amp;tbs=lr:lang_1zh-CN|lang_1zh-TW&amp;rurl=translate.google.com.tw&amp;usg=ALkJrhgQoNcd0qduDViSpW34wx0ItP5IOA"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translate.googleusercontent.com/translate_c?hl=zh-TW&amp;sl=zh-CN&amp;u=http://www.themanage.cn/qygl/xijieguanli/&amp;prev=/search?q=%E4%BA%8B%E6%95%85%E9%87%91%E5%AD%97%E5%A1%94&amp;hl=zh-TW&amp;lr=lang_zh-CN|lang_zh-TW&amp;sa=G&amp;tbs=lr:lang_1zh-CN|lang_1zh-TW&amp;rurl=translate.google.com.tw&amp;usg=ALkJrhiRlPGsDrGqkpM50VS-OiBKELLWMA" TargetMode="External"/><Relationship Id="rId4" Type="http://schemas.openxmlformats.org/officeDocument/2006/relationships/hyperlink" Target="http://translate.googleusercontent.com/translate_c?hl=zh-TW&amp;sl=zh-CN&amp;u=http://www.themanage.cn/&amp;prev=/search?q=%E4%BA%8B%E6%95%85%E9%87%91%E5%AD%97%E5%A1%94&amp;hl=zh-TW&amp;lr=lang_zh-CN|lang_zh-TW&amp;sa=G&amp;tbs=lr:lang_1zh-CN|lang_1zh-TW&amp;rurl=translate.google.com.tw&amp;usg=ALkJrhiJjNF_tE9XBNd9c4sMxldx7IncJQ"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2A9114D-2A06-434D-8397-A0458236F01F}" type="slidenum">
              <a:rPr lang="zh-TW" altLang="en-US" smtClean="0"/>
              <a:pPr/>
              <a:t>2</a:t>
            </a:fld>
            <a:endParaRPr lang="zh-TW" altLang="en-US" dirty="0"/>
          </a:p>
        </p:txBody>
      </p:sp>
    </p:spTree>
    <p:extLst>
      <p:ext uri="{BB962C8B-B14F-4D97-AF65-F5344CB8AC3E}">
        <p14:creationId xmlns:p14="http://schemas.microsoft.com/office/powerpoint/2010/main" val="3475280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B72ADB7-356C-4BAB-96D8-8796AD88CE30}" type="slidenum">
              <a:rPr lang="en-US" altLang="zh-TW" smtClean="0"/>
              <a:pPr/>
              <a:t>12</a:t>
            </a:fld>
            <a:endParaRPr lang="en-US" altLang="zh-TW"/>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zh-TW" altLang="en-US" sz="1000" b="1" dirty="0"/>
              <a:t>重點：以上圖說明電線裸露乃錯誤的配置，以下圖說明實驗室人員不應擅自使用延長線，應請專業電工配置電源插座。</a:t>
            </a:r>
          </a:p>
          <a:p>
            <a:pPr eaLnBrk="1" hangingPunct="1"/>
            <a:endParaRPr lang="zh-TW" altLang="en-US" sz="1000" b="1" dirty="0"/>
          </a:p>
          <a:p>
            <a:pPr eaLnBrk="1" hangingPunct="1"/>
            <a:r>
              <a:rPr lang="zh-TW" altLang="en-US" sz="1000" b="1" dirty="0"/>
              <a:t>補充說明</a:t>
            </a:r>
            <a:r>
              <a:rPr lang="en-US" altLang="zh-TW" sz="1000" b="1" dirty="0"/>
              <a:t>:</a:t>
            </a:r>
          </a:p>
          <a:p>
            <a:pPr eaLnBrk="1" hangingPunct="1"/>
            <a:r>
              <a:rPr lang="zh-TW" altLang="en-US" sz="1000" b="1" dirty="0"/>
              <a:t>感電危害</a:t>
            </a:r>
          </a:p>
          <a:p>
            <a:pPr eaLnBrk="1" hangingPunct="1"/>
            <a:r>
              <a:rPr lang="zh-TW" altLang="en-US" sz="1000" dirty="0"/>
              <a:t>胸部肌肉收縮，妨礙呼吸，導致窒息而死。  </a:t>
            </a:r>
          </a:p>
          <a:p>
            <a:pPr eaLnBrk="1" hangingPunct="1"/>
            <a:r>
              <a:rPr lang="zh-TW" altLang="en-US" sz="1000" dirty="0"/>
              <a:t>神經中樞痲痺，導致呼吸停止。</a:t>
            </a:r>
          </a:p>
          <a:p>
            <a:pPr eaLnBrk="1" hangingPunct="1"/>
            <a:r>
              <a:rPr lang="zh-TW" altLang="en-US" sz="1000" dirty="0"/>
              <a:t>引起心肌局部顫動，而妨礙正常心跳。即心 臟肌肉不同時收縮而各自發生收縮，且不能自然復原，導致血液循環停止而死亡。</a:t>
            </a:r>
          </a:p>
          <a:p>
            <a:pPr eaLnBrk="1" hangingPunct="1"/>
            <a:r>
              <a:rPr lang="zh-TW" altLang="en-US" sz="1000" dirty="0"/>
              <a:t>感受大量電流後，心臟肌肉收縮，導致心臟停止跳動，但受災者脫離電路後即可恢復正常的心跳。 </a:t>
            </a:r>
          </a:p>
          <a:p>
            <a:pPr eaLnBrk="1" hangingPunct="1"/>
            <a:r>
              <a:rPr lang="zh-TW" altLang="en-US" sz="1000" dirty="0"/>
              <a:t>由大量電流產生的熱，使組織、器官、神經中樞及肌肉出血或壞死。</a:t>
            </a:r>
          </a:p>
          <a:p>
            <a:pPr eaLnBrk="1" hangingPunct="1"/>
            <a:r>
              <a:rPr lang="zh-TW" altLang="en-US" sz="1000" dirty="0"/>
              <a:t>電燒傷是觸及高壓電，電流通過身體各部份而引起生理失調與不可回復性組織的傷害，血管栓塞後肌肉組織壞死，而大範圍肌肉不可逆壞死，可釋放肌蛋白引起腎小管阻塞導致腎衰竭。</a:t>
            </a:r>
          </a:p>
          <a:p>
            <a:pPr eaLnBrk="1" hangingPunct="1"/>
            <a:r>
              <a:rPr lang="zh-TW" altLang="en-US" sz="1000" dirty="0"/>
              <a:t>感電後，肌肉收縮，失去平衡，致使從高處墜落造成二次傷害。</a:t>
            </a:r>
          </a:p>
          <a:p>
            <a:pPr eaLnBrk="1" hangingPunct="1"/>
            <a:endParaRPr lang="zh-TW" altLang="en-US" sz="1000" dirty="0"/>
          </a:p>
          <a:p>
            <a:pPr algn="just" eaLnBrk="1" hangingPunct="1"/>
            <a:r>
              <a:rPr lang="zh-TW" altLang="en-US" sz="1000" b="1" dirty="0">
                <a:latin typeface="Times New Roman" pitchFamily="18" charset="0"/>
              </a:rPr>
              <a:t>電氣火災案例（補充）：</a:t>
            </a:r>
            <a:endParaRPr lang="zh-TW" altLang="en-US" sz="1000" b="1" dirty="0"/>
          </a:p>
          <a:p>
            <a:pPr eaLnBrk="1" hangingPunct="1"/>
            <a:r>
              <a:rPr lang="zh-TW" altLang="en-US" sz="1000" dirty="0">
                <a:latin typeface="Tahoma" pitchFamily="34" charset="0"/>
              </a:rPr>
              <a:t>民國</a:t>
            </a:r>
            <a:r>
              <a:rPr lang="zh-TW" altLang="en-US" sz="1000" dirty="0">
                <a:latin typeface="Tahoma" pitchFamily="34" charset="0"/>
                <a:cs typeface="Tahoma" pitchFamily="34" charset="0"/>
              </a:rPr>
              <a:t> </a:t>
            </a:r>
            <a:r>
              <a:rPr lang="en-US" altLang="zh-TW" sz="1000" dirty="0">
                <a:latin typeface="Tahoma" pitchFamily="34" charset="0"/>
                <a:cs typeface="Tahoma" pitchFamily="34" charset="0"/>
              </a:rPr>
              <a:t>89 </a:t>
            </a:r>
            <a:r>
              <a:rPr lang="zh-TW" altLang="en-US" sz="1000" dirty="0">
                <a:latin typeface="Times New Roman" pitchFamily="18" charset="0"/>
              </a:rPr>
              <a:t>年</a:t>
            </a:r>
            <a:r>
              <a:rPr lang="zh-TW" altLang="en-US" sz="1000" dirty="0">
                <a:latin typeface="Times New Roman" pitchFamily="18" charset="0"/>
                <a:cs typeface="Times New Roman" pitchFamily="18" charset="0"/>
              </a:rPr>
              <a:t> </a:t>
            </a:r>
            <a:r>
              <a:rPr lang="en-US" altLang="zh-TW" sz="1000" dirty="0">
                <a:latin typeface="Tahoma" pitchFamily="34" charset="0"/>
                <a:cs typeface="Tahoma" pitchFamily="34" charset="0"/>
              </a:rPr>
              <a:t>8 </a:t>
            </a:r>
            <a:r>
              <a:rPr lang="zh-TW" altLang="en-US" sz="1000" dirty="0">
                <a:latin typeface="Times New Roman" pitchFamily="18" charset="0"/>
              </a:rPr>
              <a:t>月，○○大學地球物理研究所岩心實驗室之冷藏櫃有煙從門縫冒出，該實驗室研究生立即將電源切斷，並請該實驗室教授一起察看冷藏櫃，因實驗室內部黑煙冒出，通知事務組派員把電氣總開關切斷，並到實驗室後方，將窗戶玻璃以磚塊擊破，擬將黑煙引出，但才經約十秒鐘，即發生爆炸（閃燃），三人都被玻璃碎片擊傷。</a:t>
            </a:r>
          </a:p>
          <a:p>
            <a:pPr eaLnBrk="1" hangingPunct="1"/>
            <a:r>
              <a:rPr lang="zh-TW" altLang="en-US" sz="1000" dirty="0">
                <a:latin typeface="Times New Roman" pitchFamily="18" charset="0"/>
              </a:rPr>
              <a:t>由現場作業人員之敘述，可知在發生爆炸之前，已產生濃厚黑煙，該黑煙係為保溫夾層之</a:t>
            </a:r>
            <a:r>
              <a:rPr lang="en-US" altLang="zh-TW" sz="1000" dirty="0">
                <a:latin typeface="Tahoma" pitchFamily="34" charset="0"/>
                <a:cs typeface="Tahoma" pitchFamily="34" charset="0"/>
              </a:rPr>
              <a:t>PU</a:t>
            </a:r>
            <a:r>
              <a:rPr lang="zh-TW" altLang="en-US" sz="1000" dirty="0">
                <a:latin typeface="Times New Roman" pitchFamily="18" charset="0"/>
              </a:rPr>
              <a:t>泡綿無氧高溫產生之有機物。起火點位於風扇機具內部，電氣火花應為引火源。</a:t>
            </a:r>
          </a:p>
          <a:p>
            <a:pPr eaLnBrk="1" hangingPunct="1"/>
            <a:endParaRPr lang="en-US" altLang="zh-TW" sz="1000" dirty="0">
              <a:latin typeface="Times New Roman" pitchFamily="18" charset="0"/>
            </a:endParaRPr>
          </a:p>
          <a:p>
            <a:pPr eaLnBrk="1" hangingPunct="1"/>
            <a:r>
              <a:rPr lang="zh-TW" altLang="en-US" sz="1000" dirty="0">
                <a:latin typeface="Times New Roman" pitchFamily="18" charset="0"/>
              </a:rPr>
              <a:t>另外須注意</a:t>
            </a:r>
            <a:r>
              <a:rPr lang="en-US" altLang="zh-TW" sz="1000" dirty="0">
                <a:latin typeface="Times New Roman" pitchFamily="18" charset="0"/>
              </a:rPr>
              <a:t>:</a:t>
            </a:r>
          </a:p>
          <a:p>
            <a:r>
              <a:rPr lang="zh-TW" altLang="en-US" sz="1000" dirty="0"/>
              <a:t>延長線長時間</a:t>
            </a:r>
            <a:r>
              <a:rPr lang="zh-TW" altLang="en-US" sz="1000" dirty="0">
                <a:solidFill>
                  <a:srgbClr val="FF0000"/>
                </a:solidFill>
              </a:rPr>
              <a:t>放置於地面</a:t>
            </a:r>
            <a:r>
              <a:rPr lang="zh-TW" altLang="en-US" sz="1000" dirty="0"/>
              <a:t>，易有絆倒、絕緣體破損感電的危險</a:t>
            </a:r>
            <a:endParaRPr lang="en-US" altLang="zh-TW" sz="1000" dirty="0">
              <a:solidFill>
                <a:srgbClr val="0070C0"/>
              </a:solidFill>
            </a:endParaRPr>
          </a:p>
          <a:p>
            <a:r>
              <a:rPr lang="zh-TW" altLang="en-US" sz="1000" dirty="0"/>
              <a:t>同一插座接用</a:t>
            </a:r>
            <a:r>
              <a:rPr lang="zh-TW" altLang="en-US" sz="1000" dirty="0">
                <a:solidFill>
                  <a:srgbClr val="FF0000"/>
                </a:solidFill>
              </a:rPr>
              <a:t>過多</a:t>
            </a:r>
            <a:r>
              <a:rPr lang="zh-TW" altLang="en-US" sz="1000" dirty="0"/>
              <a:t>插座，耗電量過大造成火災，一般的插座負荷上限為</a:t>
            </a:r>
            <a:r>
              <a:rPr lang="en-US" altLang="zh-TW" sz="1000" dirty="0"/>
              <a:t>15</a:t>
            </a:r>
            <a:r>
              <a:rPr lang="zh-TW" altLang="en-US" sz="1000" dirty="0"/>
              <a:t>安培</a:t>
            </a:r>
            <a:endParaRPr lang="en-US" altLang="zh-TW" sz="1000" dirty="0"/>
          </a:p>
          <a:p>
            <a:r>
              <a:rPr lang="zh-TW" altLang="en-US" sz="1000" dirty="0"/>
              <a:t>左圖延長線路配置混亂，容易勾到或絆倒、且顯然電流過大，延長插座本體已開始融化</a:t>
            </a:r>
            <a:endParaRPr lang="en-US" altLang="zh-TW" sz="1000" dirty="0"/>
          </a:p>
          <a:p>
            <a:endParaRPr lang="en-US" altLang="zh-TW" sz="1000" dirty="0"/>
          </a:p>
          <a:p>
            <a:r>
              <a:rPr lang="zh-TW" altLang="en-US" sz="1000" dirty="0"/>
              <a:t>右圖無熔絲開關上下接點金屬接頭裸露，容易誤觸觸電</a:t>
            </a:r>
            <a:endParaRPr lang="en-US" altLang="zh-TW" sz="1000" dirty="0"/>
          </a:p>
          <a:p>
            <a:r>
              <a:rPr lang="zh-TW" altLang="en-US" sz="1000" dirty="0">
                <a:solidFill>
                  <a:srgbClr val="0070C0"/>
                </a:solidFill>
              </a:rPr>
              <a:t>   </a:t>
            </a:r>
            <a:endParaRPr lang="zh-TW" altLang="en-US" sz="1000" dirty="0"/>
          </a:p>
          <a:p>
            <a:pPr eaLnBrk="1" hangingPunct="1"/>
            <a:endParaRPr lang="zh-TW" altLang="en-US" sz="1000" dirty="0">
              <a:latin typeface="Times New Roman" pitchFamily="18" charset="0"/>
            </a:endParaRPr>
          </a:p>
          <a:p>
            <a:pPr eaLnBrk="1" hangingPunct="1"/>
            <a:endParaRPr lang="en-US" altLang="zh-TW" sz="1000" dirty="0"/>
          </a:p>
        </p:txBody>
      </p:sp>
    </p:spTree>
    <p:extLst>
      <p:ext uri="{BB962C8B-B14F-4D97-AF65-F5344CB8AC3E}">
        <p14:creationId xmlns:p14="http://schemas.microsoft.com/office/powerpoint/2010/main" val="2675473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8E6F935-3379-41A9-BF6C-D4907FC32E32}" type="slidenum">
              <a:rPr lang="en-US" altLang="zh-TW" smtClean="0"/>
              <a:pPr/>
              <a:t>13</a:t>
            </a:fld>
            <a:endParaRPr lang="en-US" altLang="zh-TW"/>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lnSpc>
                <a:spcPct val="80000"/>
              </a:lnSpc>
            </a:pPr>
            <a:r>
              <a:rPr lang="zh-TW" altLang="en-US" b="1" dirty="0"/>
              <a:t>重點提示：</a:t>
            </a:r>
          </a:p>
          <a:p>
            <a:pPr eaLnBrk="1" hangingPunct="1">
              <a:lnSpc>
                <a:spcPct val="80000"/>
              </a:lnSpc>
            </a:pPr>
            <a:r>
              <a:rPr lang="zh-TW" altLang="en-US" dirty="0"/>
              <a:t>以圖片說明此案例之配電箱為民國</a:t>
            </a:r>
            <a:r>
              <a:rPr lang="en-US" altLang="zh-TW" dirty="0"/>
              <a:t>60</a:t>
            </a:r>
            <a:r>
              <a:rPr lang="zh-TW" altLang="en-US" dirty="0"/>
              <a:t>年代檢定用之配電箱，無</a:t>
            </a:r>
            <a:r>
              <a:rPr lang="zh-TW" altLang="en-US" b="1" dirty="0"/>
              <a:t>安全隔板</a:t>
            </a:r>
            <a:r>
              <a:rPr lang="zh-TW" altLang="en-US" dirty="0"/>
              <a:t>，電線裸露</a:t>
            </a:r>
          </a:p>
          <a:p>
            <a:pPr eaLnBrk="1" hangingPunct="1">
              <a:lnSpc>
                <a:spcPct val="110000"/>
              </a:lnSpc>
              <a:spcBef>
                <a:spcPct val="10000"/>
              </a:spcBef>
              <a:spcAft>
                <a:spcPct val="10000"/>
              </a:spcAft>
            </a:pPr>
            <a:endParaRPr lang="zh-TW" altLang="en-US" sz="1000" dirty="0"/>
          </a:p>
          <a:p>
            <a:pPr eaLnBrk="1" hangingPunct="1">
              <a:lnSpc>
                <a:spcPct val="110000"/>
              </a:lnSpc>
              <a:spcBef>
                <a:spcPct val="10000"/>
              </a:spcBef>
              <a:spcAft>
                <a:spcPct val="10000"/>
              </a:spcAft>
            </a:pPr>
            <a:r>
              <a:rPr lang="zh-TW" altLang="en-US" sz="1000" b="1" dirty="0"/>
              <a:t>補充說明：</a:t>
            </a:r>
          </a:p>
          <a:p>
            <a:pPr eaLnBrk="1" hangingPunct="1">
              <a:lnSpc>
                <a:spcPct val="110000"/>
              </a:lnSpc>
              <a:spcBef>
                <a:spcPct val="10000"/>
              </a:spcBef>
              <a:spcAft>
                <a:spcPct val="10000"/>
              </a:spcAft>
            </a:pPr>
            <a:r>
              <a:rPr lang="zh-TW" altLang="en-US" sz="1000" b="1" dirty="0"/>
              <a:t>此案例之災害預防</a:t>
            </a:r>
          </a:p>
          <a:p>
            <a:pPr lvl="1" eaLnBrk="1" hangingPunct="1">
              <a:lnSpc>
                <a:spcPct val="110000"/>
              </a:lnSpc>
              <a:spcBef>
                <a:spcPct val="10000"/>
              </a:spcBef>
              <a:spcAft>
                <a:spcPct val="10000"/>
              </a:spcAft>
            </a:pPr>
            <a:r>
              <a:rPr lang="zh-TW" altLang="en-US" sz="1100" dirty="0"/>
              <a:t>配電箱內均應裝設</a:t>
            </a:r>
            <a:r>
              <a:rPr lang="zh-TW" altLang="en-US" sz="1100" dirty="0">
                <a:solidFill>
                  <a:srgbClr val="FF0000"/>
                </a:solidFill>
              </a:rPr>
              <a:t>隔板</a:t>
            </a:r>
            <a:r>
              <a:rPr lang="zh-TW" altLang="en-US" sz="1100" dirty="0"/>
              <a:t>，以防誤觸感電</a:t>
            </a:r>
          </a:p>
          <a:p>
            <a:pPr lvl="1" eaLnBrk="1" hangingPunct="1">
              <a:lnSpc>
                <a:spcPct val="110000"/>
              </a:lnSpc>
              <a:spcBef>
                <a:spcPct val="10000"/>
              </a:spcBef>
              <a:spcAft>
                <a:spcPct val="10000"/>
              </a:spcAft>
            </a:pPr>
            <a:r>
              <a:rPr kumimoji="0" lang="zh-TW" altLang="en-US" sz="1100" dirty="0"/>
              <a:t>如因工作需要移除隔板（維修、進行實驗等），待工作結束後應立刻將隔板裝回</a:t>
            </a:r>
          </a:p>
          <a:p>
            <a:pPr lvl="1" eaLnBrk="1" hangingPunct="1">
              <a:lnSpc>
                <a:spcPct val="110000"/>
              </a:lnSpc>
              <a:spcBef>
                <a:spcPct val="10000"/>
              </a:spcBef>
              <a:spcAft>
                <a:spcPct val="10000"/>
              </a:spcAft>
            </a:pPr>
            <a:r>
              <a:rPr kumimoji="0" lang="zh-TW" altLang="en-US" sz="1100" dirty="0"/>
              <a:t>身處高電氣危害環境（如電機實驗室等），應特別注意肢體動作，</a:t>
            </a:r>
            <a:r>
              <a:rPr kumimoji="0" lang="zh-TW" altLang="en-US" sz="1100" dirty="0">
                <a:solidFill>
                  <a:srgbClr val="FF0000"/>
                </a:solidFill>
              </a:rPr>
              <a:t>避免接觸帶電金屬</a:t>
            </a:r>
          </a:p>
          <a:p>
            <a:pPr lvl="1" eaLnBrk="1" hangingPunct="1">
              <a:lnSpc>
                <a:spcPct val="110000"/>
              </a:lnSpc>
              <a:spcBef>
                <a:spcPct val="10000"/>
              </a:spcBef>
              <a:spcAft>
                <a:spcPct val="10000"/>
              </a:spcAft>
            </a:pPr>
            <a:r>
              <a:rPr kumimoji="0" lang="zh-TW" altLang="en-US" sz="1100" dirty="0"/>
              <a:t>未確認是否斷電的設備，應一律視為已帶電</a:t>
            </a:r>
          </a:p>
          <a:p>
            <a:pPr eaLnBrk="1" hangingPunct="1">
              <a:lnSpc>
                <a:spcPct val="110000"/>
              </a:lnSpc>
              <a:spcBef>
                <a:spcPct val="10000"/>
              </a:spcBef>
              <a:spcAft>
                <a:spcPct val="10000"/>
              </a:spcAft>
            </a:pPr>
            <a:r>
              <a:rPr lang="zh-TW" altLang="en-US" sz="1000" b="1" dirty="0"/>
              <a:t>現場搶救與急救</a:t>
            </a:r>
          </a:p>
          <a:p>
            <a:pPr lvl="1" eaLnBrk="1" hangingPunct="1">
              <a:lnSpc>
                <a:spcPct val="110000"/>
              </a:lnSpc>
              <a:spcBef>
                <a:spcPct val="10000"/>
              </a:spcBef>
              <a:spcAft>
                <a:spcPct val="10000"/>
              </a:spcAft>
            </a:pPr>
            <a:r>
              <a:rPr lang="zh-TW" altLang="en-US" sz="1100" dirty="0">
                <a:solidFill>
                  <a:srgbClr val="FF0000"/>
                </a:solidFill>
              </a:rPr>
              <a:t>切斷電源</a:t>
            </a:r>
            <a:r>
              <a:rPr lang="zh-TW" altLang="en-US" sz="1100" dirty="0"/>
              <a:t>：即使傷者已與帶電金屬分離，亦應斷電以防現場搶救人員不慎觸電</a:t>
            </a:r>
          </a:p>
          <a:p>
            <a:pPr lvl="1" eaLnBrk="1" hangingPunct="1">
              <a:lnSpc>
                <a:spcPct val="110000"/>
              </a:lnSpc>
              <a:spcBef>
                <a:spcPct val="10000"/>
              </a:spcBef>
              <a:spcAft>
                <a:spcPct val="10000"/>
              </a:spcAft>
            </a:pPr>
            <a:r>
              <a:rPr lang="zh-TW" altLang="en-US" sz="1100" dirty="0"/>
              <a:t>如傷者無呼吸心跳，立刻進行</a:t>
            </a:r>
            <a:r>
              <a:rPr lang="zh-TW" altLang="en-US" sz="1100" dirty="0">
                <a:solidFill>
                  <a:srgbClr val="FF0000"/>
                </a:solidFill>
              </a:rPr>
              <a:t>心肺復甦術</a:t>
            </a:r>
          </a:p>
          <a:p>
            <a:pPr lvl="1" eaLnBrk="1" hangingPunct="1">
              <a:lnSpc>
                <a:spcPct val="110000"/>
              </a:lnSpc>
              <a:spcBef>
                <a:spcPct val="10000"/>
              </a:spcBef>
              <a:spcAft>
                <a:spcPct val="10000"/>
              </a:spcAft>
            </a:pPr>
            <a:r>
              <a:rPr lang="zh-TW" altLang="en-US" sz="1100" dirty="0"/>
              <a:t>立刻送醫</a:t>
            </a:r>
          </a:p>
          <a:p>
            <a:pPr algn="just" eaLnBrk="1" hangingPunct="1">
              <a:lnSpc>
                <a:spcPct val="80000"/>
              </a:lnSpc>
            </a:pPr>
            <a:endParaRPr lang="zh-TW" altLang="en-US" b="1" dirty="0">
              <a:latin typeface="Times New Roman" pitchFamily="18" charset="0"/>
            </a:endParaRPr>
          </a:p>
          <a:p>
            <a:pPr algn="just" eaLnBrk="1" hangingPunct="1">
              <a:lnSpc>
                <a:spcPct val="80000"/>
              </a:lnSpc>
            </a:pPr>
            <a:r>
              <a:rPr lang="zh-TW" altLang="en-US" b="1" dirty="0">
                <a:latin typeface="Times New Roman" pitchFamily="18" charset="0"/>
              </a:rPr>
              <a:t>（補充）災害案例：</a:t>
            </a:r>
          </a:p>
          <a:p>
            <a:pPr algn="just" eaLnBrk="1" hangingPunct="1">
              <a:lnSpc>
                <a:spcPct val="80000"/>
              </a:lnSpc>
            </a:pPr>
            <a:r>
              <a:rPr lang="zh-TW" altLang="en-US" dirty="0">
                <a:latin typeface="Times New Roman" pitchFamily="18" charset="0"/>
              </a:rPr>
              <a:t>民國</a:t>
            </a:r>
            <a:r>
              <a:rPr lang="zh-TW" altLang="en-US" dirty="0"/>
              <a:t> </a:t>
            </a:r>
            <a:r>
              <a:rPr lang="en-US" altLang="zh-TW" dirty="0">
                <a:latin typeface="Tahoma" pitchFamily="34" charset="0"/>
                <a:cs typeface="Tahoma" pitchFamily="34" charset="0"/>
              </a:rPr>
              <a:t>90 </a:t>
            </a:r>
            <a:r>
              <a:rPr lang="zh-TW" altLang="en-US" dirty="0">
                <a:latin typeface="Times New Roman" pitchFamily="18" charset="0"/>
              </a:rPr>
              <a:t>年</a:t>
            </a:r>
            <a:r>
              <a:rPr lang="zh-TW" altLang="en-US" dirty="0"/>
              <a:t> </a:t>
            </a:r>
            <a:r>
              <a:rPr lang="en-US" altLang="zh-TW" dirty="0">
                <a:latin typeface="Tahoma" pitchFamily="34" charset="0"/>
                <a:cs typeface="Tahoma" pitchFamily="34" charset="0"/>
              </a:rPr>
              <a:t>11 </a:t>
            </a:r>
            <a:r>
              <a:rPr lang="zh-TW" altLang="en-US" dirty="0">
                <a:latin typeface="Times New Roman" pitchFamily="18" charset="0"/>
              </a:rPr>
              <a:t>月</a:t>
            </a:r>
            <a:r>
              <a:rPr lang="zh-TW" altLang="en-US" dirty="0"/>
              <a:t> </a:t>
            </a:r>
            <a:r>
              <a:rPr lang="en-US" altLang="zh-TW" dirty="0">
                <a:latin typeface="Tahoma" pitchFamily="34" charset="0"/>
                <a:cs typeface="Tahoma" pitchFamily="34" charset="0"/>
              </a:rPr>
              <a:t>3 </a:t>
            </a:r>
            <a:r>
              <a:rPr lang="zh-TW" altLang="en-US" dirty="0">
                <a:latin typeface="Tahoma" pitchFamily="34" charset="0"/>
              </a:rPr>
              <a:t>日，</a:t>
            </a:r>
            <a:r>
              <a:rPr lang="zh-TW" altLang="en-US" dirty="0">
                <a:latin typeface="Times New Roman" pitchFamily="18" charset="0"/>
              </a:rPr>
              <a:t>台北市○○高中因教室內冷氣水管破裂導致地面積水，一名學生因靠在冷氣機旁導致感電而死亡</a:t>
            </a:r>
            <a:r>
              <a:rPr lang="zh-TW" altLang="en-US" dirty="0"/>
              <a:t>。</a:t>
            </a:r>
          </a:p>
          <a:p>
            <a:pPr eaLnBrk="1" hangingPunct="1">
              <a:lnSpc>
                <a:spcPct val="80000"/>
              </a:lnSpc>
            </a:pPr>
            <a:endParaRPr lang="zh-TW" altLang="en-US" dirty="0"/>
          </a:p>
          <a:p>
            <a:pPr eaLnBrk="1" hangingPunct="1">
              <a:lnSpc>
                <a:spcPct val="80000"/>
              </a:lnSpc>
            </a:pPr>
            <a:endParaRPr lang="zh-TW" altLang="en-US" dirty="0"/>
          </a:p>
          <a:p>
            <a:pPr eaLnBrk="1" hangingPunct="1">
              <a:lnSpc>
                <a:spcPct val="80000"/>
              </a:lnSpc>
            </a:pPr>
            <a:endParaRPr lang="en-US" altLang="zh-TW" dirty="0"/>
          </a:p>
        </p:txBody>
      </p:sp>
    </p:spTree>
    <p:extLst>
      <p:ext uri="{BB962C8B-B14F-4D97-AF65-F5344CB8AC3E}">
        <p14:creationId xmlns:p14="http://schemas.microsoft.com/office/powerpoint/2010/main" val="721223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95E908B-8A2A-4501-A7E8-C5888032BAC0}" type="slidenum">
              <a:rPr lang="en-US" altLang="zh-TW" smtClean="0"/>
              <a:pPr/>
              <a:t>14</a:t>
            </a:fld>
            <a:endParaRPr lang="en-US" altLang="zh-TW"/>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zh-TW" altLang="en-US" b="1" dirty="0">
                <a:latin typeface="Tahoma" pitchFamily="34" charset="0"/>
              </a:rPr>
              <a:t>重點：說明圖片優劣之處。</a:t>
            </a:r>
          </a:p>
        </p:txBody>
      </p:sp>
    </p:spTree>
    <p:extLst>
      <p:ext uri="{BB962C8B-B14F-4D97-AF65-F5344CB8AC3E}">
        <p14:creationId xmlns:p14="http://schemas.microsoft.com/office/powerpoint/2010/main" val="145145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C7920E8C-6DC7-46DC-8116-9D994FE7CA59}" type="slidenum">
              <a:rPr lang="en-US" altLang="zh-TW" smtClean="0"/>
              <a:pPr/>
              <a:t>15</a:t>
            </a:fld>
            <a:endParaRPr lang="en-US" altLang="zh-TW"/>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zh-TW" altLang="en-US" b="1">
                <a:latin typeface="Tahoma" pitchFamily="34" charset="0"/>
              </a:rPr>
              <a:t>補充案例</a:t>
            </a:r>
          </a:p>
          <a:p>
            <a:pPr eaLnBrk="1" hangingPunct="1"/>
            <a:r>
              <a:rPr lang="zh-TW" altLang="en-US">
                <a:latin typeface="Tahoma" pitchFamily="34" charset="0"/>
              </a:rPr>
              <a:t>民國</a:t>
            </a:r>
            <a:r>
              <a:rPr lang="zh-TW" altLang="en-US">
                <a:latin typeface="Tahoma" pitchFamily="34" charset="0"/>
                <a:cs typeface="Tahoma" pitchFamily="34" charset="0"/>
              </a:rPr>
              <a:t> </a:t>
            </a:r>
            <a:r>
              <a:rPr lang="en-US" altLang="zh-TW">
                <a:latin typeface="Tahoma" pitchFamily="34" charset="0"/>
                <a:cs typeface="Tahoma" pitchFamily="34" charset="0"/>
              </a:rPr>
              <a:t>90 </a:t>
            </a:r>
            <a:r>
              <a:rPr lang="zh-TW" altLang="en-US"/>
              <a:t>年 </a:t>
            </a:r>
            <a:r>
              <a:rPr lang="en-US" altLang="zh-TW">
                <a:latin typeface="Tahoma" pitchFamily="34" charset="0"/>
                <a:cs typeface="Tahoma" pitchFamily="34" charset="0"/>
              </a:rPr>
              <a:t>11 </a:t>
            </a:r>
            <a:r>
              <a:rPr lang="zh-TW" altLang="en-US"/>
              <a:t>月 </a:t>
            </a:r>
            <a:r>
              <a:rPr lang="en-US" altLang="zh-TW">
                <a:latin typeface="Tahoma" pitchFamily="34" charset="0"/>
                <a:cs typeface="Tahoma" pitchFamily="34" charset="0"/>
              </a:rPr>
              <a:t>13 </a:t>
            </a:r>
            <a:r>
              <a:rPr lang="zh-TW" altLang="en-US">
                <a:latin typeface="Tahoma" pitchFamily="34" charset="0"/>
              </a:rPr>
              <a:t>日，</a:t>
            </a:r>
            <a:r>
              <a:rPr lang="zh-TW" altLang="en-US"/>
              <a:t>私立○○技術學院人員於作業時，機器未停止，而用手指去清潔切削部分，致使左手食指遭銑刀割傷。</a:t>
            </a:r>
          </a:p>
          <a:p>
            <a:pPr eaLnBrk="1" hangingPunct="1">
              <a:lnSpc>
                <a:spcPct val="110000"/>
              </a:lnSpc>
              <a:spcBef>
                <a:spcPct val="10000"/>
              </a:spcBef>
              <a:spcAft>
                <a:spcPct val="10000"/>
              </a:spcAft>
            </a:pPr>
            <a:r>
              <a:rPr lang="zh-TW" altLang="en-US" sz="900"/>
              <a:t>災害預防：</a:t>
            </a:r>
            <a:r>
              <a:rPr lang="zh-TW" altLang="en-US" sz="1100"/>
              <a:t>身體不適或精神不佳時應避免使用具危險性的機械設備；具切割、夾捲危險的機械設備應裝設</a:t>
            </a:r>
            <a:r>
              <a:rPr lang="zh-TW" altLang="en-US" sz="1100">
                <a:solidFill>
                  <a:srgbClr val="FF0000"/>
                </a:solidFill>
              </a:rPr>
              <a:t>安全擋板。</a:t>
            </a:r>
          </a:p>
          <a:p>
            <a:pPr eaLnBrk="1" hangingPunct="1">
              <a:lnSpc>
                <a:spcPct val="110000"/>
              </a:lnSpc>
              <a:spcBef>
                <a:spcPct val="10000"/>
              </a:spcBef>
              <a:spcAft>
                <a:spcPct val="10000"/>
              </a:spcAft>
            </a:pPr>
            <a:r>
              <a:rPr lang="zh-TW" altLang="en-US" sz="900"/>
              <a:t>現場搶救與急救：</a:t>
            </a:r>
            <a:r>
              <a:rPr lang="zh-TW" altLang="en-US" sz="1100"/>
              <a:t>包紮止血、預防傷者休克；將斷指與傷者一同送往醫院～斷肢用清潔溼布包裹，置塑膠袋中，再置於另一內裝冰水之塑膠袋中。</a:t>
            </a:r>
          </a:p>
          <a:p>
            <a:pPr eaLnBrk="1" hangingPunct="1"/>
            <a:endParaRPr lang="en-US" altLang="zh-TW"/>
          </a:p>
        </p:txBody>
      </p:sp>
    </p:spTree>
    <p:extLst>
      <p:ext uri="{BB962C8B-B14F-4D97-AF65-F5344CB8AC3E}">
        <p14:creationId xmlns:p14="http://schemas.microsoft.com/office/powerpoint/2010/main" val="1167909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092B88E-CE73-4AE7-83B2-16B668C59D1A}" type="slidenum">
              <a:rPr lang="en-US" altLang="zh-TW" sz="1200">
                <a:latin typeface="Times New Roman" panose="02020603050405020304" pitchFamily="18" charset="0"/>
                <a:ea typeface="標楷體" panose="03000509000000000000" pitchFamily="65" charset="-120"/>
              </a:rPr>
              <a:pPr algn="r"/>
              <a:t>16</a:t>
            </a:fld>
            <a:endParaRPr lang="en-US" altLang="zh-TW" sz="1200" dirty="0">
              <a:latin typeface="Times New Roman" panose="02020603050405020304" pitchFamily="18" charset="0"/>
              <a:ea typeface="標楷體" panose="03000509000000000000" pitchFamily="65" charset="-12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zh-TW" altLang="en-US" dirty="0"/>
              <a:t>重點提示</a:t>
            </a:r>
            <a:r>
              <a:rPr lang="en-US" altLang="zh-TW" dirty="0"/>
              <a:t>:</a:t>
            </a:r>
          </a:p>
          <a:p>
            <a:pPr eaLnBrk="1" hangingPunct="1"/>
            <a:r>
              <a:rPr lang="zh-TW" altLang="en-US" dirty="0"/>
              <a:t>噪音為一種使人產生不悅或音量過大可能導致聽覺危害與其他不良生心理反應之聲音。</a:t>
            </a:r>
          </a:p>
        </p:txBody>
      </p:sp>
    </p:spTree>
    <p:extLst>
      <p:ext uri="{BB962C8B-B14F-4D97-AF65-F5344CB8AC3E}">
        <p14:creationId xmlns:p14="http://schemas.microsoft.com/office/powerpoint/2010/main" val="3073820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852AAB2-8984-405D-927E-F26563378173}" type="slidenum">
              <a:rPr lang="en-US" altLang="zh-TW" smtClean="0"/>
              <a:pPr/>
              <a:t>17</a:t>
            </a:fld>
            <a:endParaRPr lang="en-US" altLang="zh-TW"/>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marL="0" lvl="2" eaLnBrk="1" hangingPunct="1"/>
            <a:r>
              <a:rPr lang="zh-TW" altLang="en-US" dirty="0"/>
              <a:t>補充說明</a:t>
            </a:r>
            <a:r>
              <a:rPr lang="en-US" altLang="zh-TW" dirty="0"/>
              <a:t>:</a:t>
            </a:r>
          </a:p>
          <a:p>
            <a:pPr marL="0" lvl="2" eaLnBrk="1" hangingPunct="1"/>
            <a:r>
              <a:rPr lang="zh-TW" altLang="en-US" dirty="0"/>
              <a:t>游離輻射的健康危害中，致癌、遺傳效應屬於沒有</a:t>
            </a:r>
            <a:r>
              <a:rPr lang="zh-TW" altLang="en-US" dirty="0">
                <a:latin typeface="Times New Roman" pitchFamily="18" charset="0"/>
                <a:ea typeface="標楷體" pitchFamily="65" charset="-120"/>
              </a:rPr>
              <a:t>閾</a:t>
            </a:r>
            <a:r>
              <a:rPr lang="zh-TW" altLang="en-US" dirty="0"/>
              <a:t>值，法規稱為機率效應的類型，也就是有受到游離輻射照射就存在致癌、遺傳異常的機率，照射量越多機率越大；白內障等危害則存在屬於有</a:t>
            </a:r>
            <a:r>
              <a:rPr lang="zh-TW" altLang="en-US" dirty="0">
                <a:latin typeface="Times New Roman" pitchFamily="18" charset="0"/>
                <a:ea typeface="標楷體" pitchFamily="65" charset="-120"/>
              </a:rPr>
              <a:t>閾</a:t>
            </a:r>
            <a:r>
              <a:rPr lang="zh-TW" altLang="en-US" dirty="0"/>
              <a:t>值，法規稱為非機率效應的類型，照射非游離輻射到一定量</a:t>
            </a:r>
            <a:r>
              <a:rPr lang="en-US" altLang="zh-TW" dirty="0"/>
              <a:t>(</a:t>
            </a:r>
            <a:r>
              <a:rPr lang="zh-TW" altLang="en-US" dirty="0">
                <a:latin typeface="Times New Roman" pitchFamily="18" charset="0"/>
                <a:ea typeface="標楷體" pitchFamily="65" charset="-120"/>
              </a:rPr>
              <a:t>閾</a:t>
            </a:r>
            <a:r>
              <a:rPr lang="zh-TW" altLang="en-US" dirty="0"/>
              <a:t>值</a:t>
            </a:r>
            <a:r>
              <a:rPr lang="en-US" altLang="zh-TW" dirty="0"/>
              <a:t>)</a:t>
            </a:r>
            <a:r>
              <a:rPr lang="zh-TW" altLang="en-US" dirty="0"/>
              <a:t>以上，就會發生</a:t>
            </a:r>
            <a:r>
              <a:rPr lang="zh-TW" altLang="en-US" dirty="0">
                <a:solidFill>
                  <a:srgbClr val="FF0000"/>
                </a:solidFill>
              </a:rPr>
              <a:t>白內障、皮膚損傷、不孕等傷害</a:t>
            </a:r>
            <a:r>
              <a:rPr lang="en-US" altLang="zh-TW" dirty="0">
                <a:solidFill>
                  <a:srgbClr val="FF0000"/>
                </a:solidFill>
              </a:rPr>
              <a:t>(</a:t>
            </a:r>
            <a:r>
              <a:rPr lang="zh-TW" altLang="en-US" dirty="0">
                <a:solidFill>
                  <a:srgbClr val="FF0000"/>
                </a:solidFill>
              </a:rPr>
              <a:t>各類型傷害劑量閥值不同</a:t>
            </a:r>
            <a:r>
              <a:rPr lang="en-US" altLang="zh-TW" dirty="0">
                <a:solidFill>
                  <a:srgbClr val="FF0000"/>
                </a:solidFill>
              </a:rPr>
              <a:t>)</a:t>
            </a:r>
            <a:r>
              <a:rPr lang="zh-TW" altLang="en-US" dirty="0">
                <a:solidFill>
                  <a:srgbClr val="FF0000"/>
                </a:solidFill>
              </a:rPr>
              <a:t>，若照射量低於閥值則不會發生傷害。</a:t>
            </a:r>
            <a:endParaRPr lang="zh-TW" altLang="en-US" dirty="0"/>
          </a:p>
          <a:p>
            <a:pPr eaLnBrk="1" hangingPunct="1"/>
            <a:endParaRPr lang="en-US" altLang="zh-TW" b="1" dirty="0"/>
          </a:p>
          <a:p>
            <a:pPr eaLnBrk="1" hangingPunct="1"/>
            <a:endParaRPr lang="zh-TW" altLang="en-US" dirty="0"/>
          </a:p>
          <a:p>
            <a:pPr eaLnBrk="1" hangingPunct="1"/>
            <a:r>
              <a:rPr lang="zh-TW" altLang="en-US" b="1" dirty="0"/>
              <a:t>游離輻射危害舉例：</a:t>
            </a:r>
          </a:p>
          <a:p>
            <a:pPr eaLnBrk="1" hangingPunct="1"/>
            <a:r>
              <a:rPr lang="zh-TW" altLang="en-US" dirty="0"/>
              <a:t>比埃爾．居里 </a:t>
            </a:r>
            <a:r>
              <a:rPr lang="en-US" altLang="zh-TW" dirty="0"/>
              <a:t>(Pierre Curie)</a:t>
            </a:r>
            <a:r>
              <a:rPr lang="zh-TW" altLang="en-US" dirty="0"/>
              <a:t>，在 </a:t>
            </a:r>
            <a:r>
              <a:rPr lang="en-US" altLang="zh-TW" dirty="0"/>
              <a:t>1859 </a:t>
            </a:r>
            <a:r>
              <a:rPr lang="zh-TW" altLang="en-US" dirty="0"/>
              <a:t>年出生於巴黎。</a:t>
            </a:r>
            <a:r>
              <a:rPr lang="en-US" altLang="zh-TW" dirty="0"/>
              <a:t>1895</a:t>
            </a:r>
            <a:r>
              <a:rPr lang="zh-TW" altLang="en-US" dirty="0"/>
              <a:t>年，居里以</a:t>
            </a:r>
            <a:r>
              <a:rPr lang="en-US" altLang="zh-TW" dirty="0"/>
              <a:t>《</a:t>
            </a:r>
            <a:r>
              <a:rPr lang="zh-TW" altLang="en-US" dirty="0"/>
              <a:t>在不同溫度條件下物質的磁性</a:t>
            </a:r>
            <a:r>
              <a:rPr lang="en-US" altLang="zh-TW" dirty="0"/>
              <a:t>》</a:t>
            </a:r>
            <a:r>
              <a:rPr lang="zh-TW" altLang="en-US" dirty="0"/>
              <a:t>一文作為他的博士論文。同年，波蘭籍教授克瓦里斯基把自己的胞妹瑪麗．斯可羅多夫斯卡 </a:t>
            </a:r>
            <a:r>
              <a:rPr lang="en-US" altLang="zh-TW" dirty="0"/>
              <a:t>(Marie </a:t>
            </a:r>
            <a:r>
              <a:rPr lang="en-US" altLang="zh-TW" dirty="0" err="1"/>
              <a:t>Sklodowska</a:t>
            </a:r>
            <a:r>
              <a:rPr lang="en-US" altLang="zh-TW" dirty="0"/>
              <a:t>) </a:t>
            </a:r>
            <a:r>
              <a:rPr lang="zh-TW" altLang="en-US" dirty="0"/>
              <a:t>介紹給居里，當時瑪麗正在索邦研究物理與化學。 </a:t>
            </a:r>
            <a:r>
              <a:rPr lang="en-US" altLang="zh-TW" dirty="0"/>
              <a:t>1898 </a:t>
            </a:r>
            <a:r>
              <a:rPr lang="zh-TW" altLang="en-US" dirty="0"/>
              <a:t>年，居里夫婦從鈾礦石提煉出兩種前所未發現的元素，他們將這兩種新元素分別定名為釙和鐳。為了證實釙與鐳的存在，他們不斷提煉純淨的釙和鐳，並且研究其放射性的特質。為了親身體驗鐳的生理效應，他們多次被輻射所傷。這些研究，開創了將鐳元素用於治療癌症的道路。 </a:t>
            </a:r>
            <a:r>
              <a:rPr lang="en-US" altLang="zh-TW" dirty="0"/>
              <a:t>1903 </a:t>
            </a:r>
            <a:r>
              <a:rPr lang="zh-TW" altLang="en-US" dirty="0"/>
              <a:t>年，他們與柏克勒爾一起因發現放射性而獲得諾貝爾物理學獎。居禮先生不幸因車禍去世後，居禮夫人強忍心中的悲痛，繼續努力地研究鐳的性質。</a:t>
            </a:r>
            <a:r>
              <a:rPr lang="en-US" altLang="zh-TW" dirty="0"/>
              <a:t>1911 </a:t>
            </a:r>
            <a:r>
              <a:rPr lang="zh-TW" altLang="en-US" dirty="0"/>
              <a:t>年，瑪麗在化學的研究亦使她獲得諾貝爾化學獎。</a:t>
            </a:r>
          </a:p>
          <a:p>
            <a:pPr eaLnBrk="1" hangingPunct="1"/>
            <a:r>
              <a:rPr lang="zh-TW" altLang="en-US" dirty="0"/>
              <a:t>從 </a:t>
            </a:r>
            <a:r>
              <a:rPr lang="en-US" altLang="zh-TW" dirty="0"/>
              <a:t>1932 </a:t>
            </a:r>
            <a:r>
              <a:rPr lang="zh-TW" altLang="en-US" dirty="0"/>
              <a:t>年起，瑪麗感到極度疲倦，健康情況每況愈下。醫生診斷不出病因，其病徵像感冒、結核病、惡性貧血。</a:t>
            </a:r>
            <a:r>
              <a:rPr lang="en-US" altLang="zh-TW" dirty="0"/>
              <a:t>1934 </a:t>
            </a:r>
            <a:r>
              <a:rPr lang="zh-TW" altLang="en-US" dirty="0"/>
              <a:t>年，她在法國與世長辭。事後人們才發現她的病是由於她一生受過量輻射，導致內臟損傷。她是為了科學事業而殉職的。 </a:t>
            </a:r>
          </a:p>
          <a:p>
            <a:pPr eaLnBrk="1" hangingPunct="1"/>
            <a:r>
              <a:rPr lang="zh-TW" altLang="en-US" b="1" dirty="0"/>
              <a:t>居禮夫人圖片來源： </a:t>
            </a:r>
            <a:r>
              <a:rPr lang="en-US" altLang="zh-TW" dirty="0"/>
              <a:t>http://zh-yue.wikipedia.org/wiki/%E5%B1%85%E7%A6%AE%E5%A4%AB%E4%BA%BA</a:t>
            </a:r>
          </a:p>
          <a:p>
            <a:pPr eaLnBrk="1" hangingPunct="1"/>
            <a:r>
              <a:rPr lang="zh-TW" altLang="en-US" b="1" dirty="0"/>
              <a:t>圖片來源：</a:t>
            </a:r>
            <a:r>
              <a:rPr lang="zh-TW" altLang="en-US" dirty="0"/>
              <a:t>黃文昌，</a:t>
            </a:r>
            <a:r>
              <a:rPr lang="en-US" altLang="zh-TW" b="1" dirty="0"/>
              <a:t>ITRI </a:t>
            </a:r>
            <a:r>
              <a:rPr lang="zh-TW" altLang="en-US" dirty="0"/>
              <a:t>輻射安全防護管理實務簡介，工業技術研究院，九十六年五月十日。</a:t>
            </a:r>
          </a:p>
          <a:p>
            <a:pPr eaLnBrk="1" hangingPunct="1"/>
            <a:endParaRPr lang="en-US" altLang="zh-TW" dirty="0"/>
          </a:p>
        </p:txBody>
      </p:sp>
    </p:spTree>
    <p:extLst>
      <p:ext uri="{BB962C8B-B14F-4D97-AF65-F5344CB8AC3E}">
        <p14:creationId xmlns:p14="http://schemas.microsoft.com/office/powerpoint/2010/main" val="3019097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2BEC4C3-CDE9-4064-9620-2600D3E50908}" type="slidenum">
              <a:rPr lang="en-US" altLang="zh-TW" smtClean="0"/>
              <a:pPr/>
              <a:t>18</a:t>
            </a:fld>
            <a:endParaRPr lang="en-US" altLang="zh-TW"/>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zh-TW" altLang="en-US"/>
              <a:t>補充說明</a:t>
            </a:r>
            <a:r>
              <a:rPr lang="en-US" altLang="zh-TW"/>
              <a:t>:</a:t>
            </a:r>
          </a:p>
          <a:p>
            <a:pPr eaLnBrk="1" hangingPunct="1"/>
            <a:r>
              <a:rPr lang="zh-TW" altLang="en-US"/>
              <a:t>雷射量測系統圖片來源： </a:t>
            </a:r>
            <a:r>
              <a:rPr lang="en-US" altLang="zh-TW" b="1" u="sng">
                <a:hlinkClick r:id="rId3"/>
              </a:rPr>
              <a:t>wwwme.nchu.edu.tw/~fluidlab/lab4.htm</a:t>
            </a:r>
            <a:r>
              <a:rPr lang="en-US" altLang="zh-TW"/>
              <a:t> </a:t>
            </a:r>
          </a:p>
        </p:txBody>
      </p:sp>
    </p:spTree>
    <p:extLst>
      <p:ext uri="{BB962C8B-B14F-4D97-AF65-F5344CB8AC3E}">
        <p14:creationId xmlns:p14="http://schemas.microsoft.com/office/powerpoint/2010/main" val="2460170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8FB7B0A8-E9FB-4B3C-94BB-19D82C008AB9}" type="slidenum">
              <a:rPr lang="en-US" altLang="zh-TW" smtClean="0"/>
              <a:pPr/>
              <a:t>19</a:t>
            </a:fld>
            <a:endParaRPr lang="en-US" altLang="zh-TW"/>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zh-TW" altLang="zh-TW" dirty="0"/>
          </a:p>
        </p:txBody>
      </p:sp>
    </p:spTree>
    <p:extLst>
      <p:ext uri="{BB962C8B-B14F-4D97-AF65-F5344CB8AC3E}">
        <p14:creationId xmlns:p14="http://schemas.microsoft.com/office/powerpoint/2010/main" val="424669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9E7AADB-17EA-4549-A597-8949F8A57764}" type="slidenum">
              <a:rPr lang="en-US" altLang="zh-TW" smtClean="0"/>
              <a:pPr/>
              <a:t>20</a:t>
            </a:fld>
            <a:endParaRPr lang="en-US" altLang="zh-TW"/>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zh-TW" altLang="en-US" dirty="0"/>
              <a:t>重點提示</a:t>
            </a:r>
            <a:r>
              <a:rPr lang="en-US" altLang="zh-TW" dirty="0"/>
              <a:t>:</a:t>
            </a:r>
          </a:p>
          <a:p>
            <a:pPr eaLnBrk="1" hangingPunct="1"/>
            <a:r>
              <a:rPr lang="zh-TW" altLang="en-US" dirty="0"/>
              <a:t>所謂的化學性危害，在環境與職業衛生中的領域內，可以簡單的分為二大類：</a:t>
            </a:r>
          </a:p>
          <a:p>
            <a:pPr eaLnBrk="1" hangingPunct="1"/>
            <a:r>
              <a:rPr lang="zh-TW" altLang="en-US" dirty="0"/>
              <a:t>毒性：係指物質與人體接觸後，因為它的化學性質，所引起對人體健康上的危害。</a:t>
            </a:r>
          </a:p>
          <a:p>
            <a:pPr eaLnBrk="1" hangingPunct="1"/>
            <a:r>
              <a:rPr lang="zh-TW" altLang="en-US" dirty="0"/>
              <a:t>危害性：由於使用化學物質時，因管理不當或使用不慎，所引起的化學災害，例如：火災與爆炸意外。</a:t>
            </a:r>
          </a:p>
          <a:p>
            <a:pPr eaLnBrk="1" hangingPunct="1"/>
            <a:endParaRPr lang="zh-TW" altLang="en-US" dirty="0"/>
          </a:p>
          <a:p>
            <a:pPr eaLnBrk="1" hangingPunct="1"/>
            <a:r>
              <a:rPr lang="zh-TW" altLang="en-US" dirty="0"/>
              <a:t>補充說明</a:t>
            </a:r>
            <a:r>
              <a:rPr lang="en-US" altLang="zh-TW" dirty="0"/>
              <a:t>:</a:t>
            </a:r>
          </a:p>
          <a:p>
            <a:pPr eaLnBrk="1" hangingPunct="1"/>
            <a:r>
              <a:rPr lang="zh-TW" altLang="en-US" dirty="0"/>
              <a:t>圖片說明</a:t>
            </a:r>
          </a:p>
          <a:p>
            <a:pPr eaLnBrk="1" hangingPunct="1"/>
            <a:r>
              <a:rPr lang="zh-TW" altLang="en-US" dirty="0"/>
              <a:t>學生操作酸鹼中和噴濺事件</a:t>
            </a:r>
          </a:p>
          <a:p>
            <a:pPr eaLnBrk="1" hangingPunct="1"/>
            <a:r>
              <a:rPr lang="zh-TW" altLang="en-US" dirty="0"/>
              <a:t>左下圖</a:t>
            </a:r>
            <a:r>
              <a:rPr lang="en-US" altLang="zh-TW" dirty="0"/>
              <a:t>:</a:t>
            </a:r>
            <a:r>
              <a:rPr lang="zh-TW" altLang="en-US" dirty="0"/>
              <a:t>事發當時噴濺的箱子 </a:t>
            </a:r>
          </a:p>
          <a:p>
            <a:pPr eaLnBrk="1" hangingPunct="1"/>
            <a:r>
              <a:rPr lang="zh-TW" altLang="en-US" dirty="0"/>
              <a:t>中下圖</a:t>
            </a:r>
            <a:r>
              <a:rPr lang="en-US" altLang="zh-TW" dirty="0"/>
              <a:t>:</a:t>
            </a:r>
            <a:r>
              <a:rPr lang="zh-TW" altLang="en-US" dirty="0"/>
              <a:t>事發當時噴濺至天花板及電燈</a:t>
            </a:r>
          </a:p>
          <a:p>
            <a:pPr eaLnBrk="1" hangingPunct="1"/>
            <a:r>
              <a:rPr lang="zh-TW" altLang="en-US" dirty="0"/>
              <a:t>右下圖</a:t>
            </a:r>
            <a:r>
              <a:rPr lang="en-US" altLang="zh-TW" dirty="0"/>
              <a:t>:</a:t>
            </a:r>
            <a:r>
              <a:rPr lang="zh-TW" altLang="en-US" dirty="0"/>
              <a:t>事故發生的操作台 </a:t>
            </a:r>
            <a:endParaRPr lang="en-US" altLang="zh-TW" dirty="0"/>
          </a:p>
          <a:p>
            <a:pPr eaLnBrk="1" hangingPunct="1"/>
            <a:r>
              <a:rPr lang="zh-TW" altLang="en-US" dirty="0"/>
              <a:t>案例說明</a:t>
            </a:r>
            <a:r>
              <a:rPr lang="en-US" altLang="zh-TW" dirty="0"/>
              <a:t>:</a:t>
            </a:r>
            <a:r>
              <a:rPr lang="zh-TW" altLang="en-US" dirty="0"/>
              <a:t>某校學生將左圖的塑膠箱放置於中圖的</a:t>
            </a:r>
            <a:r>
              <a:rPr lang="en-US" altLang="zh-TW" dirty="0"/>
              <a:t>Hood</a:t>
            </a:r>
            <a:r>
              <a:rPr lang="zh-TW" altLang="en-US" dirty="0"/>
              <a:t>中，在其中進行酸鹼實驗</a:t>
            </a:r>
            <a:r>
              <a:rPr lang="en-US" altLang="zh-TW" dirty="0"/>
              <a:t>(</a:t>
            </a:r>
            <a:r>
              <a:rPr lang="zh-TW" altLang="en-US" dirty="0"/>
              <a:t>應該有使用雙氧水</a:t>
            </a:r>
            <a:r>
              <a:rPr lang="en-US" altLang="zh-TW" dirty="0"/>
              <a:t>)</a:t>
            </a:r>
            <a:r>
              <a:rPr lang="zh-TW" altLang="en-US" dirty="0"/>
              <a:t>，結果發生爆炸，爆炸當時</a:t>
            </a:r>
            <a:r>
              <a:rPr lang="en-US" altLang="zh-TW" dirty="0"/>
              <a:t>Hood</a:t>
            </a:r>
            <a:r>
              <a:rPr lang="zh-TW" altLang="en-US" dirty="0"/>
              <a:t>內設備全遭破壞</a:t>
            </a:r>
            <a:r>
              <a:rPr lang="en-US" altLang="zh-TW" dirty="0"/>
              <a:t>(</a:t>
            </a:r>
            <a:r>
              <a:rPr lang="zh-TW" altLang="en-US" dirty="0"/>
              <a:t>塑膠箱炸破</a:t>
            </a:r>
            <a:r>
              <a:rPr lang="en-US" altLang="zh-TW" dirty="0"/>
              <a:t>)</a:t>
            </a:r>
            <a:r>
              <a:rPr lang="zh-TW" altLang="en-US" dirty="0"/>
              <a:t>，實驗液體不僅濺滿</a:t>
            </a:r>
            <a:r>
              <a:rPr lang="en-US" altLang="zh-TW" dirty="0"/>
              <a:t>Hood</a:t>
            </a:r>
            <a:r>
              <a:rPr lang="zh-TW" altLang="en-US" dirty="0"/>
              <a:t>，亦從</a:t>
            </a:r>
            <a:r>
              <a:rPr lang="en-US" altLang="zh-TW" dirty="0"/>
              <a:t>Hood</a:t>
            </a:r>
            <a:r>
              <a:rPr lang="zh-TW" altLang="en-US" dirty="0"/>
              <a:t>玻璃門與操作檯面的空隙</a:t>
            </a:r>
            <a:r>
              <a:rPr lang="en-US" altLang="zh-TW" dirty="0"/>
              <a:t>(</a:t>
            </a:r>
            <a:r>
              <a:rPr lang="zh-TW" altLang="en-US" dirty="0"/>
              <a:t>應該就如中圖的空隙大小</a:t>
            </a:r>
            <a:r>
              <a:rPr lang="en-US" altLang="zh-TW" dirty="0"/>
              <a:t>)</a:t>
            </a:r>
            <a:r>
              <a:rPr lang="zh-TW" altLang="en-US" dirty="0"/>
              <a:t>往外炸出，連遠至實驗室對角斜上方電燈與天花板也遭破壞。當時室內學生一人正要從門口走出，聽到爆炸聲回頭一看，不幸遭液體噴濺眼部而受傷。</a:t>
            </a:r>
            <a:endParaRPr lang="en-US" altLang="zh-TW" dirty="0"/>
          </a:p>
        </p:txBody>
      </p:sp>
    </p:spTree>
    <p:extLst>
      <p:ext uri="{BB962C8B-B14F-4D97-AF65-F5344CB8AC3E}">
        <p14:creationId xmlns:p14="http://schemas.microsoft.com/office/powerpoint/2010/main" val="2809192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33E5A80-C818-41B9-93AD-BBC1388495FF}" type="slidenum">
              <a:rPr lang="en-US" altLang="zh-TW" smtClean="0"/>
              <a:pPr/>
              <a:t>21</a:t>
            </a:fld>
            <a:endParaRPr lang="en-US" altLang="zh-TW"/>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zh-TW" altLang="en-US" dirty="0"/>
              <a:t>補充說明</a:t>
            </a:r>
            <a:r>
              <a:rPr lang="en-US" altLang="zh-TW" dirty="0"/>
              <a:t>:</a:t>
            </a:r>
          </a:p>
          <a:p>
            <a:pPr eaLnBrk="1" hangingPunct="1"/>
            <a:r>
              <a:rPr lang="zh-TW" altLang="en-US" dirty="0"/>
              <a:t>案例說明</a:t>
            </a:r>
            <a:r>
              <a:rPr lang="en-US" altLang="zh-TW" dirty="0"/>
              <a:t>:</a:t>
            </a:r>
          </a:p>
          <a:p>
            <a:pPr eaLnBrk="1" hangingPunct="1"/>
            <a:r>
              <a:rPr lang="zh-TW" altLang="en-US" dirty="0"/>
              <a:t>本案例實驗室僅有一個出口，起火點正位於門口旁，實驗室內的兩名研究生是拿著滅火器噴灑壓制火勢才能逃出實驗室的。</a:t>
            </a:r>
            <a:endParaRPr lang="en-US" altLang="zh-TW" dirty="0"/>
          </a:p>
          <a:p>
            <a:pPr eaLnBrk="1" hangingPunct="1"/>
            <a:r>
              <a:rPr lang="en-US" altLang="zh-TW" dirty="0"/>
              <a:t>(</a:t>
            </a:r>
            <a:r>
              <a:rPr lang="zh-TW" altLang="en-US" dirty="0"/>
              <a:t>因此實驗室都應該有兩個門，如果受限於環境僅能有一個門的實驗室，室內任何可能起火或造成危害的化學品與設備都必須遠離門口</a:t>
            </a:r>
            <a:r>
              <a:rPr lang="en-US" altLang="zh-TW" dirty="0"/>
              <a:t>)</a:t>
            </a:r>
          </a:p>
          <a:p>
            <a:pPr eaLnBrk="1" hangingPunct="1"/>
            <a:r>
              <a:rPr lang="zh-TW" altLang="en-US" dirty="0"/>
              <a:t>補充說明：</a:t>
            </a:r>
          </a:p>
          <a:p>
            <a:pPr eaLnBrk="1" hangingPunct="1"/>
            <a:r>
              <a:rPr lang="zh-TW" altLang="en-US" dirty="0"/>
              <a:t>正己烷是易燃性和毒性液體，工作人員應受適當有關物質之危險性及安全使用法之訓練（平時應訓練人員閱讀物質安全資料表），注意應除去現場所有發火源並遠離熱及不相容物。</a:t>
            </a:r>
          </a:p>
          <a:p>
            <a:pPr eaLnBrk="1" hangingPunct="1"/>
            <a:endParaRPr lang="en-US" altLang="zh-TW" dirty="0"/>
          </a:p>
        </p:txBody>
      </p:sp>
    </p:spTree>
    <p:extLst>
      <p:ext uri="{BB962C8B-B14F-4D97-AF65-F5344CB8AC3E}">
        <p14:creationId xmlns:p14="http://schemas.microsoft.com/office/powerpoint/2010/main" val="316031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3224066-8E7F-4E59-AC94-FA63FA7F706E}" type="slidenum">
              <a:rPr lang="en-US" altLang="zh-TW" smtClean="0">
                <a:solidFill>
                  <a:srgbClr val="000000"/>
                </a:solidFill>
              </a:rPr>
              <a:pPr/>
              <a:t>3</a:t>
            </a:fld>
            <a:endParaRPr lang="en-US" altLang="zh-TW" dirty="0">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0" marR="0" indent="0" algn="l" defTabSz="914400" rtl="0" eaLnBrk="1" fontAlgn="ctr" latinLnBrk="0" hangingPunct="1">
              <a:lnSpc>
                <a:spcPct val="100000"/>
              </a:lnSpc>
              <a:spcBef>
                <a:spcPct val="30000"/>
              </a:spcBef>
              <a:spcAft>
                <a:spcPct val="0"/>
              </a:spcAft>
              <a:buClrTx/>
              <a:buSzTx/>
              <a:buFontTx/>
              <a:buNone/>
              <a:tabLst/>
              <a:defRPr/>
            </a:pPr>
            <a:r>
              <a:rPr kumimoji="1" lang="en-US" altLang="zh-TW" sz="1200" b="0" i="0" u="none" strike="noStrike" kern="1200" dirty="0">
                <a:solidFill>
                  <a:schemeClr val="tx1"/>
                </a:solidFill>
                <a:effectLst/>
                <a:latin typeface="Arial" charset="0"/>
                <a:cs typeface="+mn-cs"/>
              </a:rPr>
              <a:t>20160215 </a:t>
            </a:r>
          </a:p>
          <a:p>
            <a:pPr marL="0" marR="0" indent="0" algn="l" defTabSz="914400" rtl="0" eaLnBrk="1" fontAlgn="ctr" latinLnBrk="0" hangingPunct="1">
              <a:lnSpc>
                <a:spcPct val="100000"/>
              </a:lnSpc>
              <a:spcBef>
                <a:spcPct val="30000"/>
              </a:spcBef>
              <a:spcAft>
                <a:spcPct val="0"/>
              </a:spcAft>
              <a:buClrTx/>
              <a:buSzTx/>
              <a:buFontTx/>
              <a:buNone/>
              <a:tabLst/>
              <a:defRPr/>
            </a:pPr>
            <a:r>
              <a:rPr lang="en-US" altLang="zh-TW" dirty="0"/>
              <a:t>※</a:t>
            </a:r>
            <a:r>
              <a:rPr lang="zh-TW" altLang="en-US" dirty="0"/>
              <a:t>通過培訓營認證教師使用此教材授課之教學說明：</a:t>
            </a:r>
            <a:endParaRPr lang="en-US" altLang="zh-TW" dirty="0"/>
          </a:p>
          <a:p>
            <a:pPr rtl="0" eaLnBrk="1" fontAlgn="ctr" latinLnBrk="0" hangingPunct="1"/>
            <a:endParaRPr kumimoji="1" lang="en-US" altLang="zh-TW" sz="1200" b="0" i="0" u="none" strike="noStrike" kern="1200" dirty="0">
              <a:solidFill>
                <a:schemeClr val="tx1"/>
              </a:solidFill>
              <a:effectLst/>
              <a:latin typeface="Arial" charset="0"/>
              <a:cs typeface="+mn-cs"/>
            </a:endParaRPr>
          </a:p>
          <a:p>
            <a:pPr rtl="0" eaLnBrk="1" fontAlgn="ctr" latinLnBrk="0" hangingPunct="1"/>
            <a:r>
              <a:rPr kumimoji="1" lang="zh-TW" altLang="zh-TW" sz="1200" b="0" i="0" u="none" strike="noStrike" kern="1200" dirty="0">
                <a:solidFill>
                  <a:schemeClr val="tx1"/>
                </a:solidFill>
                <a:effectLst/>
                <a:latin typeface="Arial" charset="0"/>
                <a:cs typeface="+mn-cs"/>
              </a:rPr>
              <a:t>初階</a:t>
            </a:r>
            <a:r>
              <a:rPr kumimoji="1" lang="en-US" altLang="zh-TW" sz="1200" b="0" i="0" u="none" strike="noStrike" kern="1200" dirty="0">
                <a:solidFill>
                  <a:schemeClr val="tx1"/>
                </a:solidFill>
                <a:effectLst/>
                <a:latin typeface="Arial" charset="0"/>
                <a:cs typeface="+mn-cs"/>
              </a:rPr>
              <a:t>(</a:t>
            </a:r>
            <a:r>
              <a:rPr kumimoji="1" lang="zh-TW" altLang="zh-TW" sz="1200" b="0" i="0" u="none" strike="noStrike" kern="1200" dirty="0">
                <a:solidFill>
                  <a:schemeClr val="tx1"/>
                </a:solidFill>
                <a:effectLst/>
                <a:latin typeface="Arial" charset="0"/>
                <a:cs typeface="+mn-cs"/>
              </a:rPr>
              <a:t>國民中小學</a:t>
            </a:r>
            <a:r>
              <a:rPr kumimoji="1" lang="en-US" altLang="zh-TW" sz="1200" b="0" i="0" u="none" strike="noStrike" kern="1200" dirty="0">
                <a:solidFill>
                  <a:schemeClr val="tx1"/>
                </a:solidFill>
                <a:effectLst/>
                <a:latin typeface="Arial" charset="0"/>
                <a:cs typeface="+mn-cs"/>
              </a:rPr>
              <a:t>)~p3-13, p21, p35-57,</a:t>
            </a:r>
            <a:r>
              <a:rPr kumimoji="1" lang="en-US" altLang="zh-TW" sz="1200" b="0" i="0" u="none" strike="noStrike" kern="1200" baseline="0" dirty="0">
                <a:solidFill>
                  <a:schemeClr val="tx1"/>
                </a:solidFill>
                <a:effectLst/>
                <a:latin typeface="Arial" charset="0"/>
                <a:cs typeface="+mn-cs"/>
              </a:rPr>
              <a:t> p93, p95</a:t>
            </a:r>
            <a:endParaRPr kumimoji="1" lang="zh-TW" altLang="zh-TW" sz="1200" b="0" i="0" u="none" strike="noStrike" kern="1200" dirty="0">
              <a:solidFill>
                <a:schemeClr val="tx1"/>
              </a:solidFill>
              <a:effectLst/>
              <a:latin typeface="Arial" charset="0"/>
              <a:cs typeface="+mn-cs"/>
            </a:endParaRPr>
          </a:p>
          <a:p>
            <a:pPr rtl="0" eaLnBrk="1" fontAlgn="ctr" latinLnBrk="0" hangingPunct="1"/>
            <a:r>
              <a:rPr kumimoji="1" lang="zh-TW" altLang="zh-TW" sz="1200" b="0" i="0" u="none" strike="noStrike" kern="1200" dirty="0">
                <a:solidFill>
                  <a:schemeClr val="tx1"/>
                </a:solidFill>
                <a:effectLst/>
                <a:latin typeface="Arial" charset="0"/>
                <a:cs typeface="+mn-cs"/>
              </a:rPr>
              <a:t>中階</a:t>
            </a:r>
            <a:r>
              <a:rPr kumimoji="1" lang="en-US" altLang="zh-TW" sz="1200" b="0" i="0" u="none" strike="noStrike" kern="1200" dirty="0">
                <a:solidFill>
                  <a:schemeClr val="tx1"/>
                </a:solidFill>
                <a:effectLst/>
                <a:latin typeface="Arial" charset="0"/>
                <a:cs typeface="+mn-cs"/>
              </a:rPr>
              <a:t>(</a:t>
            </a:r>
            <a:r>
              <a:rPr kumimoji="1" lang="zh-TW" altLang="zh-TW" sz="1200" b="0" i="0" u="none" strike="noStrike" kern="1200" dirty="0">
                <a:solidFill>
                  <a:schemeClr val="tx1"/>
                </a:solidFill>
                <a:effectLst/>
                <a:latin typeface="Arial" charset="0"/>
                <a:cs typeface="+mn-cs"/>
              </a:rPr>
              <a:t>高中</a:t>
            </a:r>
            <a:r>
              <a:rPr kumimoji="1" lang="en-US" altLang="zh-TW" sz="1200" b="0" i="0" u="none" strike="noStrike" kern="1200" dirty="0">
                <a:solidFill>
                  <a:schemeClr val="tx1"/>
                </a:solidFill>
                <a:effectLst/>
                <a:latin typeface="Arial" charset="0"/>
                <a:cs typeface="+mn-cs"/>
              </a:rPr>
              <a:t>/</a:t>
            </a:r>
            <a:r>
              <a:rPr kumimoji="1" lang="zh-TW" altLang="zh-TW" sz="1200" b="0" i="0" u="none" strike="noStrike" kern="1200" dirty="0">
                <a:solidFill>
                  <a:schemeClr val="tx1"/>
                </a:solidFill>
                <a:effectLst/>
                <a:latin typeface="Arial" charset="0"/>
                <a:cs typeface="+mn-cs"/>
              </a:rPr>
              <a:t>工</a:t>
            </a:r>
            <a:r>
              <a:rPr kumimoji="1" lang="en-US" altLang="zh-TW" sz="1200" b="0" i="0" u="none" strike="noStrike" kern="1200" dirty="0">
                <a:solidFill>
                  <a:schemeClr val="tx1"/>
                </a:solidFill>
                <a:effectLst/>
                <a:latin typeface="Arial" charset="0"/>
                <a:cs typeface="+mn-cs"/>
              </a:rPr>
              <a:t>/</a:t>
            </a:r>
            <a:r>
              <a:rPr kumimoji="1" lang="zh-TW" altLang="zh-TW" sz="1200" b="0" i="0" u="none" strike="noStrike" kern="1200" dirty="0">
                <a:solidFill>
                  <a:schemeClr val="tx1"/>
                </a:solidFill>
                <a:effectLst/>
                <a:latin typeface="Arial" charset="0"/>
                <a:cs typeface="+mn-cs"/>
              </a:rPr>
              <a:t>職</a:t>
            </a:r>
            <a:r>
              <a:rPr kumimoji="1" lang="en-US" altLang="zh-TW" sz="1200" b="0" i="0" u="none" strike="noStrike" kern="1200" dirty="0">
                <a:solidFill>
                  <a:schemeClr val="tx1"/>
                </a:solidFill>
                <a:effectLst/>
                <a:latin typeface="Arial" charset="0"/>
                <a:cs typeface="+mn-cs"/>
              </a:rPr>
              <a:t>)~p3-14,</a:t>
            </a:r>
            <a:r>
              <a:rPr kumimoji="1" lang="en-US" altLang="zh-TW" sz="1200" b="0" i="0" u="none" strike="noStrike" kern="1200" baseline="0" dirty="0">
                <a:solidFill>
                  <a:schemeClr val="tx1"/>
                </a:solidFill>
                <a:effectLst/>
                <a:latin typeface="Arial" charset="0"/>
                <a:cs typeface="+mn-cs"/>
              </a:rPr>
              <a:t> p17, p19-95</a:t>
            </a:r>
            <a:endParaRPr kumimoji="1" lang="zh-TW" altLang="zh-TW" sz="1200" b="0" i="0" u="none" strike="noStrike" kern="1200" dirty="0">
              <a:solidFill>
                <a:schemeClr val="tx1"/>
              </a:solidFill>
              <a:effectLst/>
              <a:latin typeface="Arial" charset="0"/>
              <a:cs typeface="+mn-cs"/>
            </a:endParaRPr>
          </a:p>
          <a:p>
            <a:pPr rtl="0" eaLnBrk="1" fontAlgn="ctr" latinLnBrk="0" hangingPunct="1"/>
            <a:r>
              <a:rPr kumimoji="1" lang="zh-TW" altLang="zh-TW" sz="1200" b="0" i="0" u="none" strike="noStrike" kern="1200" dirty="0">
                <a:solidFill>
                  <a:schemeClr val="tx1"/>
                </a:solidFill>
                <a:effectLst/>
                <a:latin typeface="Arial" charset="0"/>
                <a:cs typeface="+mn-cs"/>
              </a:rPr>
              <a:t>進階</a:t>
            </a:r>
            <a:r>
              <a:rPr kumimoji="1" lang="en-US" altLang="zh-TW" sz="1200" b="0" i="0" u="none" strike="noStrike" kern="1200" dirty="0">
                <a:solidFill>
                  <a:schemeClr val="tx1"/>
                </a:solidFill>
                <a:effectLst/>
                <a:latin typeface="Arial" charset="0"/>
                <a:cs typeface="+mn-cs"/>
              </a:rPr>
              <a:t>(</a:t>
            </a:r>
            <a:r>
              <a:rPr kumimoji="1" lang="zh-TW" altLang="zh-TW" sz="1200" b="0" i="0" u="none" strike="noStrike" kern="1200" dirty="0">
                <a:solidFill>
                  <a:schemeClr val="tx1"/>
                </a:solidFill>
                <a:effectLst/>
                <a:latin typeface="Arial" charset="0"/>
                <a:cs typeface="+mn-cs"/>
              </a:rPr>
              <a:t>大專校院</a:t>
            </a:r>
            <a:r>
              <a:rPr kumimoji="1" lang="en-US" altLang="zh-TW" sz="1200" b="0" i="0" u="none" strike="noStrike" kern="1200" dirty="0">
                <a:solidFill>
                  <a:schemeClr val="tx1"/>
                </a:solidFill>
                <a:effectLst/>
                <a:latin typeface="Arial" charset="0"/>
                <a:cs typeface="+mn-cs"/>
              </a:rPr>
              <a:t>)~p3-16, p18,  p20-95</a:t>
            </a:r>
            <a:endParaRPr kumimoji="1" lang="zh-TW" altLang="zh-TW" sz="1200" b="0" i="0" u="none" strike="noStrike" kern="1200" dirty="0">
              <a:solidFill>
                <a:schemeClr val="tx1"/>
              </a:solidFill>
              <a:effectLst/>
              <a:latin typeface="Arial" charset="0"/>
              <a:cs typeface="+mn-cs"/>
            </a:endParaRPr>
          </a:p>
          <a:p>
            <a:pPr eaLnBrk="1" hangingPunct="1"/>
            <a:endParaRPr lang="zh-TW" altLang="zh-TW" dirty="0"/>
          </a:p>
        </p:txBody>
      </p:sp>
    </p:spTree>
    <p:extLst>
      <p:ext uri="{BB962C8B-B14F-4D97-AF65-F5344CB8AC3E}">
        <p14:creationId xmlns:p14="http://schemas.microsoft.com/office/powerpoint/2010/main" val="1314777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C04CCDE-DA60-4D12-9A30-76D812399B5C}" type="slidenum">
              <a:rPr lang="en-US" altLang="zh-TW" smtClean="0"/>
              <a:pPr/>
              <a:t>22</a:t>
            </a:fld>
            <a:endParaRPr lang="en-US" altLang="zh-TW"/>
          </a:p>
        </p:txBody>
      </p:sp>
      <p:sp>
        <p:nvSpPr>
          <p:cNvPr id="125955" name="Rectangle 2"/>
          <p:cNvSpPr>
            <a:spLocks noGrp="1" noRot="1" noChangeAspect="1" noChangeArrowheads="1" noTextEdit="1"/>
          </p:cNvSpPr>
          <p:nvPr>
            <p:ph type="sldImg"/>
          </p:nvPr>
        </p:nvSpPr>
        <p:spPr>
          <a:xfrm>
            <a:off x="1144588" y="685800"/>
            <a:ext cx="4572000" cy="34290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r>
              <a:rPr lang="zh-TW" altLang="en-US" sz="1400" b="1" dirty="0">
                <a:solidFill>
                  <a:srgbClr val="FF3300"/>
                </a:solidFill>
                <a:latin typeface="華康新儷粗黑" pitchFamily="34" charset="-120"/>
              </a:rPr>
              <a:t>重點提示</a:t>
            </a:r>
            <a:r>
              <a:rPr lang="en-US" altLang="zh-TW" sz="1400" b="1" dirty="0">
                <a:solidFill>
                  <a:srgbClr val="FF3300"/>
                </a:solidFill>
                <a:latin typeface="華康新儷粗黑" pitchFamily="34" charset="-120"/>
              </a:rPr>
              <a:t>:</a:t>
            </a:r>
          </a:p>
          <a:p>
            <a:pPr eaLnBrk="1" hangingPunct="1"/>
            <a:r>
              <a:rPr lang="zh-TW" altLang="en-US" sz="1400" b="1" dirty="0">
                <a:solidFill>
                  <a:srgbClr val="FF3300"/>
                </a:solidFill>
                <a:latin typeface="華康新儷粗黑" pitchFamily="34" charset="-120"/>
              </a:rPr>
              <a:t>生物性危害 </a:t>
            </a:r>
            <a:r>
              <a:rPr lang="en-US" altLang="zh-TW" sz="1400" b="1" dirty="0">
                <a:solidFill>
                  <a:srgbClr val="FF3300"/>
                </a:solidFill>
                <a:latin typeface="華康新儷粗黑" pitchFamily="34" charset="-120"/>
              </a:rPr>
              <a:t>Biohazards</a:t>
            </a:r>
          </a:p>
          <a:p>
            <a:pPr eaLnBrk="1" hangingPunct="1">
              <a:lnSpc>
                <a:spcPct val="90000"/>
              </a:lnSpc>
            </a:pPr>
            <a:r>
              <a:rPr lang="en-US" altLang="zh-TW" sz="1400" dirty="0">
                <a:solidFill>
                  <a:srgbClr val="FF0000"/>
                </a:solidFill>
                <a:latin typeface="Times New Roman" pitchFamily="18" charset="0"/>
              </a:rPr>
              <a:t>1.</a:t>
            </a:r>
            <a:r>
              <a:rPr lang="zh-TW" altLang="en-US" sz="1400" dirty="0">
                <a:solidFill>
                  <a:srgbClr val="FF0000"/>
                </a:solidFill>
                <a:latin typeface="Times New Roman" pitchFamily="18" charset="0"/>
              </a:rPr>
              <a:t>感染</a:t>
            </a:r>
            <a:r>
              <a:rPr lang="zh-TW" altLang="en-US" sz="1400" dirty="0">
                <a:solidFill>
                  <a:srgbClr val="FF0000"/>
                </a:solidFill>
                <a:latin typeface="Tahoma" pitchFamily="34" charset="0"/>
              </a:rPr>
              <a:t>（</a:t>
            </a:r>
            <a:r>
              <a:rPr lang="en-US" altLang="zh-TW" sz="1400" dirty="0">
                <a:solidFill>
                  <a:srgbClr val="FF0000"/>
                </a:solidFill>
                <a:latin typeface="Tahoma" pitchFamily="34" charset="0"/>
              </a:rPr>
              <a:t>Infection</a:t>
            </a:r>
            <a:r>
              <a:rPr lang="zh-TW" altLang="en-US" sz="1400" dirty="0">
                <a:solidFill>
                  <a:srgbClr val="FF0000"/>
                </a:solidFill>
                <a:latin typeface="Tahoma" pitchFamily="34" charset="0"/>
              </a:rPr>
              <a:t>）：</a:t>
            </a:r>
            <a:r>
              <a:rPr lang="zh-TW" altLang="en-US" dirty="0">
                <a:solidFill>
                  <a:schemeClr val="accent2"/>
                </a:solidFill>
                <a:latin typeface="Times New Roman" pitchFamily="18" charset="0"/>
              </a:rPr>
              <a:t>生物體在人體內繁殖生長所致 </a:t>
            </a:r>
            <a:r>
              <a:rPr lang="en-US" altLang="zh-TW" dirty="0">
                <a:solidFill>
                  <a:schemeClr val="accent2"/>
                </a:solidFill>
                <a:latin typeface="Times New Roman" pitchFamily="18" charset="0"/>
              </a:rPr>
              <a:t>( </a:t>
            </a:r>
            <a:r>
              <a:rPr lang="zh-TW" altLang="en-US" dirty="0">
                <a:solidFill>
                  <a:schemeClr val="accent2"/>
                </a:solidFill>
                <a:latin typeface="Times New Roman" pitchFamily="18" charset="0"/>
              </a:rPr>
              <a:t>如：流行性感冒、痲疹、肺結核 </a:t>
            </a:r>
            <a:r>
              <a:rPr lang="en-US" altLang="zh-TW" dirty="0">
                <a:solidFill>
                  <a:schemeClr val="accent2"/>
                </a:solidFill>
                <a:latin typeface="Times New Roman" pitchFamily="18" charset="0"/>
              </a:rPr>
              <a:t>)</a:t>
            </a:r>
          </a:p>
          <a:p>
            <a:pPr eaLnBrk="1" hangingPunct="1">
              <a:lnSpc>
                <a:spcPct val="90000"/>
              </a:lnSpc>
            </a:pPr>
            <a:r>
              <a:rPr lang="en-US" altLang="zh-TW" sz="1400" dirty="0">
                <a:solidFill>
                  <a:srgbClr val="FF0000"/>
                </a:solidFill>
                <a:latin typeface="Times New Roman" pitchFamily="18" charset="0"/>
              </a:rPr>
              <a:t>2.</a:t>
            </a:r>
            <a:r>
              <a:rPr lang="zh-TW" altLang="en-US" sz="1400" dirty="0">
                <a:solidFill>
                  <a:srgbClr val="FF0000"/>
                </a:solidFill>
                <a:latin typeface="Times New Roman" pitchFamily="18" charset="0"/>
              </a:rPr>
              <a:t>過敏</a:t>
            </a:r>
            <a:r>
              <a:rPr lang="zh-TW" altLang="en-US" sz="1400" dirty="0">
                <a:solidFill>
                  <a:srgbClr val="FF0000"/>
                </a:solidFill>
                <a:latin typeface="Tahoma" pitchFamily="34" charset="0"/>
              </a:rPr>
              <a:t>（</a:t>
            </a:r>
            <a:r>
              <a:rPr lang="en-US" altLang="zh-TW" sz="1400" dirty="0">
                <a:solidFill>
                  <a:srgbClr val="FF0000"/>
                </a:solidFill>
                <a:latin typeface="Tahoma" pitchFamily="34" charset="0"/>
              </a:rPr>
              <a:t>Allergy</a:t>
            </a:r>
            <a:r>
              <a:rPr lang="zh-TW" altLang="en-US" sz="1400" dirty="0">
                <a:solidFill>
                  <a:srgbClr val="FF0000"/>
                </a:solidFill>
                <a:latin typeface="Tahoma" pitchFamily="34" charset="0"/>
              </a:rPr>
              <a:t>）：</a:t>
            </a:r>
            <a:r>
              <a:rPr lang="zh-TW" altLang="en-US" dirty="0">
                <a:solidFill>
                  <a:schemeClr val="accent2"/>
                </a:solidFill>
                <a:latin typeface="Times New Roman" pitchFamily="18" charset="0"/>
              </a:rPr>
              <a:t>生物體以過敏原角色經</a:t>
            </a:r>
            <a:r>
              <a:rPr lang="zh-TW" altLang="en-US" b="1" u="sng" dirty="0">
                <a:solidFill>
                  <a:schemeClr val="accent2"/>
                </a:solidFill>
                <a:latin typeface="Times New Roman" pitchFamily="18" charset="0"/>
              </a:rPr>
              <a:t>重覆暴露</a:t>
            </a:r>
            <a:r>
              <a:rPr lang="zh-TW" altLang="en-US" dirty="0">
                <a:solidFill>
                  <a:schemeClr val="accent2"/>
                </a:solidFill>
                <a:latin typeface="Times New Roman" pitchFamily="18" charset="0"/>
              </a:rPr>
              <a:t>致使人體免疫系統過度反應所致 </a:t>
            </a:r>
            <a:r>
              <a:rPr lang="en-US" altLang="zh-TW" dirty="0">
                <a:solidFill>
                  <a:schemeClr val="accent2"/>
                </a:solidFill>
                <a:latin typeface="Times New Roman" pitchFamily="18" charset="0"/>
              </a:rPr>
              <a:t>( </a:t>
            </a:r>
            <a:r>
              <a:rPr lang="zh-TW" altLang="en-US" dirty="0">
                <a:solidFill>
                  <a:schemeClr val="accent2"/>
                </a:solidFill>
                <a:latin typeface="Times New Roman" pitchFamily="18" charset="0"/>
              </a:rPr>
              <a:t>如：過敏性肺炎、氣喘、過敏性鼻炎 </a:t>
            </a:r>
            <a:r>
              <a:rPr lang="en-US" altLang="zh-TW" dirty="0">
                <a:solidFill>
                  <a:schemeClr val="accent2"/>
                </a:solidFill>
                <a:latin typeface="Times New Roman" pitchFamily="18" charset="0"/>
              </a:rPr>
              <a:t>)</a:t>
            </a:r>
          </a:p>
          <a:p>
            <a:pPr eaLnBrk="1" hangingPunct="1">
              <a:lnSpc>
                <a:spcPct val="90000"/>
              </a:lnSpc>
            </a:pPr>
            <a:r>
              <a:rPr lang="en-US" altLang="zh-TW" sz="1400" dirty="0">
                <a:solidFill>
                  <a:srgbClr val="FF0000"/>
                </a:solidFill>
                <a:latin typeface="Times New Roman" pitchFamily="18" charset="0"/>
              </a:rPr>
              <a:t>3.</a:t>
            </a:r>
            <a:r>
              <a:rPr lang="zh-TW" altLang="en-US" sz="1400" dirty="0">
                <a:solidFill>
                  <a:srgbClr val="FF0000"/>
                </a:solidFill>
                <a:latin typeface="Times New Roman" pitchFamily="18" charset="0"/>
              </a:rPr>
              <a:t>中毒</a:t>
            </a:r>
            <a:r>
              <a:rPr lang="zh-TW" altLang="en-US" sz="1400" dirty="0">
                <a:solidFill>
                  <a:srgbClr val="FF0000"/>
                </a:solidFill>
                <a:latin typeface="Tahoma" pitchFamily="34" charset="0"/>
              </a:rPr>
              <a:t>（</a:t>
            </a:r>
            <a:r>
              <a:rPr lang="en-US" altLang="zh-TW" sz="1400" dirty="0">
                <a:solidFill>
                  <a:srgbClr val="FF0000"/>
                </a:solidFill>
                <a:latin typeface="Tahoma" pitchFamily="34" charset="0"/>
              </a:rPr>
              <a:t>Toxicity</a:t>
            </a:r>
            <a:r>
              <a:rPr lang="zh-TW" altLang="en-US" sz="1400" dirty="0">
                <a:solidFill>
                  <a:srgbClr val="FF0000"/>
                </a:solidFill>
                <a:latin typeface="Tahoma" pitchFamily="34" charset="0"/>
              </a:rPr>
              <a:t>）：</a:t>
            </a:r>
            <a:r>
              <a:rPr lang="zh-TW" altLang="en-US" dirty="0">
                <a:solidFill>
                  <a:schemeClr val="accent2"/>
                </a:solidFill>
                <a:latin typeface="Times New Roman" pitchFamily="18" charset="0"/>
              </a:rPr>
              <a:t>暴露於生物體所產生之毒素</a:t>
            </a:r>
            <a:r>
              <a:rPr lang="zh-TW" altLang="en-US" b="1" dirty="0">
                <a:solidFill>
                  <a:schemeClr val="accent2"/>
                </a:solidFill>
                <a:latin typeface="Times New Roman" pitchFamily="18" charset="0"/>
              </a:rPr>
              <a:t> </a:t>
            </a:r>
            <a:r>
              <a:rPr lang="zh-TW" altLang="en-US" dirty="0">
                <a:solidFill>
                  <a:schemeClr val="accent2"/>
                </a:solidFill>
                <a:latin typeface="Times New Roman" pitchFamily="18" charset="0"/>
              </a:rPr>
              <a:t>（ 細菌內毒素、細菌外毒素、真菌毒素 ）所致 </a:t>
            </a:r>
            <a:r>
              <a:rPr lang="en-US" altLang="zh-TW" dirty="0">
                <a:solidFill>
                  <a:schemeClr val="accent2"/>
                </a:solidFill>
                <a:latin typeface="Times New Roman" pitchFamily="18" charset="0"/>
              </a:rPr>
              <a:t>( </a:t>
            </a:r>
            <a:r>
              <a:rPr lang="zh-TW" altLang="en-US" dirty="0">
                <a:solidFill>
                  <a:schemeClr val="accent2"/>
                </a:solidFill>
                <a:latin typeface="Times New Roman" pitchFamily="18" charset="0"/>
              </a:rPr>
              <a:t>如：發燒、發冷、肺功能受損 </a:t>
            </a:r>
            <a:r>
              <a:rPr lang="en-US" altLang="zh-TW" dirty="0">
                <a:solidFill>
                  <a:schemeClr val="accent2"/>
                </a:solidFill>
                <a:latin typeface="Times New Roman" pitchFamily="18" charset="0"/>
              </a:rPr>
              <a:t>)</a:t>
            </a:r>
          </a:p>
          <a:p>
            <a:pPr eaLnBrk="1" hangingPunct="1"/>
            <a:endParaRPr lang="zh-TW" altLang="en-US" sz="1400" dirty="0">
              <a:solidFill>
                <a:srgbClr val="FF3300"/>
              </a:solidFill>
              <a:latin typeface="華康新儷粗黑" pitchFamily="34" charset="-120"/>
            </a:endParaRPr>
          </a:p>
          <a:p>
            <a:pPr eaLnBrk="1" hangingPunct="1"/>
            <a:r>
              <a:rPr lang="zh-TW" altLang="en-US" sz="1400" dirty="0">
                <a:solidFill>
                  <a:srgbClr val="FF3300"/>
                </a:solidFill>
                <a:latin typeface="華康新儷粗黑" pitchFamily="34" charset="-120"/>
              </a:rPr>
              <a:t>補充說明</a:t>
            </a:r>
            <a:r>
              <a:rPr lang="en-US" altLang="zh-TW" sz="1400" dirty="0">
                <a:solidFill>
                  <a:srgbClr val="FF3300"/>
                </a:solidFill>
                <a:latin typeface="華康新儷粗黑" pitchFamily="34" charset="-120"/>
              </a:rPr>
              <a:t>:</a:t>
            </a:r>
          </a:p>
          <a:p>
            <a:pPr eaLnBrk="1" hangingPunct="1"/>
            <a:r>
              <a:rPr lang="zh-TW" altLang="en-US" sz="1400" dirty="0">
                <a:solidFill>
                  <a:srgbClr val="FF3300"/>
                </a:solidFill>
                <a:latin typeface="華康新儷粗黑" pitchFamily="34" charset="-120"/>
              </a:rPr>
              <a:t>國內生物實驗室多半將安全衛生重點放置於預防感染，事實上生物實驗室有關的生物危害絕大部分為</a:t>
            </a:r>
            <a:r>
              <a:rPr lang="en-US" altLang="zh-TW" sz="1400" dirty="0">
                <a:solidFill>
                  <a:srgbClr val="FF3300"/>
                </a:solidFill>
                <a:latin typeface="華康新儷粗黑" pitchFamily="34" charset="-120"/>
              </a:rPr>
              <a:t>”</a:t>
            </a:r>
            <a:r>
              <a:rPr lang="zh-TW" altLang="en-US" sz="1400" dirty="0">
                <a:solidFill>
                  <a:srgbClr val="FF3300"/>
                </a:solidFill>
                <a:latin typeface="華康新儷粗黑" pitchFamily="34" charset="-120"/>
              </a:rPr>
              <a:t>過敏</a:t>
            </a:r>
            <a:r>
              <a:rPr lang="en-US" altLang="zh-TW" sz="1400" dirty="0">
                <a:solidFill>
                  <a:srgbClr val="FF3300"/>
                </a:solidFill>
                <a:latin typeface="華康新儷粗黑" pitchFamily="34" charset="-120"/>
              </a:rPr>
              <a:t>”</a:t>
            </a:r>
            <a:r>
              <a:rPr lang="zh-TW" altLang="en-US" sz="1400" dirty="0">
                <a:solidFill>
                  <a:srgbClr val="FF3300"/>
                </a:solidFill>
                <a:latin typeface="華康新儷粗黑" pitchFamily="34" charset="-120"/>
              </a:rPr>
              <a:t>類型，故進行生物實驗前最好能進行相關體質檢測，瞭解自身對哪些物質過敏</a:t>
            </a:r>
            <a:r>
              <a:rPr lang="en-US" altLang="zh-TW" sz="1400" dirty="0">
                <a:solidFill>
                  <a:srgbClr val="FF3300"/>
                </a:solidFill>
                <a:latin typeface="華康新儷粗黑" pitchFamily="34" charset="-120"/>
              </a:rPr>
              <a:t>(</a:t>
            </a:r>
            <a:r>
              <a:rPr lang="zh-TW" altLang="en-US" sz="1400" dirty="0">
                <a:solidFill>
                  <a:srgbClr val="FF3300"/>
                </a:solidFill>
                <a:latin typeface="華康新儷粗黑" pitchFamily="34" charset="-120"/>
              </a:rPr>
              <a:t>但國內很少很少這樣做</a:t>
            </a:r>
            <a:r>
              <a:rPr lang="en-US" altLang="zh-TW" sz="1400" dirty="0">
                <a:solidFill>
                  <a:srgbClr val="FF3300"/>
                </a:solidFill>
                <a:latin typeface="華康新儷粗黑" pitchFamily="34" charset="-120"/>
              </a:rPr>
              <a:t>)</a:t>
            </a:r>
            <a:r>
              <a:rPr lang="zh-TW" altLang="en-US" sz="1400" dirty="0">
                <a:solidFill>
                  <a:srgbClr val="FF3300"/>
                </a:solidFill>
                <a:latin typeface="華康新儷粗黑" pitchFamily="34" charset="-120"/>
              </a:rPr>
              <a:t>，如果沒有進行事先檢測，至少在實驗進行中要隨時注意自己是否有過敏現象，如果有過敏應立刻停止實驗，離開實驗室，尋求相關的醫療協助。</a:t>
            </a:r>
            <a:endParaRPr lang="en-US" altLang="zh-TW" sz="1400" dirty="0">
              <a:solidFill>
                <a:srgbClr val="FF3300"/>
              </a:solidFill>
              <a:latin typeface="華康新儷粗黑" pitchFamily="34" charset="-120"/>
            </a:endParaRPr>
          </a:p>
        </p:txBody>
      </p:sp>
    </p:spTree>
    <p:extLst>
      <p:ext uri="{BB962C8B-B14F-4D97-AF65-F5344CB8AC3E}">
        <p14:creationId xmlns:p14="http://schemas.microsoft.com/office/powerpoint/2010/main" val="1842069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E77CBA6-844E-4C14-982B-3CC83141C84A}" type="slidenum">
              <a:rPr lang="en-US" altLang="zh-TW" smtClean="0"/>
              <a:pPr/>
              <a:t>23</a:t>
            </a:fld>
            <a:endParaRPr lang="en-US" altLang="zh-TW"/>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marL="228600" indent="-228600" eaLnBrk="1" hangingPunct="1">
              <a:lnSpc>
                <a:spcPct val="90000"/>
              </a:lnSpc>
            </a:pPr>
            <a:r>
              <a:rPr lang="zh-TW" altLang="en-US" dirty="0"/>
              <a:t>補充說明</a:t>
            </a:r>
            <a:r>
              <a:rPr lang="en-US" altLang="zh-TW" dirty="0"/>
              <a:t>:</a:t>
            </a:r>
          </a:p>
          <a:p>
            <a:pPr marL="228600" indent="-228600" eaLnBrk="1" hangingPunct="1">
              <a:lnSpc>
                <a:spcPct val="90000"/>
              </a:lnSpc>
            </a:pPr>
            <a:r>
              <a:rPr lang="zh-TW" altLang="en-US" dirty="0"/>
              <a:t>本案例學生所在之實驗室確實有從事登革病毒研究，並且四型登革病毒皆有使用。</a:t>
            </a:r>
          </a:p>
          <a:p>
            <a:pPr marL="228600" indent="-228600" eaLnBrk="1" hangingPunct="1">
              <a:lnSpc>
                <a:spcPct val="90000"/>
              </a:lnSpc>
            </a:pPr>
            <a:r>
              <a:rPr lang="zh-TW" altLang="en-US" dirty="0"/>
              <a:t>但該生並未參與登革病毒相關實驗及研究。該實驗室由一位</a:t>
            </a:r>
            <a:r>
              <a:rPr lang="en-US" altLang="zh-TW" dirty="0"/>
              <a:t>A</a:t>
            </a:r>
            <a:r>
              <a:rPr lang="zh-TW" altLang="en-US" dirty="0"/>
              <a:t>姓研究生從事登革病毒於白線斑蚊間（高雄市三民區採集）傳播之研究。</a:t>
            </a:r>
            <a:r>
              <a:rPr lang="en-US" altLang="zh-TW" dirty="0"/>
              <a:t>A</a:t>
            </a:r>
            <a:r>
              <a:rPr lang="zh-TW" altLang="en-US" dirty="0"/>
              <a:t>姓研究生與</a:t>
            </a:r>
            <a:r>
              <a:rPr lang="en-US" altLang="zh-TW" dirty="0"/>
              <a:t>B</a:t>
            </a:r>
            <a:r>
              <a:rPr lang="zh-TW" altLang="en-US" dirty="0"/>
              <a:t>姓研究生為同一實驗室的同學，租屋地點也相同。</a:t>
            </a:r>
          </a:p>
          <a:p>
            <a:pPr marL="228600" indent="-228600" eaLnBrk="1" hangingPunct="1">
              <a:lnSpc>
                <a:spcPct val="90000"/>
              </a:lnSpc>
            </a:pPr>
            <a:r>
              <a:rPr lang="en-US" altLang="zh-TW" dirty="0"/>
              <a:t>A</a:t>
            </a:r>
            <a:r>
              <a:rPr lang="zh-TW" altLang="en-US" dirty="0"/>
              <a:t>姓研究生四月二日注射</a:t>
            </a:r>
            <a:r>
              <a:rPr lang="en-US" altLang="zh-TW" dirty="0"/>
              <a:t>108 PFU</a:t>
            </a:r>
            <a:r>
              <a:rPr lang="zh-TW" altLang="en-US" dirty="0"/>
              <a:t>登革</a:t>
            </a:r>
            <a:r>
              <a:rPr lang="en-US" altLang="zh-TW" dirty="0"/>
              <a:t>I</a:t>
            </a:r>
            <a:r>
              <a:rPr lang="zh-TW" altLang="en-US" dirty="0"/>
              <a:t>型病毒入白線斑蚊雄蚊（約</a:t>
            </a:r>
            <a:r>
              <a:rPr lang="en-US" altLang="zh-TW" dirty="0"/>
              <a:t>100</a:t>
            </a:r>
            <a:r>
              <a:rPr lang="zh-TW" altLang="en-US" dirty="0"/>
              <a:t>隻），放回蚊籠飼養。四月十二日將雄蚊單隻放入紙杯，每一紙杯放入一隻雌蚊，置於培養箱讓雌雄交尾。後續的實驗應該是讓交尾過之雌蚊產卵，再以</a:t>
            </a:r>
            <a:r>
              <a:rPr lang="en-US" altLang="zh-TW" dirty="0"/>
              <a:t>PCR</a:t>
            </a:r>
            <a:r>
              <a:rPr lang="zh-TW" altLang="en-US" dirty="0"/>
              <a:t>檢查子代登革病毒感染率，但因實驗環境控制不佳，放入紙杯之雌蚊，最後只有</a:t>
            </a:r>
            <a:r>
              <a:rPr lang="en-US" altLang="zh-TW" dirty="0"/>
              <a:t>4</a:t>
            </a:r>
            <a:r>
              <a:rPr lang="zh-TW" altLang="en-US" dirty="0"/>
              <a:t>隻存活，並於四月二十日進行解剖，並未進行後續實驗。杜博士強調該實驗之雌蚊放入紙杯就不再取出，直到雌蚊死亡才取出解剖。</a:t>
            </a:r>
          </a:p>
          <a:p>
            <a:pPr marL="228600" indent="-228600" eaLnBrk="1" hangingPunct="1">
              <a:lnSpc>
                <a:spcPct val="90000"/>
              </a:lnSpc>
            </a:pPr>
            <a:r>
              <a:rPr lang="en-US" altLang="zh-TW" dirty="0"/>
              <a:t>C</a:t>
            </a:r>
            <a:r>
              <a:rPr lang="zh-TW" altLang="en-US" dirty="0"/>
              <a:t>博士之養蚊室位於蚊蟲處理室內之一間房間內，蚊蟲處理室進行包括蚊蟲注射登革病毒、蚊蟲解剖及蚊蟲培養等工作。如帶有登革病毒之白線斑蚊意外飛出養蚊室，又恰巧</a:t>
            </a:r>
            <a:r>
              <a:rPr lang="en-US" altLang="zh-TW" dirty="0"/>
              <a:t>B</a:t>
            </a:r>
            <a:r>
              <a:rPr lang="zh-TW" altLang="en-US" dirty="0"/>
              <a:t>姓研究生因實驗需要進入養蚊室，可能遭致叮咬而感染。惟據</a:t>
            </a:r>
            <a:r>
              <a:rPr lang="en-US" altLang="zh-TW" dirty="0"/>
              <a:t>B</a:t>
            </a:r>
            <a:r>
              <a:rPr lang="zh-TW" altLang="en-US" dirty="0"/>
              <a:t>姓研究生表示，他在四月十七日前未曾進入養蚊室，且不記得發病前那段時間在養蚊室被叮咬過。 </a:t>
            </a:r>
          </a:p>
          <a:p>
            <a:pPr marL="228600" indent="-228600" eaLnBrk="1" hangingPunct="1">
              <a:lnSpc>
                <a:spcPct val="90000"/>
              </a:lnSpc>
            </a:pPr>
            <a:r>
              <a:rPr lang="zh-TW" altLang="en-US" dirty="0"/>
              <a:t>該實驗室亦採納疾病管制局及台中市衛生局相關人員之建議，於蚊蟲培育室出口處，加裝紗門及下吹式風簾，降低蚊蟲飛出之機率。</a:t>
            </a:r>
          </a:p>
          <a:p>
            <a:pPr marL="228600" indent="-228600" eaLnBrk="1" hangingPunct="1">
              <a:lnSpc>
                <a:spcPct val="90000"/>
              </a:lnSpc>
            </a:pPr>
            <a:r>
              <a:rPr lang="zh-TW" altLang="en-US" dirty="0"/>
              <a:t>疾病管制局將</a:t>
            </a:r>
            <a:r>
              <a:rPr lang="en-US" altLang="zh-TW" dirty="0"/>
              <a:t>B</a:t>
            </a:r>
            <a:r>
              <a:rPr lang="zh-TW" altLang="en-US" dirty="0"/>
              <a:t>生血清病毒與該實驗室使用之第一型登革熱病毒株進行</a:t>
            </a:r>
            <a:r>
              <a:rPr lang="en-US" altLang="zh-TW" dirty="0"/>
              <a:t>RT-PCR(</a:t>
            </a:r>
            <a:r>
              <a:rPr lang="zh-TW" altLang="en-US" dirty="0"/>
              <a:t>反轉錄</a:t>
            </a:r>
            <a:r>
              <a:rPr lang="en-US" altLang="zh-TW" dirty="0"/>
              <a:t>PCR</a:t>
            </a:r>
            <a:r>
              <a:rPr lang="zh-TW" altLang="en-US" dirty="0"/>
              <a:t>，</a:t>
            </a:r>
            <a:r>
              <a:rPr lang="en-US" altLang="zh-TW" dirty="0"/>
              <a:t>reverse transcription-PCR)</a:t>
            </a:r>
            <a:r>
              <a:rPr lang="zh-TW" altLang="en-US" dirty="0"/>
              <a:t>及核酸定序比對，結果一致，因此斷定為可能之實驗室感染，已行文要求該實驗室暫停相關之研究作業。 </a:t>
            </a:r>
          </a:p>
        </p:txBody>
      </p:sp>
    </p:spTree>
    <p:extLst>
      <p:ext uri="{BB962C8B-B14F-4D97-AF65-F5344CB8AC3E}">
        <p14:creationId xmlns:p14="http://schemas.microsoft.com/office/powerpoint/2010/main" val="1142311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2B76B676-F301-4A0F-AB29-B2C608FFA869}" type="slidenum">
              <a:rPr lang="en-US" altLang="zh-TW" smtClean="0"/>
              <a:pPr/>
              <a:t>24</a:t>
            </a:fld>
            <a:endParaRPr lang="en-US" altLang="zh-TW"/>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zh-TW" altLang="en-US" b="1" dirty="0"/>
              <a:t>補充說明</a:t>
            </a:r>
            <a:r>
              <a:rPr lang="en-US" altLang="zh-TW" b="1" dirty="0"/>
              <a:t>:</a:t>
            </a:r>
          </a:p>
          <a:p>
            <a:pPr eaLnBrk="1" hangingPunct="1"/>
            <a:r>
              <a:rPr lang="zh-TW" altLang="en-US" b="1" dirty="0"/>
              <a:t>人因工程定義：</a:t>
            </a:r>
          </a:p>
          <a:p>
            <a:pPr eaLnBrk="1" hangingPunct="1"/>
            <a:r>
              <a:rPr lang="zh-TW" altLang="en-US" dirty="0"/>
              <a:t>探討工作中人員、作業與環境之關係並達到和諧。</a:t>
            </a:r>
          </a:p>
          <a:p>
            <a:pPr eaLnBrk="1" hangingPunct="1"/>
            <a:r>
              <a:rPr lang="zh-TW" altLang="en-US" dirty="0"/>
              <a:t>了解工作人員的能力、特性與作業環境所帶來的壓力，進而尋求解決改善之道。</a:t>
            </a:r>
          </a:p>
          <a:p>
            <a:pPr eaLnBrk="1" hangingPunct="1"/>
            <a:r>
              <a:rPr lang="zh-TW" altLang="en-US" dirty="0"/>
              <a:t>使工作人員在其作業環境中以安全、有效、舒適的方法發揮最大績效。</a:t>
            </a:r>
          </a:p>
          <a:p>
            <a:pPr eaLnBrk="1" hangingPunct="1"/>
            <a:r>
              <a:rPr lang="zh-TW" altLang="en-US" dirty="0">
                <a:latin typeface="標楷體" pitchFamily="65" charset="-120"/>
                <a:ea typeface="標楷體" pitchFamily="65" charset="-120"/>
              </a:rPr>
              <a:t>人因工程運用焦點為：人員或群體在生活或工作所涉及的產品、設備和環境的交互作用上。</a:t>
            </a:r>
          </a:p>
          <a:p>
            <a:pPr eaLnBrk="1" hangingPunct="1"/>
            <a:r>
              <a:rPr lang="zh-TW" altLang="en-US" dirty="0">
                <a:latin typeface="標楷體" pitchFamily="65" charset="-120"/>
                <a:ea typeface="標楷體" pitchFamily="65" charset="-120"/>
              </a:rPr>
              <a:t>也就是</a:t>
            </a:r>
            <a:r>
              <a:rPr lang="zh-TW" altLang="en-US" b="1" u="sng" dirty="0">
                <a:latin typeface="標楷體" pitchFamily="65" charset="-120"/>
                <a:ea typeface="標楷體" pitchFamily="65" charset="-120"/>
              </a:rPr>
              <a:t>了解人體的限制</a:t>
            </a:r>
            <a:r>
              <a:rPr lang="zh-TW" altLang="en-US" dirty="0">
                <a:latin typeface="標楷體" pitchFamily="65" charset="-120"/>
                <a:ea typeface="標楷體" pitchFamily="65" charset="-120"/>
              </a:rPr>
              <a:t>來運用</a:t>
            </a:r>
            <a:r>
              <a:rPr lang="zh-TW" altLang="en-US" u="sng" dirty="0">
                <a:latin typeface="標楷體" pitchFamily="65" charset="-120"/>
                <a:ea typeface="標楷體" pitchFamily="65" charset="-120"/>
              </a:rPr>
              <a:t>人因工程</a:t>
            </a:r>
            <a:r>
              <a:rPr lang="zh-TW" altLang="en-US" dirty="0">
                <a:latin typeface="標楷體" pitchFamily="65" charset="-120"/>
                <a:ea typeface="標楷體" pitchFamily="65" charset="-120"/>
              </a:rPr>
              <a:t>，以尋求改善人們使用的器物，其使用的環境，以求更能配合人們的能力和需求。</a:t>
            </a:r>
          </a:p>
          <a:p>
            <a:pPr eaLnBrk="1" hangingPunct="1"/>
            <a:r>
              <a:rPr lang="zh-TW" altLang="en-US" dirty="0"/>
              <a:t>也因此</a:t>
            </a:r>
            <a:r>
              <a:rPr lang="en-US" altLang="zh-TW" dirty="0"/>
              <a:t>,</a:t>
            </a:r>
            <a:r>
              <a:rPr lang="zh-TW" altLang="en-US" dirty="0"/>
              <a:t>人因工程與多方面的領域有相關</a:t>
            </a:r>
            <a:r>
              <a:rPr lang="en-US" altLang="zh-TW" dirty="0"/>
              <a:t>,</a:t>
            </a:r>
            <a:r>
              <a:rPr lang="zh-TW" altLang="en-US" dirty="0"/>
              <a:t>包括</a:t>
            </a:r>
            <a:r>
              <a:rPr lang="zh-TW" altLang="en-US" dirty="0">
                <a:latin typeface="標楷體" panose="03000509000000000000" pitchFamily="65" charset="-120"/>
              </a:rPr>
              <a:t>心理學、生理學</a:t>
            </a:r>
            <a:r>
              <a:rPr lang="en-US" altLang="zh-TW" dirty="0">
                <a:latin typeface="標楷體" panose="03000509000000000000" pitchFamily="65" charset="-120"/>
              </a:rPr>
              <a:t>/</a:t>
            </a:r>
            <a:r>
              <a:rPr lang="zh-TW" altLang="en-US" dirty="0">
                <a:latin typeface="標楷體" panose="03000509000000000000" pitchFamily="65" charset="-120"/>
              </a:rPr>
              <a:t>醫學</a:t>
            </a:r>
            <a:r>
              <a:rPr lang="en-US" altLang="zh-TW" dirty="0">
                <a:latin typeface="標楷體" panose="03000509000000000000" pitchFamily="65" charset="-120"/>
              </a:rPr>
              <a:t>(</a:t>
            </a:r>
            <a:r>
              <a:rPr lang="zh-TW" altLang="en-US" dirty="0">
                <a:latin typeface="標楷體" panose="03000509000000000000" pitchFamily="65" charset="-120"/>
              </a:rPr>
              <a:t>人體計測學；肌動學</a:t>
            </a:r>
            <a:r>
              <a:rPr lang="en-US" altLang="zh-TW" dirty="0">
                <a:latin typeface="標楷體" panose="03000509000000000000" pitchFamily="65" charset="-120"/>
              </a:rPr>
              <a:t>) </a:t>
            </a:r>
            <a:r>
              <a:rPr lang="zh-TW" altLang="en-US" dirty="0">
                <a:latin typeface="標楷體" panose="03000509000000000000" pitchFamily="65" charset="-120"/>
              </a:rPr>
              <a:t>、人類學、生物學、力學</a:t>
            </a:r>
            <a:r>
              <a:rPr lang="en-US" altLang="zh-TW" dirty="0">
                <a:latin typeface="標楷體" panose="03000509000000000000" pitchFamily="65" charset="-120"/>
              </a:rPr>
              <a:t>(</a:t>
            </a:r>
            <a:r>
              <a:rPr lang="zh-TW" altLang="en-US" dirty="0">
                <a:latin typeface="標楷體" panose="03000509000000000000" pitchFamily="65" charset="-120"/>
              </a:rPr>
              <a:t>生物力學；流力；靜力；動力</a:t>
            </a:r>
            <a:r>
              <a:rPr lang="en-US" altLang="zh-TW" dirty="0">
                <a:latin typeface="標楷體" panose="03000509000000000000" pitchFamily="65" charset="-120"/>
              </a:rPr>
              <a:t>) </a:t>
            </a:r>
            <a:r>
              <a:rPr lang="zh-TW" altLang="en-US" dirty="0">
                <a:latin typeface="標楷體" panose="03000509000000000000" pitchFamily="65" charset="-120"/>
              </a:rPr>
              <a:t>、數學</a:t>
            </a:r>
            <a:r>
              <a:rPr lang="en-US" altLang="zh-TW" dirty="0">
                <a:latin typeface="標楷體" panose="03000509000000000000" pitchFamily="65" charset="-120"/>
              </a:rPr>
              <a:t>(</a:t>
            </a:r>
            <a:r>
              <a:rPr lang="zh-TW" altLang="en-US" dirty="0">
                <a:latin typeface="標楷體" panose="03000509000000000000" pitchFamily="65" charset="-120"/>
              </a:rPr>
              <a:t>包括統計學</a:t>
            </a:r>
            <a:r>
              <a:rPr lang="en-US" altLang="zh-TW" dirty="0">
                <a:latin typeface="標楷體" panose="03000509000000000000" pitchFamily="65" charset="-120"/>
              </a:rPr>
              <a:t>) </a:t>
            </a:r>
            <a:r>
              <a:rPr lang="zh-TW" altLang="en-US" dirty="0">
                <a:latin typeface="標楷體" panose="03000509000000000000" pitchFamily="65" charset="-120"/>
              </a:rPr>
              <a:t>、工程學</a:t>
            </a:r>
            <a:r>
              <a:rPr lang="en-US" altLang="zh-TW" dirty="0">
                <a:latin typeface="標楷體" panose="03000509000000000000" pitchFamily="65" charset="-120"/>
              </a:rPr>
              <a:t>(</a:t>
            </a:r>
            <a:r>
              <a:rPr lang="zh-TW" altLang="en-US" dirty="0">
                <a:latin typeface="標楷體" panose="03000509000000000000" pitchFamily="65" charset="-120"/>
              </a:rPr>
              <a:t>電子，工業管理，機械，照明</a:t>
            </a:r>
            <a:r>
              <a:rPr lang="en-US" altLang="zh-TW" dirty="0">
                <a:latin typeface="標楷體" panose="03000509000000000000" pitchFamily="65" charset="-120"/>
              </a:rPr>
              <a:t>) </a:t>
            </a:r>
            <a:r>
              <a:rPr lang="zh-TW" altLang="en-US" dirty="0">
                <a:latin typeface="標楷體" panose="03000509000000000000" pitchFamily="65" charset="-120"/>
              </a:rPr>
              <a:t>、管理學</a:t>
            </a:r>
            <a:r>
              <a:rPr lang="en-US" altLang="zh-TW" dirty="0">
                <a:latin typeface="標楷體" panose="03000509000000000000" pitchFamily="65" charset="-120"/>
              </a:rPr>
              <a:t>(</a:t>
            </a:r>
            <a:r>
              <a:rPr lang="zh-TW" altLang="en-US" dirty="0">
                <a:latin typeface="標楷體" panose="03000509000000000000" pitchFamily="65" charset="-120"/>
              </a:rPr>
              <a:t>系統規劃</a:t>
            </a:r>
            <a:r>
              <a:rPr lang="en-US" altLang="zh-TW" dirty="0">
                <a:latin typeface="標楷體" panose="03000509000000000000" pitchFamily="65" charset="-120"/>
              </a:rPr>
              <a:t>)</a:t>
            </a:r>
            <a:r>
              <a:rPr lang="zh-TW" altLang="en-US" dirty="0">
                <a:latin typeface="標楷體" panose="03000509000000000000" pitchFamily="65" charset="-120"/>
              </a:rPr>
              <a:t>等。</a:t>
            </a:r>
          </a:p>
          <a:p>
            <a:pPr eaLnBrk="1" hangingPunct="1"/>
            <a:endParaRPr lang="en-US" altLang="zh-TW" b="1" dirty="0"/>
          </a:p>
          <a:p>
            <a:pPr eaLnBrk="1" hangingPunct="1"/>
            <a:r>
              <a:rPr lang="zh-TW" altLang="en-US" dirty="0"/>
              <a:t>實驗室人員如有人因工程上的問題，可向校內安全衛生管理單位尋求協助</a:t>
            </a:r>
            <a:endParaRPr lang="en-US" altLang="zh-TW" dirty="0"/>
          </a:p>
          <a:p>
            <a:pPr eaLnBrk="1" hangingPunct="1"/>
            <a:endParaRPr lang="zh-TW" altLang="en-US" b="1" dirty="0"/>
          </a:p>
          <a:p>
            <a:pPr eaLnBrk="1" hangingPunct="1"/>
            <a:endParaRPr lang="zh-TW" altLang="en-US" dirty="0">
              <a:latin typeface="標楷體" panose="03000509000000000000" pitchFamily="65" charset="-120"/>
            </a:endParaRPr>
          </a:p>
          <a:p>
            <a:pPr eaLnBrk="1" hangingPunct="1"/>
            <a:endParaRPr lang="zh-TW" altLang="en-US" dirty="0"/>
          </a:p>
          <a:p>
            <a:pPr eaLnBrk="1" hangingPunct="1"/>
            <a:endParaRPr lang="en-US" altLang="zh-TW" dirty="0"/>
          </a:p>
        </p:txBody>
      </p:sp>
    </p:spTree>
    <p:extLst>
      <p:ext uri="{BB962C8B-B14F-4D97-AF65-F5344CB8AC3E}">
        <p14:creationId xmlns:p14="http://schemas.microsoft.com/office/powerpoint/2010/main" val="1615008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0FF8725-2FF0-4489-A22E-8AFBAED627C1}" type="slidenum">
              <a:rPr lang="en-US" altLang="zh-TW" smtClean="0"/>
              <a:pPr/>
              <a:t>25</a:t>
            </a:fld>
            <a:endParaRPr lang="en-US" altLang="zh-TW"/>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zh-TW" altLang="en-US" b="1" dirty="0"/>
              <a:t>補充說明</a:t>
            </a:r>
            <a:r>
              <a:rPr lang="en-US" altLang="zh-TW" b="1" dirty="0"/>
              <a:t>:</a:t>
            </a:r>
          </a:p>
          <a:p>
            <a:pPr eaLnBrk="1" hangingPunct="1"/>
            <a:r>
              <a:rPr lang="zh-TW" altLang="en-US" b="1" dirty="0"/>
              <a:t>人機介面不良：</a:t>
            </a:r>
          </a:p>
          <a:p>
            <a:pPr eaLnBrk="1" hangingPunct="1"/>
            <a:r>
              <a:rPr lang="zh-TW" altLang="en-US" b="1" dirty="0"/>
              <a:t>使用介面不良常導致失誤率增加或身體傷害的發生，電腦的使用是一個典型的人機系統的範例，滑鼠、鍵盤、螢幕、桌椅等都是人機介面，設計的好壞除了影響使用效果</a:t>
            </a:r>
            <a:r>
              <a:rPr lang="en-US" altLang="zh-TW" b="1" dirty="0"/>
              <a:t>(</a:t>
            </a:r>
            <a:r>
              <a:rPr lang="zh-TW" altLang="en-US" b="1" dirty="0"/>
              <a:t>效率</a:t>
            </a:r>
            <a:r>
              <a:rPr lang="en-US" altLang="zh-TW" b="1" dirty="0"/>
              <a:t>)</a:t>
            </a:r>
            <a:r>
              <a:rPr lang="zh-TW" altLang="en-US" b="1" dirty="0"/>
              <a:t>外，更會引起身體的一些疼痛或是傷害。</a:t>
            </a:r>
          </a:p>
          <a:p>
            <a:pPr eaLnBrk="1" hangingPunct="1"/>
            <a:r>
              <a:rPr lang="zh-TW" altLang="en-US" b="1" dirty="0"/>
              <a:t>例</a:t>
            </a:r>
            <a:r>
              <a:rPr lang="en-US" altLang="zh-TW" b="1" dirty="0"/>
              <a:t>:</a:t>
            </a:r>
            <a:r>
              <a:rPr lang="zh-TW" altLang="en-US" b="1" dirty="0"/>
              <a:t>筆記電腦的小鍵盤相較傳統鍵盤，容易造成手腕彎曲</a:t>
            </a:r>
          </a:p>
          <a:p>
            <a:pPr eaLnBrk="1" hangingPunct="1"/>
            <a:r>
              <a:rPr lang="zh-TW" altLang="en-US" b="1" dirty="0"/>
              <a:t>累積性肌肉骨骼傷害</a:t>
            </a:r>
            <a:r>
              <a:rPr lang="en-US" altLang="zh-TW" b="1" dirty="0"/>
              <a:t>(CTD)</a:t>
            </a:r>
            <a:r>
              <a:rPr lang="zh-TW" altLang="en-US" b="1" dirty="0"/>
              <a:t>：</a:t>
            </a:r>
          </a:p>
          <a:p>
            <a:pPr eaLnBrk="1" hangingPunct="1"/>
            <a:r>
              <a:rPr lang="zh-TW" altLang="en-US" b="1" dirty="0"/>
              <a:t>會產生累積性肌肉骨骼傷害的主要成因為重覆、長時間、不自然的姿勢下收縮時，造成肌腱、腱鞘、韌帶、神經及肌肉之磨損或拉傷，通常是發生在肩膀、頸部及上肢等部位。常見的下背痛、腕隧道症候群、肌腱炎、網球肘的症狀都屬於此類問題。</a:t>
            </a:r>
          </a:p>
          <a:p>
            <a:pPr eaLnBrk="1" hangingPunct="1"/>
            <a:r>
              <a:rPr lang="zh-TW" altLang="en-US" b="1" dirty="0"/>
              <a:t>人為失誤：</a:t>
            </a:r>
          </a:p>
          <a:p>
            <a:pPr eaLnBrk="1" hangingPunct="1"/>
            <a:r>
              <a:rPr lang="zh-TW" altLang="en-US" b="1" dirty="0"/>
              <a:t>因為人的情緒、注意力、疲勞程度等因素造成的失誤，但其實操作者行為只是冰山的浮出部分，所以更重要的是藉由重新審視系統設計、 維修、管理制度、組織互動等不同層面的潛在影響而避免以後問題的再度產生。</a:t>
            </a:r>
          </a:p>
          <a:p>
            <a:pPr eaLnBrk="1" hangingPunct="1"/>
            <a:endParaRPr lang="zh-TW" altLang="en-US" b="1" dirty="0"/>
          </a:p>
          <a:p>
            <a:pPr eaLnBrk="1" hangingPunct="1"/>
            <a:r>
              <a:rPr lang="zh-TW" altLang="en-US" b="1" dirty="0"/>
              <a:t>大專院校實驗場所相關事故最重要之單項原因前五項為：火災爆炸</a:t>
            </a:r>
            <a:r>
              <a:rPr lang="en-US" altLang="zh-TW" b="1" dirty="0"/>
              <a:t>(14.3%)</a:t>
            </a:r>
            <a:r>
              <a:rPr lang="zh-TW" altLang="en-US" b="1" dirty="0"/>
              <a:t>、使用機具不當</a:t>
            </a:r>
            <a:r>
              <a:rPr lang="en-US" altLang="zh-TW" b="1" dirty="0"/>
              <a:t>(12.3%)</a:t>
            </a:r>
            <a:r>
              <a:rPr lang="zh-TW" altLang="en-US" b="1" dirty="0"/>
              <a:t>、使用有缺陷之機具</a:t>
            </a:r>
            <a:r>
              <a:rPr lang="en-US" altLang="zh-TW" b="1" dirty="0"/>
              <a:t>(9.1%) </a:t>
            </a:r>
            <a:r>
              <a:rPr lang="zh-TW" altLang="en-US" b="1" dirty="0"/>
              <a:t>、採取不正確姿勢</a:t>
            </a:r>
            <a:r>
              <a:rPr lang="en-US" altLang="zh-TW" b="1" dirty="0"/>
              <a:t>(8.4%)</a:t>
            </a:r>
            <a:r>
              <a:rPr lang="zh-TW" altLang="en-US" b="1" dirty="0"/>
              <a:t>及其它</a:t>
            </a:r>
            <a:r>
              <a:rPr lang="en-US" altLang="zh-TW" b="1" dirty="0"/>
              <a:t>(16.2%) </a:t>
            </a:r>
            <a:r>
              <a:rPr lang="zh-TW" altLang="en-US" b="1" dirty="0"/>
              <a:t>。高中職校實驗場所相關事故前五項最重要之單項原因為使用機具不當</a:t>
            </a:r>
            <a:r>
              <a:rPr lang="en-US" altLang="zh-TW" b="1" dirty="0"/>
              <a:t>(40.3%)</a:t>
            </a:r>
            <a:r>
              <a:rPr lang="zh-TW" altLang="en-US" b="1" dirty="0"/>
              <a:t>、採取不正確姿勢</a:t>
            </a:r>
            <a:r>
              <a:rPr lang="en-US" altLang="zh-TW" b="1" dirty="0"/>
              <a:t>(20.1%)</a:t>
            </a:r>
            <a:r>
              <a:rPr lang="zh-TW" altLang="en-US" b="1" dirty="0"/>
              <a:t>、工作中開玩笑</a:t>
            </a:r>
            <a:r>
              <a:rPr lang="en-US" altLang="zh-TW" b="1" dirty="0"/>
              <a:t>(10.4%)</a:t>
            </a:r>
            <a:r>
              <a:rPr lang="zh-TW" altLang="en-US" b="1" dirty="0"/>
              <a:t>、未使用防護具</a:t>
            </a:r>
            <a:r>
              <a:rPr lang="en-US" altLang="zh-TW" b="1" dirty="0"/>
              <a:t>(8.2%)</a:t>
            </a:r>
            <a:r>
              <a:rPr lang="zh-TW" altLang="en-US" b="1" dirty="0"/>
              <a:t>及其它</a:t>
            </a:r>
            <a:r>
              <a:rPr lang="en-US" altLang="zh-TW" b="1" dirty="0"/>
              <a:t>(3.0%)</a:t>
            </a:r>
            <a:r>
              <a:rPr lang="zh-TW" altLang="en-US" b="1" dirty="0"/>
              <a:t>。從這些事故發生的原因中，不乏因為缺少人因工程觀念所引起。</a:t>
            </a:r>
          </a:p>
          <a:p>
            <a:pPr eaLnBrk="1" hangingPunct="1"/>
            <a:endParaRPr lang="zh-TW" altLang="en-US" b="1" dirty="0"/>
          </a:p>
        </p:txBody>
      </p:sp>
    </p:spTree>
    <p:extLst>
      <p:ext uri="{BB962C8B-B14F-4D97-AF65-F5344CB8AC3E}">
        <p14:creationId xmlns:p14="http://schemas.microsoft.com/office/powerpoint/2010/main" val="124730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829DFDD-63E9-48D3-971D-EBE3AD6DD38B}" type="slidenum">
              <a:rPr lang="en-US" altLang="zh-TW" smtClean="0"/>
              <a:pPr/>
              <a:t>26</a:t>
            </a:fld>
            <a:endParaRPr lang="en-US" altLang="zh-TW"/>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lnSpc>
                <a:spcPct val="90000"/>
              </a:lnSpc>
            </a:pPr>
            <a:r>
              <a:rPr lang="zh-TW" altLang="en-US" sz="900" b="1" dirty="0"/>
              <a:t>重點提示</a:t>
            </a:r>
            <a:r>
              <a:rPr lang="en-US" altLang="zh-TW" sz="900" b="1" dirty="0"/>
              <a:t>:</a:t>
            </a:r>
          </a:p>
          <a:p>
            <a:pPr eaLnBrk="1" hangingPunct="1">
              <a:lnSpc>
                <a:spcPct val="90000"/>
              </a:lnSpc>
            </a:pPr>
            <a:r>
              <a:rPr lang="zh-TW" altLang="en-US" sz="900" dirty="0"/>
              <a:t>傳統鍵盤容易因</a:t>
            </a:r>
            <a:r>
              <a:rPr lang="zh-TW" altLang="en-US" sz="900" b="1" dirty="0"/>
              <a:t>不自然</a:t>
            </a:r>
            <a:r>
              <a:rPr lang="zh-TW" altLang="en-US" sz="900" dirty="0"/>
              <a:t>的姿勢</a:t>
            </a:r>
            <a:r>
              <a:rPr lang="en-US" altLang="zh-TW" sz="900" dirty="0"/>
              <a:t>(</a:t>
            </a:r>
            <a:r>
              <a:rPr lang="zh-TW" altLang="en-US" sz="900" dirty="0"/>
              <a:t>手腕彎曲</a:t>
            </a:r>
            <a:r>
              <a:rPr lang="en-US" altLang="zh-TW" sz="900" dirty="0"/>
              <a:t>)</a:t>
            </a:r>
            <a:r>
              <a:rPr lang="zh-TW" altLang="en-US" sz="900" dirty="0"/>
              <a:t>，引起</a:t>
            </a:r>
            <a:r>
              <a:rPr lang="zh-TW" altLang="en-US" sz="600" dirty="0"/>
              <a:t>累積性肌肉骨骼傷害，有許多</a:t>
            </a:r>
            <a:r>
              <a:rPr lang="zh-TW" altLang="en-US" sz="600" b="1" dirty="0"/>
              <a:t>人體工學鍵盤</a:t>
            </a:r>
            <a:r>
              <a:rPr lang="zh-TW" altLang="en-US" sz="600" dirty="0"/>
              <a:t>可以改善這種狀況</a:t>
            </a:r>
            <a:endParaRPr lang="zh-TW" altLang="en-US" sz="900" dirty="0"/>
          </a:p>
          <a:p>
            <a:pPr eaLnBrk="1" hangingPunct="1">
              <a:lnSpc>
                <a:spcPct val="90000"/>
              </a:lnSpc>
            </a:pPr>
            <a:endParaRPr lang="zh-TW" altLang="en-US" sz="900" dirty="0"/>
          </a:p>
          <a:p>
            <a:pPr eaLnBrk="1" hangingPunct="1">
              <a:lnSpc>
                <a:spcPct val="90000"/>
              </a:lnSpc>
            </a:pPr>
            <a:r>
              <a:rPr lang="zh-TW" altLang="en-US" sz="900" dirty="0"/>
              <a:t>補充說明</a:t>
            </a:r>
            <a:r>
              <a:rPr lang="en-US" altLang="zh-TW" sz="900" dirty="0"/>
              <a:t>:</a:t>
            </a:r>
          </a:p>
          <a:p>
            <a:pPr eaLnBrk="1" hangingPunct="1">
              <a:lnSpc>
                <a:spcPct val="90000"/>
              </a:lnSpc>
            </a:pPr>
            <a:r>
              <a:rPr lang="zh-TW" altLang="en-US" sz="900" b="1" dirty="0"/>
              <a:t>累積性肌肉骨骼傷害</a:t>
            </a:r>
            <a:r>
              <a:rPr lang="en-US" altLang="zh-TW" sz="1000" b="1" dirty="0"/>
              <a:t>(CTD, Cumulative Trauma Disorder)</a:t>
            </a:r>
            <a:endParaRPr lang="en-US" altLang="zh-TW" sz="900" b="1" dirty="0"/>
          </a:p>
          <a:p>
            <a:pPr eaLnBrk="1" hangingPunct="1">
              <a:lnSpc>
                <a:spcPct val="90000"/>
              </a:lnSpc>
            </a:pPr>
            <a:r>
              <a:rPr lang="zh-TW" altLang="en-US" sz="900" dirty="0"/>
              <a:t>電腦常見部位如下：</a:t>
            </a:r>
          </a:p>
          <a:p>
            <a:pPr lvl="1" eaLnBrk="1" hangingPunct="1">
              <a:lnSpc>
                <a:spcPct val="90000"/>
              </a:lnSpc>
            </a:pPr>
            <a:r>
              <a:rPr lang="en-US" altLang="zh-TW" sz="900" dirty="0"/>
              <a:t>1. </a:t>
            </a:r>
            <a:r>
              <a:rPr lang="zh-TW" altLang="en-US" sz="900" dirty="0"/>
              <a:t>肩頸痠痛：跟螢幕位置與高度、桌子高度等很有關，如果桌子過高，手為了放在桌上操作，肩膀會微微聳起，螢幕過高產生頸部後折的動作，過長時間維持相同姿勢，肩頸痠痛就會出現。</a:t>
            </a:r>
          </a:p>
          <a:p>
            <a:pPr lvl="1" eaLnBrk="1" hangingPunct="1">
              <a:lnSpc>
                <a:spcPct val="90000"/>
              </a:lnSpc>
            </a:pPr>
            <a:r>
              <a:rPr lang="en-US" altLang="zh-TW" sz="900" dirty="0"/>
              <a:t>2. </a:t>
            </a:r>
            <a:r>
              <a:rPr lang="zh-TW" altLang="en-US" sz="900" dirty="0"/>
              <a:t>下背痛的發生與坐姿最有關係，而坐姿與椅子的選擇很有關係。因為坐姿會使腰椎產生比站立時更大的壓力，所以必須給予外來的支持力量，因此椅背能否適當支持下背部是很重要的，另外腳要能踩到地面（腰與大腿約</a:t>
            </a:r>
            <a:r>
              <a:rPr lang="en-US" altLang="zh-TW" sz="900" dirty="0"/>
              <a:t>90</a:t>
            </a:r>
            <a:r>
              <a:rPr lang="zh-TW" altLang="en-US" sz="900" dirty="0"/>
              <a:t>度，大腿與小腿約</a:t>
            </a:r>
            <a:r>
              <a:rPr lang="en-US" altLang="zh-TW" sz="900" dirty="0"/>
              <a:t>90</a:t>
            </a:r>
            <a:r>
              <a:rPr lang="zh-TW" altLang="en-US" sz="900" dirty="0"/>
              <a:t>度）的姿勢對於腰椎來說是比較輕鬆的姿勢。</a:t>
            </a:r>
          </a:p>
          <a:p>
            <a:pPr lvl="1" eaLnBrk="1" hangingPunct="1">
              <a:lnSpc>
                <a:spcPct val="90000"/>
              </a:lnSpc>
            </a:pPr>
            <a:r>
              <a:rPr lang="en-US" altLang="zh-TW" sz="900" dirty="0"/>
              <a:t>3. </a:t>
            </a:r>
            <a:r>
              <a:rPr lang="zh-TW" altLang="en-US" sz="900" dirty="0"/>
              <a:t>手部傷害常導因於滑鼠與鍵盤的操作</a:t>
            </a:r>
            <a:r>
              <a:rPr lang="zh-TW" altLang="zh-TW" sz="900" dirty="0"/>
              <a:t>，</a:t>
            </a:r>
            <a:r>
              <a:rPr lang="zh-TW" altLang="en-US" sz="900" dirty="0"/>
              <a:t>手腕操作姿勢應如圖所示，手腕與前臂應保持水平，避免屈曲及</a:t>
            </a:r>
            <a:r>
              <a:rPr lang="en-US" altLang="zh-TW" sz="900" dirty="0"/>
              <a:t>/</a:t>
            </a:r>
            <a:r>
              <a:rPr lang="zh-TW" altLang="en-US" sz="900" dirty="0"/>
              <a:t>或伸展現象，亦應保持手腕於正中姿勢，避免產生尺偏及</a:t>
            </a:r>
            <a:r>
              <a:rPr lang="en-US" altLang="zh-TW" sz="900" dirty="0"/>
              <a:t>/</a:t>
            </a:r>
            <a:r>
              <a:rPr lang="zh-TW" altLang="en-US" sz="900" dirty="0"/>
              <a:t>或橈篇的現象。如果使用的滑鼠與鍵盤不恰當、手部缺乏支撐等，很容易發生腕隧道症候群、肌鍵炎等問題。</a:t>
            </a:r>
          </a:p>
          <a:p>
            <a:pPr lvl="1" eaLnBrk="1" hangingPunct="1">
              <a:lnSpc>
                <a:spcPct val="90000"/>
              </a:lnSpc>
            </a:pPr>
            <a:r>
              <a:rPr lang="zh-TW" altLang="en-US" sz="900" b="1" dirty="0"/>
              <a:t>預防：</a:t>
            </a:r>
            <a:r>
              <a:rPr lang="zh-TW" altLang="en-US" sz="900" dirty="0"/>
              <a:t>電腦使用長時間維持同一姿勢的工作型態，所以肌肉骨骼傷害的預防之道就是適時（</a:t>
            </a:r>
            <a:r>
              <a:rPr lang="en-US" altLang="zh-TW" sz="900" dirty="0"/>
              <a:t>1</a:t>
            </a:r>
            <a:r>
              <a:rPr lang="zh-TW" altLang="en-US" sz="900" dirty="0"/>
              <a:t>個小時起身一下）離開你的電腦，藉以改變身體姿勢，讓身體的肌肉骨骼有機會休息。</a:t>
            </a:r>
          </a:p>
          <a:p>
            <a:pPr lvl="1" eaLnBrk="1" hangingPunct="1">
              <a:lnSpc>
                <a:spcPct val="90000"/>
              </a:lnSpc>
            </a:pPr>
            <a:endParaRPr lang="zh-TW" altLang="en-US" sz="900" dirty="0"/>
          </a:p>
          <a:p>
            <a:pPr eaLnBrk="1" hangingPunct="1">
              <a:lnSpc>
                <a:spcPct val="90000"/>
              </a:lnSpc>
            </a:pPr>
            <a:r>
              <a:rPr lang="zh-TW" altLang="en-US" sz="900" b="1" dirty="0"/>
              <a:t>視覺機能傷害</a:t>
            </a:r>
          </a:p>
          <a:p>
            <a:pPr eaLnBrk="1" hangingPunct="1">
              <a:lnSpc>
                <a:spcPct val="90000"/>
              </a:lnSpc>
            </a:pPr>
            <a:r>
              <a:rPr lang="zh-TW" altLang="en-US" sz="900" dirty="0"/>
              <a:t>主要導因於長時間與近距離用眼，而使得視覺功能下降，如近視加深、暫時性調節不良與間歇性雙影等症狀。會產生視覺機能傷害的因素有螢幕距離過近（建議約</a:t>
            </a:r>
            <a:r>
              <a:rPr lang="en-US" altLang="zh-TW" sz="900" dirty="0"/>
              <a:t>60-70cm</a:t>
            </a:r>
            <a:r>
              <a:rPr lang="zh-TW" altLang="en-US" sz="900" dirty="0"/>
              <a:t>）、螢幕品質不好（對比與亮度，或有閃爍與抖動問題）、眩光（直接或間接反光問題都要避免）、不當照明：照明不夠或是照明不均。 </a:t>
            </a:r>
          </a:p>
          <a:p>
            <a:pPr lvl="1" eaLnBrk="1" hangingPunct="1">
              <a:lnSpc>
                <a:spcPct val="90000"/>
              </a:lnSpc>
            </a:pPr>
            <a:r>
              <a:rPr lang="zh-TW" altLang="en-US" sz="900" b="1" dirty="0"/>
              <a:t>預防</a:t>
            </a:r>
            <a:r>
              <a:rPr lang="zh-TW" altLang="en-US" sz="900" dirty="0"/>
              <a:t>的不二法門是定時讓眼睛休息</a:t>
            </a:r>
            <a:r>
              <a:rPr lang="zh-TW" altLang="en-US" sz="900" b="1" dirty="0"/>
              <a:t>（</a:t>
            </a:r>
            <a:r>
              <a:rPr lang="en-US" altLang="zh-TW" sz="900" dirty="0"/>
              <a:t>1</a:t>
            </a:r>
            <a:r>
              <a:rPr lang="zh-TW" altLang="en-US" sz="900" dirty="0"/>
              <a:t>個小時讓眼睛休息一下，閉眼或看向遠處等）。</a:t>
            </a:r>
          </a:p>
          <a:p>
            <a:pPr eaLnBrk="1" hangingPunct="1">
              <a:lnSpc>
                <a:spcPct val="90000"/>
              </a:lnSpc>
            </a:pPr>
            <a:endParaRPr lang="zh-TW" altLang="en-US" sz="900" dirty="0"/>
          </a:p>
          <a:p>
            <a:pPr eaLnBrk="1" hangingPunct="1">
              <a:lnSpc>
                <a:spcPct val="90000"/>
              </a:lnSpc>
            </a:pPr>
            <a:r>
              <a:rPr lang="zh-TW" altLang="en-US" sz="900" b="1" dirty="0"/>
              <a:t>實驗場所若採光照明不足，會導致視覺疲勞，影響工作效率，增加失誤率，其中不當之採光、照明和閃爍光源，是實驗場所潛在危害之重要因素。</a:t>
            </a:r>
          </a:p>
          <a:p>
            <a:pPr eaLnBrk="1" hangingPunct="1">
              <a:lnSpc>
                <a:spcPct val="90000"/>
              </a:lnSpc>
            </a:pPr>
            <a:endParaRPr lang="en-US" altLang="zh-TW" sz="900" b="1" dirty="0"/>
          </a:p>
        </p:txBody>
      </p:sp>
    </p:spTree>
    <p:extLst>
      <p:ext uri="{BB962C8B-B14F-4D97-AF65-F5344CB8AC3E}">
        <p14:creationId xmlns:p14="http://schemas.microsoft.com/office/powerpoint/2010/main" val="2734588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本部分投影片資料之統計數據來源年代較</a:t>
            </a:r>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27</a:t>
            </a:fld>
            <a:endParaRPr lang="en-US" altLang="zh-TW"/>
          </a:p>
        </p:txBody>
      </p:sp>
    </p:spTree>
    <p:extLst>
      <p:ext uri="{BB962C8B-B14F-4D97-AF65-F5344CB8AC3E}">
        <p14:creationId xmlns:p14="http://schemas.microsoft.com/office/powerpoint/2010/main" val="1508178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30</a:t>
            </a:fld>
            <a:endParaRPr lang="en-US" altLang="zh-TW"/>
          </a:p>
        </p:txBody>
      </p:sp>
    </p:spTree>
    <p:extLst>
      <p:ext uri="{BB962C8B-B14F-4D97-AF65-F5344CB8AC3E}">
        <p14:creationId xmlns:p14="http://schemas.microsoft.com/office/powerpoint/2010/main" val="1535284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說明</a:t>
            </a:r>
            <a:r>
              <a:rPr lang="en-US" altLang="zh-TW" dirty="0"/>
              <a:t>:</a:t>
            </a:r>
          </a:p>
          <a:p>
            <a:r>
              <a:rPr lang="en-US" altLang="zh-TW" dirty="0"/>
              <a:t>1.</a:t>
            </a:r>
            <a:r>
              <a:rPr lang="zh-TW" altLang="en-US" dirty="0"/>
              <a:t>高工職之實驗室、試驗室、實習場所之狀況與大專院校碩博士班實驗室有極大差異，若以過去針對碩博士班同學之安全衛生要求事項來要求高工職同學，高工職同學恐難以理解。</a:t>
            </a:r>
            <a:endParaRPr lang="en-US" altLang="zh-TW" dirty="0"/>
          </a:p>
          <a:p>
            <a:r>
              <a:rPr lang="en-US" altLang="zh-TW" dirty="0"/>
              <a:t>2.</a:t>
            </a:r>
            <a:r>
              <a:rPr lang="zh-TW" altLang="en-US" dirty="0"/>
              <a:t>本章以高工職同學於實驗室等場所內，為維護其安全與健康，並培養未來於職場避免災害之能力為著眼點，提出數項基本要求。</a:t>
            </a:r>
            <a:endParaRPr lang="en-US" altLang="zh-TW" dirty="0"/>
          </a:p>
          <a:p>
            <a:r>
              <a:rPr lang="en-US" altLang="zh-TW" dirty="0"/>
              <a:t>3.</a:t>
            </a:r>
            <a:r>
              <a:rPr lang="zh-TW" altLang="en-US" dirty="0"/>
              <a:t>若講者當時授課對象為各級教師與職員，並無高工職同學，本章可以略過不提；亦或聽講對象中有高中職教師時，可以考慮建議其參考本章內容以要求其教授之同學們。</a:t>
            </a:r>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31</a:t>
            </a:fld>
            <a:endParaRPr lang="en-US" altLang="zh-TW"/>
          </a:p>
        </p:txBody>
      </p:sp>
    </p:spTree>
    <p:extLst>
      <p:ext uri="{BB962C8B-B14F-4D97-AF65-F5344CB8AC3E}">
        <p14:creationId xmlns:p14="http://schemas.microsoft.com/office/powerpoint/2010/main" val="783185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說明</a:t>
            </a:r>
            <a:r>
              <a:rPr lang="en-US" altLang="zh-TW" dirty="0"/>
              <a:t>:</a:t>
            </a:r>
          </a:p>
          <a:p>
            <a:r>
              <a:rPr lang="zh-TW" altLang="en-US" dirty="0"/>
              <a:t>以今日高工職之課程內容與學習狀況，同學們若能達成本投影片中三項要求，應足以在實驗室與未來職場絕大部分的狀況下保障自身與周遭人員之安全與健康。</a:t>
            </a:r>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32</a:t>
            </a:fld>
            <a:endParaRPr lang="en-US" altLang="zh-TW"/>
          </a:p>
        </p:txBody>
      </p:sp>
    </p:spTree>
    <p:extLst>
      <p:ext uri="{BB962C8B-B14F-4D97-AF65-F5344CB8AC3E}">
        <p14:creationId xmlns:p14="http://schemas.microsoft.com/office/powerpoint/2010/main" val="36903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說明</a:t>
            </a:r>
            <a:r>
              <a:rPr lang="en-US" altLang="zh-TW" dirty="0"/>
              <a:t>:</a:t>
            </a:r>
          </a:p>
          <a:p>
            <a:r>
              <a:rPr lang="zh-TW" altLang="en-US" dirty="0"/>
              <a:t>金屬鈉實驗應非現今高中職之課程內容，但因類似案例</a:t>
            </a:r>
            <a:r>
              <a:rPr lang="en-US" altLang="zh-TW" dirty="0"/>
              <a:t>(</a:t>
            </a:r>
            <a:r>
              <a:rPr lang="zh-TW" altLang="en-US" dirty="0"/>
              <a:t>未見於報章者</a:t>
            </a:r>
            <a:r>
              <a:rPr lang="en-US" altLang="zh-TW" dirty="0"/>
              <a:t>)</a:t>
            </a:r>
            <a:r>
              <a:rPr lang="zh-TW" altLang="en-US" dirty="0"/>
              <a:t>數目眾多，可作為案例來教導同學。</a:t>
            </a:r>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33</a:t>
            </a:fld>
            <a:endParaRPr lang="en-US" altLang="zh-TW"/>
          </a:p>
        </p:txBody>
      </p:sp>
    </p:spTree>
    <p:extLst>
      <p:ext uri="{BB962C8B-B14F-4D97-AF65-F5344CB8AC3E}">
        <p14:creationId xmlns:p14="http://schemas.microsoft.com/office/powerpoint/2010/main" val="353451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7480222-C108-45D7-8E71-A025382782AD}" type="slidenum">
              <a:rPr lang="en-US" altLang="zh-TW" smtClean="0"/>
              <a:pPr/>
              <a:t>5</a:t>
            </a:fld>
            <a:endParaRPr lang="en-US" altLang="zh-TW"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zh-TW" altLang="en-US" dirty="0"/>
              <a:t>實驗室與未來職場相同，存在具安全、健康危害性質之各類物質、化學品、機械設備、設施環境等。</a:t>
            </a:r>
          </a:p>
          <a:p>
            <a:pPr marL="171450" indent="-171450">
              <a:buFont typeface="Arial" panose="020B0604020202020204" pitchFamily="34" charset="0"/>
              <a:buChar char="•"/>
            </a:pPr>
            <a:r>
              <a:rPr lang="zh-TW" altLang="en-US" dirty="0"/>
              <a:t>為降低於實驗中遭受傷害的風險，同學們須遵守相關安全衛生規範，並培養辨識、評估與控制危害之能力。</a:t>
            </a:r>
          </a:p>
          <a:p>
            <a:pPr marL="171450" indent="-171450">
              <a:buFont typeface="Arial" panose="020B0604020202020204" pitchFamily="34" charset="0"/>
              <a:buChar char="•"/>
            </a:pPr>
            <a:r>
              <a:rPr lang="zh-TW" altLang="en-US" dirty="0"/>
              <a:t>在實驗室中養成遵守規範與避免傷害之習慣與能力，與學習實驗技巧重要性相等，同樣為未來在職場成功之關鍵。</a:t>
            </a:r>
          </a:p>
          <a:p>
            <a:pPr eaLnBrk="1" hangingPunct="1"/>
            <a:endParaRPr lang="zh-TW" altLang="en-US" dirty="0">
              <a:latin typeface="Tahoma" pitchFamily="34" charset="0"/>
            </a:endParaRPr>
          </a:p>
        </p:txBody>
      </p:sp>
    </p:spTree>
    <p:extLst>
      <p:ext uri="{BB962C8B-B14F-4D97-AF65-F5344CB8AC3E}">
        <p14:creationId xmlns:p14="http://schemas.microsoft.com/office/powerpoint/2010/main" val="4143942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說明</a:t>
            </a:r>
            <a:r>
              <a:rPr lang="en-US" altLang="zh-TW" dirty="0"/>
              <a:t>:</a:t>
            </a:r>
          </a:p>
          <a:p>
            <a:r>
              <a:rPr lang="zh-TW" altLang="en-US" dirty="0"/>
              <a:t>前述遵守實驗室、試驗室規範，可保障同學們於實驗室內不受傷害，但為了在未來職場同樣維護安全與健康，並提升自身的職場競爭力，同學們還須能了解安全衛生規範之意義與目的，並培養危害辨識、評估與控制之能力。</a:t>
            </a:r>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34</a:t>
            </a:fld>
            <a:endParaRPr lang="en-US" altLang="zh-TW"/>
          </a:p>
        </p:txBody>
      </p:sp>
    </p:spTree>
    <p:extLst>
      <p:ext uri="{BB962C8B-B14F-4D97-AF65-F5344CB8AC3E}">
        <p14:creationId xmlns:p14="http://schemas.microsoft.com/office/powerpoint/2010/main" val="919458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說明</a:t>
            </a:r>
            <a:r>
              <a:rPr lang="en-US" altLang="zh-TW" dirty="0"/>
              <a:t>:</a:t>
            </a:r>
          </a:p>
          <a:p>
            <a:r>
              <a:rPr lang="en-US" altLang="zh-TW" dirty="0"/>
              <a:t>1.</a:t>
            </a:r>
            <a:r>
              <a:rPr lang="zh-TW" altLang="en-US" dirty="0"/>
              <a:t>同學們需於學校實驗室、試驗室學習與培養危害辨識、評估與控制之知識與能力。</a:t>
            </a:r>
            <a:endParaRPr lang="en-US" altLang="zh-TW" dirty="0"/>
          </a:p>
          <a:p>
            <a:r>
              <a:rPr lang="en-US" altLang="zh-TW" dirty="0"/>
              <a:t>2.</a:t>
            </a:r>
            <a:r>
              <a:rPr lang="zh-TW" altLang="en-US" dirty="0"/>
              <a:t>因本課程投影片數目有限，以下數張投影片以機械性危害等為例，說明何謂</a:t>
            </a:r>
            <a:r>
              <a:rPr lang="en-US" altLang="zh-TW" dirty="0"/>
              <a:t>”</a:t>
            </a:r>
            <a:r>
              <a:rPr lang="zh-TW" altLang="en-US" dirty="0"/>
              <a:t>危害辨識</a:t>
            </a:r>
            <a:r>
              <a:rPr lang="en-US" altLang="zh-TW" dirty="0"/>
              <a:t>”</a:t>
            </a:r>
            <a:r>
              <a:rPr lang="zh-TW" altLang="en-US" dirty="0"/>
              <a:t>，其餘部分請講者依對象、授課時間酌量補充說明。</a:t>
            </a:r>
            <a:endParaRPr lang="en-US" altLang="zh-TW"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35</a:t>
            </a:fld>
            <a:endParaRPr lang="en-US" altLang="zh-TW"/>
          </a:p>
        </p:txBody>
      </p:sp>
    </p:spTree>
    <p:extLst>
      <p:ext uri="{BB962C8B-B14F-4D97-AF65-F5344CB8AC3E}">
        <p14:creationId xmlns:p14="http://schemas.microsoft.com/office/powerpoint/2010/main" val="1338667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t>箭頭表示潛在危害點</a:t>
            </a:r>
            <a:endParaRPr lang="en-US" altLang="zh-TW"/>
          </a:p>
        </p:txBody>
      </p:sp>
    </p:spTree>
    <p:extLst>
      <p:ext uri="{BB962C8B-B14F-4D97-AF65-F5344CB8AC3E}">
        <p14:creationId xmlns:p14="http://schemas.microsoft.com/office/powerpoint/2010/main" val="300795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t>箭頭表示潛在危害點</a:t>
            </a:r>
          </a:p>
          <a:p>
            <a:pPr eaLnBrk="1" hangingPunct="1">
              <a:spcBef>
                <a:spcPct val="0"/>
              </a:spcBef>
            </a:pPr>
            <a:r>
              <a:rPr lang="en-US" altLang="zh-TW"/>
              <a:t>1</a:t>
            </a:r>
            <a:r>
              <a:rPr lang="zh-TW" altLang="en-US"/>
              <a:t>可能造成之危害為四肢及頭髮捲入。</a:t>
            </a:r>
          </a:p>
          <a:p>
            <a:pPr eaLnBrk="1" hangingPunct="1">
              <a:spcBef>
                <a:spcPct val="0"/>
              </a:spcBef>
            </a:pPr>
            <a:r>
              <a:rPr lang="en-US" altLang="zh-TW"/>
              <a:t>2.</a:t>
            </a:r>
            <a:r>
              <a:rPr lang="zh-TW" altLang="en-US"/>
              <a:t>避免穿著寬鬆之衣物及配戴項鍊等易遭捲入之飾品。</a:t>
            </a:r>
          </a:p>
        </p:txBody>
      </p:sp>
    </p:spTree>
    <p:extLst>
      <p:ext uri="{BB962C8B-B14F-4D97-AF65-F5344CB8AC3E}">
        <p14:creationId xmlns:p14="http://schemas.microsoft.com/office/powerpoint/2010/main" val="1109402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t>箭頭表示潛在危害點</a:t>
            </a:r>
          </a:p>
          <a:p>
            <a:pPr eaLnBrk="1" hangingPunct="1">
              <a:spcBef>
                <a:spcPct val="0"/>
              </a:spcBef>
            </a:pPr>
            <a:r>
              <a:rPr lang="en-US" altLang="zh-TW"/>
              <a:t>1.</a:t>
            </a:r>
            <a:r>
              <a:rPr lang="zh-TW" altLang="en-US"/>
              <a:t>可能造成之危害為割傷、撞傷及上肢捲入。</a:t>
            </a:r>
          </a:p>
          <a:p>
            <a:pPr eaLnBrk="1" hangingPunct="1">
              <a:spcBef>
                <a:spcPct val="0"/>
              </a:spcBef>
            </a:pPr>
            <a:r>
              <a:rPr lang="en-US" altLang="zh-TW"/>
              <a:t>2.</a:t>
            </a:r>
            <a:r>
              <a:rPr lang="zh-TW" altLang="en-US"/>
              <a:t>使用過程中嚴格禁止配戴手套。</a:t>
            </a:r>
          </a:p>
          <a:p>
            <a:pPr eaLnBrk="1" hangingPunct="1">
              <a:spcBef>
                <a:spcPct val="0"/>
              </a:spcBef>
            </a:pPr>
            <a:r>
              <a:rPr lang="en-US" altLang="zh-TW"/>
              <a:t>3.</a:t>
            </a:r>
            <a:r>
              <a:rPr lang="zh-TW" altLang="en-US"/>
              <a:t>須全程配戴防護眼鏡及穿著專用之工作服。</a:t>
            </a:r>
          </a:p>
          <a:p>
            <a:pPr eaLnBrk="1" hangingPunct="1">
              <a:spcBef>
                <a:spcPct val="0"/>
              </a:spcBef>
            </a:pPr>
            <a:endParaRPr lang="zh-TW" altLang="en-US"/>
          </a:p>
        </p:txBody>
      </p:sp>
    </p:spTree>
    <p:extLst>
      <p:ext uri="{BB962C8B-B14F-4D97-AF65-F5344CB8AC3E}">
        <p14:creationId xmlns:p14="http://schemas.microsoft.com/office/powerpoint/2010/main" val="3909710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說明</a:t>
            </a:r>
            <a:r>
              <a:rPr lang="en-US" altLang="zh-TW" dirty="0"/>
              <a:t>:</a:t>
            </a:r>
          </a:p>
          <a:p>
            <a:r>
              <a:rPr lang="en-US" altLang="zh-TW" dirty="0"/>
              <a:t>1.</a:t>
            </a:r>
            <a:r>
              <a:rPr lang="zh-TW" altLang="en-US" dirty="0"/>
              <a:t>針對高工職同學所作之結語。</a:t>
            </a:r>
            <a:endParaRPr lang="en-US" altLang="zh-TW" dirty="0"/>
          </a:p>
          <a:p>
            <a:r>
              <a:rPr lang="en-US" altLang="zh-TW" dirty="0"/>
              <a:t>2.</a:t>
            </a:r>
            <a:r>
              <a:rPr lang="zh-TW" altLang="en-US" dirty="0"/>
              <a:t>同學們為了避免發生實驗室災害，務必遵照教師指導、遵守實驗室規範。</a:t>
            </a:r>
            <a:endParaRPr lang="en-US" altLang="zh-TW" dirty="0"/>
          </a:p>
          <a:p>
            <a:r>
              <a:rPr lang="en-US" altLang="zh-TW" dirty="0"/>
              <a:t>3.</a:t>
            </a:r>
            <a:r>
              <a:rPr lang="zh-TW" altLang="en-US" dirty="0"/>
              <a:t>但光遵守規範，僅能於原本的實驗室內發揮作用，為能在未來職場同樣能保護自己與同事之安全與健康，同學們須了解規範之內涵、意義為何，未來才能在職場，沒有教師隨侍在側時理解該處安全衛生守則之正確意義。</a:t>
            </a:r>
            <a:endParaRPr lang="en-US" altLang="zh-TW" dirty="0"/>
          </a:p>
          <a:p>
            <a:r>
              <a:rPr lang="en-US" altLang="zh-TW" dirty="0"/>
              <a:t>4.</a:t>
            </a:r>
            <a:r>
              <a:rPr lang="zh-TW" altLang="en-US" dirty="0"/>
              <a:t>更進一步，當未來身負管理責任，面對未定有安全衛生規範之環境，如何保障自身與所屬勞工之健康</a:t>
            </a:r>
            <a:r>
              <a:rPr lang="en-US" altLang="zh-TW" dirty="0"/>
              <a:t>?</a:t>
            </a:r>
            <a:r>
              <a:rPr lang="zh-TW" altLang="en-US" dirty="0"/>
              <a:t> 這就必須培養從新環境中發掘危害點，評估其風險，並選擇適當適當控制措施之能力，亦即危害辨識、評估與控制。而在實驗室中有經驗豐富的教師指導，並可解答問題，正是培養此類能力之良好起點。</a:t>
            </a:r>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39</a:t>
            </a:fld>
            <a:endParaRPr lang="en-US" altLang="zh-TW"/>
          </a:p>
        </p:txBody>
      </p:sp>
    </p:spTree>
    <p:extLst>
      <p:ext uri="{BB962C8B-B14F-4D97-AF65-F5344CB8AC3E}">
        <p14:creationId xmlns:p14="http://schemas.microsoft.com/office/powerpoint/2010/main" val="1001755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說明</a:t>
            </a:r>
            <a:r>
              <a:rPr lang="en-US" altLang="zh-TW" dirty="0"/>
              <a:t>:</a:t>
            </a:r>
          </a:p>
          <a:p>
            <a:r>
              <a:rPr lang="en-US" altLang="zh-TW" dirty="0"/>
              <a:t>1.</a:t>
            </a:r>
            <a:r>
              <a:rPr lang="zh-TW" altLang="en-US" dirty="0"/>
              <a:t>本階段章節投影片，基本上維持”教育部實驗室</a:t>
            </a:r>
            <a:r>
              <a:rPr lang="en-US" altLang="zh-TW" dirty="0"/>
              <a:t>(</a:t>
            </a:r>
            <a:r>
              <a:rPr lang="zh-TW" altLang="en-US" dirty="0"/>
              <a:t>實習</a:t>
            </a:r>
            <a:r>
              <a:rPr lang="en-US" altLang="zh-TW" dirty="0"/>
              <a:t>)</a:t>
            </a:r>
            <a:r>
              <a:rPr lang="zh-TW" altLang="en-US" dirty="0"/>
              <a:t>場所安全衛生教育訓練六年推動計畫”時所製作之“實驗室安全衛生管理”教材中，第三部分</a:t>
            </a:r>
            <a:r>
              <a:rPr lang="en-US" altLang="zh-TW" dirty="0"/>
              <a:t>”</a:t>
            </a:r>
            <a:r>
              <a:rPr lang="zh-TW" altLang="en-US" dirty="0"/>
              <a:t>實驗室安全衛生管理</a:t>
            </a:r>
            <a:r>
              <a:rPr lang="en-US" altLang="zh-TW" dirty="0"/>
              <a:t>”</a:t>
            </a:r>
            <a:r>
              <a:rPr lang="zh-TW" altLang="en-US" dirty="0"/>
              <a:t>之內容</a:t>
            </a:r>
            <a:r>
              <a:rPr lang="en-US" altLang="zh-TW" dirty="0"/>
              <a:t>(</a:t>
            </a:r>
            <a:r>
              <a:rPr lang="zh-TW" altLang="en-US" dirty="0"/>
              <a:t>相關法規內容已更新，並補充新投影片</a:t>
            </a:r>
            <a:r>
              <a:rPr lang="en-US" altLang="zh-TW" dirty="0"/>
              <a:t>)</a:t>
            </a:r>
            <a:r>
              <a:rPr lang="zh-TW" altLang="en-US" dirty="0"/>
              <a:t>。於</a:t>
            </a:r>
            <a:r>
              <a:rPr lang="en-US" altLang="zh-TW" b="1" dirty="0"/>
              <a:t>104</a:t>
            </a:r>
            <a:r>
              <a:rPr lang="zh-TW" altLang="en-US" dirty="0"/>
              <a:t>年度計畫</a:t>
            </a:r>
            <a:r>
              <a:rPr lang="en-US" altLang="zh-TW" dirty="0"/>
              <a:t>(104</a:t>
            </a:r>
            <a:r>
              <a:rPr lang="zh-TW" altLang="en-US" dirty="0"/>
              <a:t>年度教育部”校園職業安全衛生知能提昇暨教育訓練推動計畫</a:t>
            </a:r>
            <a:r>
              <a:rPr lang="en-US" altLang="zh-TW" dirty="0"/>
              <a:t>)</a:t>
            </a:r>
            <a:r>
              <a:rPr lang="zh-TW" altLang="en-US" dirty="0"/>
              <a:t>為針對國小、國中、高中職、大專院校教師與相關行政人員教學所用。</a:t>
            </a:r>
            <a:endParaRPr lang="en-US" altLang="zh-TW" dirty="0"/>
          </a:p>
          <a:p>
            <a:r>
              <a:rPr lang="en-US" altLang="zh-TW" dirty="0"/>
              <a:t>2.</a:t>
            </a:r>
            <a:r>
              <a:rPr lang="zh-TW" altLang="en-US" dirty="0"/>
              <a:t>另，本年度另有新設之</a:t>
            </a:r>
            <a:r>
              <a:rPr lang="en-US" altLang="zh-TW" dirty="0"/>
              <a:t>”</a:t>
            </a:r>
            <a:r>
              <a:rPr lang="zh-TW" altLang="en-US" dirty="0"/>
              <a:t>緊急應變教材</a:t>
            </a:r>
            <a:r>
              <a:rPr lang="en-US" altLang="zh-TW" dirty="0"/>
              <a:t>”</a:t>
            </a:r>
            <a:r>
              <a:rPr lang="zh-TW" altLang="en-US" dirty="0"/>
              <a:t>，故本教材並不設專章講授緊急應變</a:t>
            </a:r>
            <a:r>
              <a:rPr lang="en-US" altLang="zh-TW" dirty="0"/>
              <a:t>(</a:t>
            </a:r>
            <a:r>
              <a:rPr lang="zh-TW" altLang="en-US" dirty="0"/>
              <a:t>亦即刪除舊實驗室安全衛生管理第四部份緊急應變</a:t>
            </a:r>
            <a:r>
              <a:rPr lang="en-US" altLang="zh-TW" dirty="0"/>
              <a:t>)</a:t>
            </a:r>
          </a:p>
          <a:p>
            <a:r>
              <a:rPr lang="en-US" altLang="zh-TW" dirty="0"/>
              <a:t>3.</a:t>
            </a:r>
            <a:r>
              <a:rPr lang="zh-TW" altLang="en-US" dirty="0"/>
              <a:t>若大專院校於辦理碩博士班新生實驗室安全衛生教育訓練時，使用之時程時間分配模式依</a:t>
            </a:r>
            <a:r>
              <a:rPr lang="en-US" altLang="zh-TW" dirty="0"/>
              <a:t>”</a:t>
            </a:r>
            <a:r>
              <a:rPr lang="zh-TW" altLang="en-US" dirty="0"/>
              <a:t>教育部實驗室</a:t>
            </a:r>
            <a:r>
              <a:rPr lang="en-US" altLang="zh-TW" dirty="0"/>
              <a:t>(</a:t>
            </a:r>
            <a:r>
              <a:rPr lang="zh-TW" altLang="en-US" dirty="0"/>
              <a:t>實習</a:t>
            </a:r>
            <a:r>
              <a:rPr lang="en-US" altLang="zh-TW" dirty="0"/>
              <a:t>)</a:t>
            </a:r>
            <a:r>
              <a:rPr lang="zh-TW" altLang="en-US" dirty="0"/>
              <a:t>場所安全衛生教育訓練六年推動計畫</a:t>
            </a:r>
            <a:r>
              <a:rPr lang="en-US" altLang="zh-TW" dirty="0"/>
              <a:t>”</a:t>
            </a:r>
            <a:r>
              <a:rPr lang="zh-TW" altLang="en-US" dirty="0"/>
              <a:t>格式者，可以將本教材前兩章節刪除，並補充原</a:t>
            </a:r>
            <a:r>
              <a:rPr lang="en-US" altLang="zh-TW" dirty="0"/>
              <a:t>”</a:t>
            </a:r>
            <a:r>
              <a:rPr lang="zh-TW" altLang="en-US" dirty="0"/>
              <a:t>實驗室安全衛生管理</a:t>
            </a:r>
            <a:r>
              <a:rPr lang="en-US" altLang="zh-TW" dirty="0"/>
              <a:t>”</a:t>
            </a:r>
            <a:r>
              <a:rPr lang="zh-TW" altLang="en-US" dirty="0"/>
              <a:t>教材第四部份</a:t>
            </a:r>
            <a:r>
              <a:rPr lang="en-US" altLang="zh-TW" dirty="0"/>
              <a:t>”</a:t>
            </a:r>
            <a:r>
              <a:rPr lang="zh-TW" altLang="en-US" dirty="0"/>
              <a:t>緊急應變</a:t>
            </a:r>
            <a:r>
              <a:rPr lang="en-US" altLang="zh-TW" dirty="0"/>
              <a:t>”(</a:t>
            </a:r>
            <a:r>
              <a:rPr lang="zh-TW" altLang="en-US" dirty="0"/>
              <a:t>該部分尚未有法規更新</a:t>
            </a:r>
            <a:r>
              <a:rPr lang="en-US" altLang="zh-TW" dirty="0"/>
              <a:t>)</a:t>
            </a:r>
            <a:r>
              <a:rPr lang="zh-TW" altLang="en-US" dirty="0"/>
              <a:t>後，即可將整份教材帶入使用。</a:t>
            </a:r>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40</a:t>
            </a:fld>
            <a:endParaRPr lang="en-US" altLang="zh-TW"/>
          </a:p>
        </p:txBody>
      </p:sp>
    </p:spTree>
    <p:extLst>
      <p:ext uri="{BB962C8B-B14F-4D97-AF65-F5344CB8AC3E}">
        <p14:creationId xmlns:p14="http://schemas.microsoft.com/office/powerpoint/2010/main" val="2058142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r>
              <a:rPr lang="zh-TW" altLang="en-US" b="1" dirty="0"/>
              <a:t>補充說明</a:t>
            </a:r>
            <a:r>
              <a:rPr lang="en-US" altLang="zh-TW" b="1" dirty="0"/>
              <a:t>:</a:t>
            </a:r>
          </a:p>
          <a:p>
            <a:r>
              <a:rPr lang="zh-TW" altLang="en-US" b="1" dirty="0"/>
              <a:t>職業安全衛生設施規則</a:t>
            </a:r>
            <a:r>
              <a:rPr lang="en-US" altLang="zh-TW" b="1" dirty="0"/>
              <a:t>(103.7.1)</a:t>
            </a:r>
          </a:p>
          <a:p>
            <a:r>
              <a:rPr lang="zh-TW" altLang="en-US" dirty="0"/>
              <a:t>第 </a:t>
            </a:r>
            <a:r>
              <a:rPr lang="en-US" altLang="zh-TW" dirty="0"/>
              <a:t>2 </a:t>
            </a:r>
            <a:r>
              <a:rPr lang="zh-TW" altLang="en-US" dirty="0"/>
              <a:t>條 　本規則為雇主使勞工從事工作之安全衛生設備及措施之最低標準。</a:t>
            </a:r>
          </a:p>
        </p:txBody>
      </p:sp>
    </p:spTree>
    <p:extLst>
      <p:ext uri="{BB962C8B-B14F-4D97-AF65-F5344CB8AC3E}">
        <p14:creationId xmlns:p14="http://schemas.microsoft.com/office/powerpoint/2010/main" val="1375069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投影片圖像版面配置區 1"/>
          <p:cNvSpPr>
            <a:spLocks noGrp="1" noRot="1" noChangeAspect="1" noTextEdit="1"/>
          </p:cNvSpPr>
          <p:nvPr>
            <p:ph type="sldImg"/>
          </p:nvPr>
        </p:nvSpPr>
        <p:spPr>
          <a:ln/>
        </p:spPr>
      </p:sp>
      <p:sp>
        <p:nvSpPr>
          <p:cNvPr id="146435" name="備忘稿版面配置區 2"/>
          <p:cNvSpPr>
            <a:spLocks noGrp="1"/>
          </p:cNvSpPr>
          <p:nvPr>
            <p:ph type="body" idx="1"/>
          </p:nvPr>
        </p:nvSpPr>
        <p:spPr>
          <a:noFill/>
          <a:ln/>
        </p:spPr>
        <p:txBody>
          <a:bodyPr/>
          <a:lstStyle/>
          <a:p>
            <a:pPr>
              <a:lnSpc>
                <a:spcPct val="60000"/>
              </a:lnSpc>
            </a:pPr>
            <a:r>
              <a:rPr lang="zh-TW" altLang="en-US" sz="300" dirty="0"/>
              <a:t>就職業安全衛生法及相關法規，本圖中之環安衛委員會名稱應為職業安全衛生管理委員會</a:t>
            </a:r>
            <a:r>
              <a:rPr lang="en-US" altLang="zh-TW" sz="300" dirty="0"/>
              <a:t>(</a:t>
            </a:r>
            <a:r>
              <a:rPr lang="zh-TW" altLang="en-US" sz="300" dirty="0"/>
              <a:t>簡稱職安衛委員會</a:t>
            </a:r>
            <a:r>
              <a:rPr lang="en-US" altLang="zh-TW" sz="300" dirty="0"/>
              <a:t>)</a:t>
            </a:r>
            <a:r>
              <a:rPr lang="zh-TW" altLang="en-US" sz="300" dirty="0"/>
              <a:t>，但現今設有相關委員會之大專院校多半將環保業務併入該委員會討論，故名稱多出環保字樣。本投影片以台灣大學為例，故依照台大之名稱說明。</a:t>
            </a:r>
          </a:p>
          <a:p>
            <a:pPr>
              <a:lnSpc>
                <a:spcPct val="60000"/>
              </a:lnSpc>
            </a:pPr>
            <a:endParaRPr lang="en-US" altLang="zh-TW" sz="300" dirty="0"/>
          </a:p>
          <a:p>
            <a:pPr>
              <a:lnSpc>
                <a:spcPct val="60000"/>
              </a:lnSpc>
            </a:pPr>
            <a:r>
              <a:rPr lang="zh-TW" altLang="en-US" sz="300" dirty="0"/>
              <a:t>補充說明</a:t>
            </a:r>
          </a:p>
          <a:p>
            <a:pPr>
              <a:lnSpc>
                <a:spcPct val="60000"/>
              </a:lnSpc>
            </a:pPr>
            <a:r>
              <a:rPr lang="en-US" altLang="zh-TW" sz="300" dirty="0"/>
              <a:t>1.</a:t>
            </a:r>
            <a:r>
              <a:rPr lang="zh-TW" altLang="en-US" sz="300" dirty="0"/>
              <a:t>各項委員會除環安衛委員會是法規明定雇主，在學校就是校長，是主任委員外，其他委員會法規並未要求校長必須擔任委員一職。</a:t>
            </a:r>
            <a:endParaRPr lang="en-US" altLang="zh-TW" sz="300" dirty="0"/>
          </a:p>
          <a:p>
            <a:pPr>
              <a:lnSpc>
                <a:spcPct val="60000"/>
              </a:lnSpc>
            </a:pPr>
            <a:r>
              <a:rPr lang="en-US" altLang="zh-TW" sz="300" dirty="0"/>
              <a:t>2.</a:t>
            </a:r>
            <a:r>
              <a:rPr lang="zh-TW" altLang="en-US" sz="300" dirty="0"/>
              <a:t>圖示為台大目前的狀況</a:t>
            </a:r>
            <a:r>
              <a:rPr lang="en-US" altLang="zh-TW" sz="300" dirty="0"/>
              <a:t>(</a:t>
            </a:r>
            <a:r>
              <a:rPr lang="zh-TW" altLang="en-US" sz="300" dirty="0"/>
              <a:t>該圖並非台大本身制式的圖形，而是本講義檔依台大各行政單位組織設置章程內容所製作</a:t>
            </a:r>
            <a:r>
              <a:rPr lang="en-US" altLang="zh-TW" sz="300" dirty="0"/>
              <a:t>)</a:t>
            </a:r>
          </a:p>
          <a:p>
            <a:pPr>
              <a:lnSpc>
                <a:spcPct val="60000"/>
              </a:lnSpc>
            </a:pPr>
            <a:r>
              <a:rPr lang="en-US" altLang="zh-TW" sz="300" dirty="0"/>
              <a:t>3.</a:t>
            </a:r>
            <a:r>
              <a:rPr lang="zh-TW" altLang="en-US" sz="300" dirty="0"/>
              <a:t>因環安委員會主任委員為校長，且環安委員會組織組織章程中有</a:t>
            </a:r>
            <a:r>
              <a:rPr lang="en-US" altLang="zh-TW" sz="300" dirty="0"/>
              <a:t>”</a:t>
            </a:r>
            <a:r>
              <a:rPr lang="zh-TW" altLang="en-US" sz="300" dirty="0"/>
              <a:t>職責</a:t>
            </a:r>
            <a:r>
              <a:rPr lang="en-US" altLang="zh-TW" sz="300" dirty="0"/>
              <a:t>:….</a:t>
            </a:r>
            <a:r>
              <a:rPr lang="zh-TW" altLang="en-US" sz="300" dirty="0"/>
              <a:t>研議校長交付之環保、輻射防護、職業安全衛生管理事項，並置備紀錄</a:t>
            </a:r>
            <a:r>
              <a:rPr lang="en-US" altLang="zh-TW" sz="300" dirty="0"/>
              <a:t>”</a:t>
            </a:r>
            <a:r>
              <a:rPr lang="zh-TW" altLang="en-US" sz="300" dirty="0"/>
              <a:t>字樣</a:t>
            </a:r>
            <a:r>
              <a:rPr lang="en-US" altLang="zh-TW" sz="300" dirty="0"/>
              <a:t>(</a:t>
            </a:r>
            <a:r>
              <a:rPr lang="zh-TW" altLang="en-US" sz="300" dirty="0"/>
              <a:t>該職責來自</a:t>
            </a:r>
            <a:r>
              <a:rPr lang="en-US" altLang="zh-TW" sz="300" dirty="0"/>
              <a:t>”</a:t>
            </a:r>
            <a:r>
              <a:rPr lang="zh-TW" altLang="en-US" sz="300" dirty="0"/>
              <a:t>職業安全衛生管理辦法第</a:t>
            </a:r>
            <a:r>
              <a:rPr lang="en-US" altLang="zh-TW" sz="300" dirty="0"/>
              <a:t>5-1</a:t>
            </a:r>
            <a:r>
              <a:rPr lang="zh-TW" altLang="en-US" sz="300" dirty="0"/>
              <a:t>條</a:t>
            </a:r>
            <a:r>
              <a:rPr lang="en-US" altLang="zh-TW" sz="300" dirty="0"/>
              <a:t>”</a:t>
            </a:r>
            <a:r>
              <a:rPr lang="zh-TW" altLang="en-US" sz="300" dirty="0"/>
              <a:t>中</a:t>
            </a:r>
            <a:r>
              <a:rPr lang="en-US" altLang="zh-TW" sz="300" dirty="0"/>
              <a:t>”..</a:t>
            </a:r>
            <a:r>
              <a:rPr lang="zh-TW" altLang="en-US" sz="300" dirty="0"/>
              <a:t>職業安全衛生委員會：對雇主擬訂之安全衛生政策提出建議，並審議、協調及建議安全衛生相關事項</a:t>
            </a:r>
            <a:r>
              <a:rPr lang="en-US" altLang="zh-TW" sz="300" dirty="0"/>
              <a:t>..”)</a:t>
            </a:r>
            <a:r>
              <a:rPr lang="zh-TW" altLang="en-US" sz="300" dirty="0"/>
              <a:t>，而其他委員會章程與相關法規中並無類似條文，且主任委員為環安中心主任。故圖中環安委員會上有列校長，而其他委員會則無。</a:t>
            </a:r>
            <a:endParaRPr lang="en-US" altLang="zh-TW" sz="300" dirty="0"/>
          </a:p>
          <a:p>
            <a:pPr>
              <a:lnSpc>
                <a:spcPct val="60000"/>
              </a:lnSpc>
            </a:pPr>
            <a:r>
              <a:rPr lang="en-US" altLang="zh-TW" sz="300" dirty="0"/>
              <a:t>4.</a:t>
            </a:r>
            <a:r>
              <a:rPr lang="zh-TW" altLang="en-US" sz="300" dirty="0"/>
              <a:t>但實際運作上，因校長多半將相關安衛事務授權與環安中心主任，故實際運作上環安衛委員會與其他委員會並無差異。</a:t>
            </a:r>
            <a:endParaRPr lang="en-US" altLang="zh-TW" sz="300" dirty="0"/>
          </a:p>
          <a:p>
            <a:pPr>
              <a:lnSpc>
                <a:spcPct val="60000"/>
              </a:lnSpc>
            </a:pPr>
            <a:endParaRPr lang="en-US" altLang="zh-TW" sz="300" dirty="0"/>
          </a:p>
          <a:p>
            <a:pPr>
              <a:lnSpc>
                <a:spcPct val="60000"/>
              </a:lnSpc>
            </a:pPr>
            <a:endParaRPr lang="en-US" altLang="zh-TW" sz="300" b="1" dirty="0"/>
          </a:p>
          <a:p>
            <a:r>
              <a:rPr lang="zh-TW" altLang="en-US" b="1" dirty="0"/>
              <a:t>職業安全衛生法</a:t>
            </a:r>
            <a:r>
              <a:rPr lang="en-US" altLang="zh-TW" b="1" dirty="0"/>
              <a:t>(102.07.03)</a:t>
            </a:r>
          </a:p>
          <a:p>
            <a:r>
              <a:rPr lang="zh-TW" altLang="en-US" dirty="0"/>
              <a:t>第 </a:t>
            </a:r>
            <a:r>
              <a:rPr lang="en-US" altLang="zh-TW" dirty="0"/>
              <a:t>23 </a:t>
            </a:r>
            <a:r>
              <a:rPr lang="zh-TW" altLang="en-US" dirty="0"/>
              <a:t>條  雇主應依其事業單位之規模、性質，訂定職業安全衛生管理計畫；並設置安全衛生組織、人員，實施安全衛生管理及自動檢查。</a:t>
            </a:r>
            <a:r>
              <a:rPr lang="en-US" altLang="zh-TW" dirty="0"/>
              <a:t>(</a:t>
            </a:r>
            <a:r>
              <a:rPr lang="zh-TW" altLang="en-US" dirty="0"/>
              <a:t>下略</a:t>
            </a:r>
            <a:r>
              <a:rPr lang="en-US" altLang="zh-TW" dirty="0"/>
              <a:t>)</a:t>
            </a:r>
          </a:p>
          <a:p>
            <a:r>
              <a:rPr lang="zh-TW" altLang="en-US" b="1" dirty="0"/>
              <a:t>職業安全衛生法施行細則 </a:t>
            </a:r>
            <a:r>
              <a:rPr lang="en-US" altLang="zh-TW" b="1" dirty="0"/>
              <a:t>(103.06.26)</a:t>
            </a:r>
          </a:p>
          <a:p>
            <a:r>
              <a:rPr lang="zh-TW" altLang="en-US" dirty="0"/>
              <a:t>第 </a:t>
            </a:r>
            <a:r>
              <a:rPr lang="en-US" altLang="zh-TW" dirty="0"/>
              <a:t>32 </a:t>
            </a:r>
            <a:r>
              <a:rPr lang="zh-TW" altLang="en-US" dirty="0"/>
              <a:t>條   本法第二十三條第一項所定安全衛生組織，包括下列組織：</a:t>
            </a:r>
          </a:p>
          <a:p>
            <a:r>
              <a:rPr lang="zh-TW" altLang="en-US" dirty="0"/>
              <a:t>           一、職業安全衛生管理單位：為事業單位內擬訂、規劃、推動及督導職業</a:t>
            </a:r>
          </a:p>
          <a:p>
            <a:r>
              <a:rPr lang="zh-TW" altLang="en-US" dirty="0"/>
              <a:t>               安全衛生有關業務之組織。</a:t>
            </a:r>
          </a:p>
          <a:p>
            <a:r>
              <a:rPr lang="zh-TW" altLang="en-US" dirty="0"/>
              <a:t>           二、職業安全衛生委員會：為事業單位內審議、協調及建議職業安全衛生</a:t>
            </a:r>
          </a:p>
          <a:p>
            <a:r>
              <a:rPr lang="zh-TW" altLang="en-US" dirty="0"/>
              <a:t>               有關業務之組織。</a:t>
            </a:r>
          </a:p>
          <a:p>
            <a:r>
              <a:rPr lang="zh-TW" altLang="en-US" b="1" dirty="0"/>
              <a:t>職業安全衛生管理辦法 </a:t>
            </a:r>
            <a:r>
              <a:rPr lang="en-US" altLang="zh-TW" b="1" strike="sngStrike" dirty="0"/>
              <a:t>(103.06.26)</a:t>
            </a:r>
            <a:r>
              <a:rPr lang="en-US" altLang="zh-TW" b="1" dirty="0"/>
              <a:t>(105.2.19)</a:t>
            </a:r>
          </a:p>
          <a:p>
            <a:r>
              <a:rPr lang="zh-TW" altLang="en-US" b="0" dirty="0"/>
              <a:t>第 </a:t>
            </a:r>
            <a:r>
              <a:rPr lang="en-US" altLang="zh-TW" b="0" dirty="0"/>
              <a:t>10 </a:t>
            </a:r>
            <a:r>
              <a:rPr lang="zh-TW" altLang="en-US" b="0" dirty="0"/>
              <a:t>條   適用第二條之一及第六條第二項規定之事業單位，應設職業安全衛生委員會（以下簡稱委員會）。</a:t>
            </a:r>
          </a:p>
          <a:p>
            <a:endParaRPr lang="zh-TW" altLang="en-US" b="0" dirty="0"/>
          </a:p>
          <a:p>
            <a:r>
              <a:rPr lang="zh-TW" altLang="en-US" b="0" dirty="0"/>
              <a:t>第 </a:t>
            </a:r>
            <a:r>
              <a:rPr lang="en-US" altLang="zh-TW" b="0" dirty="0"/>
              <a:t>11 </a:t>
            </a:r>
            <a:r>
              <a:rPr lang="zh-TW" altLang="en-US" b="0" dirty="0"/>
              <a:t>條   委員會置委員七人以上，除雇主為當然委員及第五款規定者外，由雇主視該事業單位之實際需要指定下列人員組成：</a:t>
            </a:r>
          </a:p>
          <a:p>
            <a:r>
              <a:rPr lang="zh-TW" altLang="en-US" b="0" dirty="0"/>
              <a:t>           一、職業安全衛生人員。</a:t>
            </a:r>
          </a:p>
          <a:p>
            <a:r>
              <a:rPr lang="zh-TW" altLang="en-US" b="0" dirty="0"/>
              <a:t>           二、事業內各部門之主管、監督、指揮人員。</a:t>
            </a:r>
          </a:p>
          <a:p>
            <a:r>
              <a:rPr lang="zh-TW" altLang="en-US" b="0" dirty="0"/>
              <a:t>           三、與職業安全衛生有關之工程技術人員。</a:t>
            </a:r>
          </a:p>
          <a:p>
            <a:r>
              <a:rPr lang="zh-TW" altLang="en-US" b="0" dirty="0"/>
              <a:t>           四、從事勞工健康服務之醫護人員。</a:t>
            </a:r>
          </a:p>
          <a:p>
            <a:r>
              <a:rPr lang="zh-TW" altLang="en-US" b="0" dirty="0"/>
              <a:t>           五、勞工代表。</a:t>
            </a:r>
          </a:p>
          <a:p>
            <a:r>
              <a:rPr lang="zh-TW" altLang="en-US" b="0" dirty="0"/>
              <a:t>委員任期為二年，並以雇主為主任委員，綜理會務。</a:t>
            </a:r>
          </a:p>
          <a:p>
            <a:r>
              <a:rPr lang="zh-TW" altLang="en-US" b="0" dirty="0"/>
              <a:t>委員會由主任委員指定一人為秘書，輔助其綜理會務。</a:t>
            </a:r>
          </a:p>
          <a:p>
            <a:r>
              <a:rPr lang="zh-TW" altLang="en-US" b="0" dirty="0"/>
              <a:t>第一項第五款之勞工代表，應佔委員人數三分之一以上；事業單位設有工會者，由工會推派之；無工會組織而有勞資會議者，由勞方代表推選之；無工會組織且無勞資會議者，由勞工共同推選之。</a:t>
            </a:r>
          </a:p>
          <a:p>
            <a:endParaRPr lang="zh-TW" altLang="en-US" b="0" dirty="0"/>
          </a:p>
          <a:p>
            <a:r>
              <a:rPr lang="zh-TW" altLang="en-US" b="0" dirty="0"/>
              <a:t>第 </a:t>
            </a:r>
            <a:r>
              <a:rPr lang="en-US" altLang="zh-TW" b="0" dirty="0"/>
              <a:t>12 </a:t>
            </a:r>
            <a:r>
              <a:rPr lang="zh-TW" altLang="en-US" b="0" dirty="0"/>
              <a:t>條   委員會應每三個月至少開會一次，辦理下列事項：</a:t>
            </a:r>
          </a:p>
          <a:p>
            <a:r>
              <a:rPr lang="zh-TW" altLang="en-US" b="0" dirty="0"/>
              <a:t>           一、對雇主擬訂之職業安全衛生政策提出建議。</a:t>
            </a:r>
          </a:p>
          <a:p>
            <a:r>
              <a:rPr lang="zh-TW" altLang="en-US" b="0" dirty="0"/>
              <a:t>           二、協調、建議職業安全衛生管理計畫。</a:t>
            </a:r>
          </a:p>
          <a:p>
            <a:r>
              <a:rPr lang="zh-TW" altLang="en-US" b="0" dirty="0"/>
              <a:t>           三、審議安全、衛生教育訓練實施計畫。</a:t>
            </a:r>
          </a:p>
          <a:p>
            <a:r>
              <a:rPr lang="zh-TW" altLang="en-US" b="0" dirty="0"/>
              <a:t>           四、審議作業環境監測計畫、監測結果及採行措施。</a:t>
            </a:r>
          </a:p>
          <a:p>
            <a:r>
              <a:rPr lang="zh-TW" altLang="en-US" b="0" dirty="0"/>
              <a:t>           五、審議健康管理、職業病預防及健康促進事項。</a:t>
            </a:r>
          </a:p>
          <a:p>
            <a:r>
              <a:rPr lang="zh-TW" altLang="en-US" b="0" dirty="0"/>
              <a:t>           六、審議各項安全衛生提案。</a:t>
            </a:r>
          </a:p>
          <a:p>
            <a:r>
              <a:rPr lang="zh-TW" altLang="en-US" b="0" dirty="0"/>
              <a:t>           七、審議事業單位自動檢查及安全衛生稽核事項。</a:t>
            </a:r>
          </a:p>
          <a:p>
            <a:r>
              <a:rPr lang="zh-TW" altLang="en-US" b="0" dirty="0"/>
              <a:t>           八、審議機械、設備或原料、材料危害之預防措施。</a:t>
            </a:r>
          </a:p>
          <a:p>
            <a:r>
              <a:rPr lang="zh-TW" altLang="en-US" b="0" dirty="0"/>
              <a:t>           九、審議職業災害調查報告。</a:t>
            </a:r>
          </a:p>
          <a:p>
            <a:r>
              <a:rPr lang="zh-TW" altLang="en-US" b="0" dirty="0"/>
              <a:t>           十、考核現場安全衛生管理績效。</a:t>
            </a:r>
          </a:p>
          <a:p>
            <a:r>
              <a:rPr lang="zh-TW" altLang="en-US" b="0" dirty="0"/>
              <a:t>           十一、審議承攬業務安全衛生管理事項。</a:t>
            </a:r>
          </a:p>
          <a:p>
            <a:r>
              <a:rPr lang="zh-TW" altLang="en-US" b="0" dirty="0"/>
              <a:t>           十二、其他有關職業安全衛生管理事項。</a:t>
            </a:r>
          </a:p>
          <a:p>
            <a:r>
              <a:rPr lang="zh-TW" altLang="en-US" b="0" dirty="0"/>
              <a:t>前項委員會審議、協調及建議安全衛生相關事項，應作成紀錄，並保存三年。</a:t>
            </a:r>
          </a:p>
          <a:p>
            <a:r>
              <a:rPr lang="zh-TW" altLang="en-US" b="0" dirty="0"/>
              <a:t>第一項委員會議由主任委員擔任主席，必要時得召開臨時會議。</a:t>
            </a:r>
            <a:endParaRPr lang="en-US" altLang="zh-TW" b="0" dirty="0"/>
          </a:p>
          <a:p>
            <a:endParaRPr lang="zh-TW" altLang="en-US" dirty="0"/>
          </a:p>
          <a:p>
            <a:r>
              <a:rPr lang="zh-TW" altLang="en-US" dirty="0"/>
              <a:t>毒性化學物質管理委員會</a:t>
            </a:r>
          </a:p>
          <a:p>
            <a:r>
              <a:rPr lang="zh-TW" altLang="en-US" b="1" dirty="0"/>
              <a:t>學術機構運作毒性化學物質管理辦法</a:t>
            </a:r>
            <a:r>
              <a:rPr lang="en-US" altLang="zh-TW" b="1" dirty="0"/>
              <a:t>(101.12.20)</a:t>
            </a:r>
          </a:p>
          <a:p>
            <a:r>
              <a:rPr lang="zh-TW" altLang="en-US" dirty="0"/>
              <a:t>第 </a:t>
            </a:r>
            <a:r>
              <a:rPr lang="en-US" altLang="zh-TW" dirty="0"/>
              <a:t>3 </a:t>
            </a:r>
            <a:r>
              <a:rPr lang="zh-TW" altLang="en-US" dirty="0"/>
              <a:t>條  為妥善管理毒性化學物質之運作，學術機構之管理權責如下：</a:t>
            </a:r>
          </a:p>
          <a:p>
            <a:r>
              <a:rPr lang="zh-TW" altLang="en-US" dirty="0"/>
              <a:t>一、毒性化學物質運作管理規定之訂定及實施。</a:t>
            </a:r>
          </a:p>
          <a:p>
            <a:r>
              <a:rPr lang="zh-TW" altLang="en-US" dirty="0"/>
              <a:t>二、依規定訂定毒性化學物質危害預防及應變計畫。</a:t>
            </a:r>
          </a:p>
          <a:p>
            <a:r>
              <a:rPr lang="zh-TW" altLang="en-US" dirty="0"/>
              <a:t>三、所屬單位運作毒性化學物質之監督管理。</a:t>
            </a:r>
          </a:p>
          <a:p>
            <a:r>
              <a:rPr lang="zh-TW" altLang="en-US" dirty="0"/>
              <a:t>四、毒性化學物質運作紀錄之彙整及定期申報。</a:t>
            </a:r>
          </a:p>
          <a:p>
            <a:r>
              <a:rPr lang="zh-TW" altLang="en-US" dirty="0"/>
              <a:t> </a:t>
            </a:r>
          </a:p>
          <a:p>
            <a:r>
              <a:rPr lang="zh-TW" altLang="en-US" dirty="0"/>
              <a:t>第 </a:t>
            </a:r>
            <a:r>
              <a:rPr lang="en-US" altLang="zh-TW" dirty="0"/>
              <a:t>4 </a:t>
            </a:r>
            <a:r>
              <a:rPr lang="zh-TW" altLang="en-US" dirty="0"/>
              <a:t>條  運作毒性化學物質之學術機構應設管理委員會（以下簡稱委員會），負責毒性化學物質運作之管理，委員會應置委員五人至七人，其中至少應有二人具備毒性化學物質毒理、運作技術或管理專長。</a:t>
            </a:r>
          </a:p>
          <a:p>
            <a:r>
              <a:rPr lang="zh-TW" altLang="en-US" dirty="0"/>
              <a:t>前項委員會之組成及運作，由學術機構定之。</a:t>
            </a:r>
          </a:p>
          <a:p>
            <a:endParaRPr lang="zh-TW" altLang="en-US" dirty="0"/>
          </a:p>
          <a:p>
            <a:r>
              <a:rPr lang="zh-TW" altLang="en-US" b="1" dirty="0"/>
              <a:t>游離輻射防護法</a:t>
            </a:r>
            <a:r>
              <a:rPr lang="en-US" altLang="zh-TW" b="1" dirty="0"/>
              <a:t>(91.01.30)</a:t>
            </a:r>
          </a:p>
          <a:p>
            <a:r>
              <a:rPr lang="zh-TW" altLang="en-US" dirty="0"/>
              <a:t>第 </a:t>
            </a:r>
            <a:r>
              <a:rPr lang="en-US" altLang="zh-TW" dirty="0"/>
              <a:t>7 </a:t>
            </a:r>
            <a:r>
              <a:rPr lang="zh-TW" altLang="en-US" dirty="0"/>
              <a:t>條 　 設施經營者應依其輻射作業之規模及性質，依主管機關之規定，設輻射防護管理組織或置輻射防護人員，實施輻射防護作業。</a:t>
            </a:r>
          </a:p>
          <a:p>
            <a:r>
              <a:rPr lang="zh-TW" altLang="en-US" dirty="0"/>
              <a:t>前項輻射防護作業，設施經營者應先擬訂輻射防護計畫，報請主管機關核准後實施。未經核准前，不得進行輻射作業。</a:t>
            </a:r>
          </a:p>
          <a:p>
            <a:r>
              <a:rPr lang="zh-TW" altLang="en-US" dirty="0"/>
              <a:t>第一項輻射防護管理組織及人員之設置標準、輻射防護人員應具備之資格、證書之核發、有效期限、換發、補發、廢止及其他應遵行事項之管理辦法，由主管機關會商有關機關定之。</a:t>
            </a:r>
          </a:p>
          <a:p>
            <a:endParaRPr lang="zh-TW" altLang="en-US" dirty="0"/>
          </a:p>
          <a:p>
            <a:r>
              <a:rPr lang="zh-TW" altLang="en-US" b="1" dirty="0"/>
              <a:t>輻射防護管理組織及輻射防護人員設置標準</a:t>
            </a:r>
            <a:r>
              <a:rPr lang="en-US" altLang="zh-TW" b="1" dirty="0"/>
              <a:t>(91.12.11)</a:t>
            </a:r>
          </a:p>
          <a:p>
            <a:r>
              <a:rPr lang="zh-TW" altLang="en-US" dirty="0"/>
              <a:t>第 </a:t>
            </a:r>
            <a:r>
              <a:rPr lang="en-US" altLang="zh-TW" dirty="0"/>
              <a:t>2 </a:t>
            </a:r>
            <a:r>
              <a:rPr lang="zh-TW" altLang="en-US" dirty="0"/>
              <a:t>條  本法第七條第一項所稱之輻射防護管理組織，係指輻射防護業務單位及輻射防護管理委員會。</a:t>
            </a:r>
          </a:p>
          <a:p>
            <a:r>
              <a:rPr lang="zh-TW" altLang="en-US" dirty="0"/>
              <a:t>前項輻射防護業務單位應置業務主管及輻射防護人員。</a:t>
            </a:r>
          </a:p>
          <a:p>
            <a:r>
              <a:rPr lang="zh-TW" altLang="en-US" dirty="0"/>
              <a:t>第 </a:t>
            </a:r>
            <a:r>
              <a:rPr lang="en-US" altLang="zh-TW" dirty="0"/>
              <a:t>12 </a:t>
            </a:r>
            <a:r>
              <a:rPr lang="zh-TW" altLang="en-US" dirty="0"/>
              <a:t>條  第四條規定之設施經營者應設置七人以上輻射防護管理委員會，委員由下列人員組成：</a:t>
            </a:r>
          </a:p>
          <a:p>
            <a:r>
              <a:rPr lang="zh-TW" altLang="en-US" dirty="0"/>
              <a:t>一、設施經營負責人或其代理人。</a:t>
            </a:r>
          </a:p>
          <a:p>
            <a:r>
              <a:rPr lang="zh-TW" altLang="en-US" dirty="0"/>
              <a:t>二、輻射防護業務單位之業務主管及至少二名以上之專職輻射防護人員。</a:t>
            </a:r>
          </a:p>
          <a:p>
            <a:r>
              <a:rPr lang="zh-TW" altLang="en-US" dirty="0"/>
              <a:t>三、相關部門主管。</a:t>
            </a:r>
          </a:p>
          <a:p>
            <a:r>
              <a:rPr lang="zh-TW" altLang="en-US" dirty="0"/>
              <a:t>輻射防護管理委員會應至少每六個月開會一次，研議第十條規定之業務內容執行情形及下列事項：</a:t>
            </a:r>
          </a:p>
          <a:p>
            <a:r>
              <a:rPr lang="zh-TW" altLang="en-US" dirty="0"/>
              <a:t>一、對個人及群體劑量合理抑低之建議。</a:t>
            </a:r>
          </a:p>
          <a:p>
            <a:r>
              <a:rPr lang="zh-TW" altLang="en-US" dirty="0"/>
              <a:t>二、輻射工作人員劑量紀錄。</a:t>
            </a:r>
          </a:p>
          <a:p>
            <a:r>
              <a:rPr lang="zh-TW" altLang="en-US" dirty="0"/>
              <a:t>三、意外事故原因及應採行之改善措施。</a:t>
            </a:r>
          </a:p>
          <a:p>
            <a:r>
              <a:rPr lang="zh-TW" altLang="en-US" dirty="0"/>
              <a:t>四、設施經營者內設備、物質及人員證照是否符合相關規定。</a:t>
            </a:r>
          </a:p>
          <a:p>
            <a:r>
              <a:rPr lang="zh-TW" altLang="en-US" dirty="0"/>
              <a:t>五、輻射安全措施是否符合法規規定。</a:t>
            </a:r>
          </a:p>
          <a:p>
            <a:r>
              <a:rPr lang="zh-TW" altLang="en-US" dirty="0"/>
              <a:t>六、輻射防護計畫。</a:t>
            </a:r>
          </a:p>
          <a:p>
            <a:r>
              <a:rPr lang="zh-TW" altLang="en-US" dirty="0"/>
              <a:t>七、設施經營負責人交付之輻射防護管理業務。</a:t>
            </a:r>
          </a:p>
          <a:p>
            <a:r>
              <a:rPr lang="zh-TW" altLang="en-US" dirty="0"/>
              <a:t>八、主管機關相關規定及注意事項。</a:t>
            </a:r>
          </a:p>
          <a:p>
            <a:r>
              <a:rPr lang="zh-TW" altLang="en-US" dirty="0"/>
              <a:t>前項會議紀錄應至少保存三年備查。</a:t>
            </a:r>
          </a:p>
          <a:p>
            <a:endParaRPr lang="zh-TW"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1" i="0" u="none" strike="noStrike" kern="1200" cap="none" spc="0" normalizeH="0" baseline="0" noProof="0" dirty="0">
                <a:ln>
                  <a:noFill/>
                </a:ln>
                <a:solidFill>
                  <a:srgbClr val="000000"/>
                </a:solidFill>
                <a:effectLst/>
                <a:uLnTx/>
                <a:uFillTx/>
                <a:latin typeface="Arial" charset="0"/>
                <a:cs typeface="+mn-cs"/>
              </a:rPr>
              <a:t>感染性生物材料管理辦法</a:t>
            </a:r>
            <a:r>
              <a:rPr kumimoji="1" lang="en-US" altLang="zh-TW" sz="1200" b="1" i="0" u="none" strike="sngStrike" kern="1200" cap="none" spc="0" normalizeH="0" baseline="0" noProof="0" dirty="0">
                <a:ln>
                  <a:noFill/>
                </a:ln>
                <a:solidFill>
                  <a:srgbClr val="000000"/>
                </a:solidFill>
                <a:effectLst/>
                <a:uLnTx/>
                <a:uFillTx/>
                <a:latin typeface="Arial" charset="0"/>
                <a:cs typeface="+mn-cs"/>
              </a:rPr>
              <a:t>(103.3.11)</a:t>
            </a:r>
            <a:r>
              <a:rPr kumimoji="1" lang="en-US" altLang="zh-TW" sz="1200" b="1" i="0" u="none" strike="noStrike" kern="1200" cap="none" spc="0" normalizeH="0" baseline="0" noProof="0" dirty="0">
                <a:ln>
                  <a:noFill/>
                </a:ln>
                <a:solidFill>
                  <a:srgbClr val="000000"/>
                </a:solidFill>
                <a:effectLst/>
                <a:uLnTx/>
                <a:uFillTx/>
                <a:latin typeface="Arial" charset="0"/>
                <a:cs typeface="+mn-cs"/>
              </a:rPr>
              <a:t>(105.12.13)</a:t>
            </a:r>
            <a:endParaRPr kumimoji="1" lang="en-US" altLang="zh-TW" sz="1200" b="1" i="0" u="none" strike="sngStrike" kern="1200" cap="none" spc="0" normalizeH="0" baseline="0" noProof="0" dirty="0">
              <a:ln>
                <a:noFill/>
              </a:ln>
              <a:solidFill>
                <a:srgbClr val="000000"/>
              </a:solidFill>
              <a:effectLst/>
              <a:uLnTx/>
              <a:uFillTx/>
              <a:latin typeface="Arial"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charset="0"/>
                <a:cs typeface="+mn-cs"/>
              </a:rPr>
              <a:t>第 </a:t>
            </a:r>
            <a:r>
              <a:rPr kumimoji="1" lang="en-US" altLang="zh-TW" sz="1000" b="0" i="0" u="none" strike="noStrike" kern="1200" cap="none" spc="0" normalizeH="0" baseline="0" noProof="0" dirty="0">
                <a:ln>
                  <a:noFill/>
                </a:ln>
                <a:solidFill>
                  <a:srgbClr val="000000"/>
                </a:solidFill>
                <a:effectLst/>
                <a:uLnTx/>
                <a:uFillTx/>
                <a:latin typeface="Arial" charset="0"/>
                <a:cs typeface="+mn-cs"/>
              </a:rPr>
              <a:t>6 </a:t>
            </a:r>
            <a:r>
              <a:rPr kumimoji="1" lang="zh-TW" altLang="en-US" sz="1000" b="0" i="0" u="none" strike="noStrike" kern="1200" cap="none" spc="0" normalizeH="0" baseline="0" noProof="0" dirty="0">
                <a:ln>
                  <a:noFill/>
                </a:ln>
                <a:solidFill>
                  <a:srgbClr val="000000"/>
                </a:solidFill>
                <a:effectLst/>
                <a:uLnTx/>
                <a:uFillTx/>
                <a:latin typeface="Arial" charset="0"/>
                <a:cs typeface="+mn-cs"/>
              </a:rPr>
              <a:t>條    設置單位對於第二級以上危險群</a:t>
            </a:r>
            <a:r>
              <a:rPr kumimoji="1" lang="zh-TW" altLang="en-US" sz="1000" b="1" i="0" u="none" strike="noStrike" kern="1200" cap="none" spc="0" normalizeH="0" baseline="0" noProof="0" dirty="0">
                <a:ln>
                  <a:noFill/>
                </a:ln>
                <a:solidFill>
                  <a:srgbClr val="000000"/>
                </a:solidFill>
                <a:effectLst/>
                <a:uLnTx/>
                <a:uFillTx/>
                <a:latin typeface="Arial" charset="0"/>
                <a:cs typeface="+mn-cs"/>
              </a:rPr>
              <a:t>病原體及</a:t>
            </a:r>
            <a:r>
              <a:rPr kumimoji="1" lang="zh-TW" altLang="en-US" sz="1000" b="0" i="0" u="none" strike="sngStrike" kern="1200" cap="none" spc="0" normalizeH="0" baseline="0" noProof="0" dirty="0">
                <a:ln>
                  <a:noFill/>
                </a:ln>
                <a:solidFill>
                  <a:srgbClr val="000000"/>
                </a:solidFill>
                <a:effectLst/>
                <a:uLnTx/>
                <a:uFillTx/>
                <a:latin typeface="Arial" charset="0"/>
                <a:cs typeface="+mn-cs"/>
              </a:rPr>
              <a:t>微生物或</a:t>
            </a:r>
            <a:r>
              <a:rPr kumimoji="1" lang="zh-TW" altLang="en-US" sz="1000" b="0" i="0" u="none" strike="noStrike" kern="1200" cap="none" spc="0" normalizeH="0" baseline="0" noProof="0" dirty="0">
                <a:ln>
                  <a:noFill/>
                </a:ln>
                <a:solidFill>
                  <a:srgbClr val="000000"/>
                </a:solidFill>
                <a:effectLst/>
                <a:uLnTx/>
                <a:uFillTx/>
                <a:latin typeface="Arial" charset="0"/>
                <a:cs typeface="+mn-cs"/>
              </a:rPr>
              <a:t>生物毒素之管理，應設生物安全會（以下稱生安會）；</a:t>
            </a:r>
            <a:r>
              <a:rPr kumimoji="1" lang="zh-TW" altLang="en-US" sz="1000" b="0" i="0" u="none" strike="sngStrike" kern="1200" cap="none" spc="0" normalizeH="0" baseline="0" noProof="0" dirty="0">
                <a:ln>
                  <a:noFill/>
                </a:ln>
                <a:solidFill>
                  <a:srgbClr val="000000"/>
                </a:solidFill>
                <a:effectLst/>
                <a:uLnTx/>
                <a:uFillTx/>
                <a:latin typeface="Arial" charset="0"/>
                <a:cs typeface="+mn-cs"/>
              </a:rPr>
              <a:t>其</a:t>
            </a:r>
            <a:r>
              <a:rPr kumimoji="1" lang="zh-TW" altLang="en-US" sz="1000" b="1" i="0" u="none" strike="noStrike" kern="1200" cap="none" spc="0" normalizeH="0" baseline="0" noProof="0" dirty="0">
                <a:ln>
                  <a:noFill/>
                </a:ln>
                <a:solidFill>
                  <a:srgbClr val="000000"/>
                </a:solidFill>
                <a:effectLst/>
                <a:uLnTx/>
                <a:uFillTx/>
                <a:latin typeface="Arial" charset="0"/>
                <a:cs typeface="+mn-cs"/>
              </a:rPr>
              <a:t>但設置單位</a:t>
            </a:r>
            <a:r>
              <a:rPr kumimoji="1" lang="zh-TW" altLang="en-US" sz="1000" b="0" i="0" u="none" strike="noStrike" kern="1200" cap="none" spc="0" normalizeH="0" baseline="0" noProof="0" dirty="0">
                <a:ln>
                  <a:noFill/>
                </a:ln>
                <a:solidFill>
                  <a:srgbClr val="000000"/>
                </a:solidFill>
                <a:effectLst/>
                <a:uLnTx/>
                <a:uFillTx/>
                <a:latin typeface="Arial" charset="0"/>
                <a:cs typeface="+mn-cs"/>
              </a:rPr>
              <a:t>人員未達五人者，得置生物安全專責人員（以下稱生安專責人員）代之。</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charset="0"/>
                <a:cs typeface="+mn-cs"/>
              </a:rPr>
              <a:t>生安會之組成人員如下：</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charset="0"/>
                <a:cs typeface="+mn-cs"/>
              </a:rPr>
              <a:t>           一、設置單位首長或副首長。</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charset="0"/>
                <a:cs typeface="+mn-cs"/>
              </a:rPr>
              <a:t>           二、實驗室</a:t>
            </a:r>
            <a:r>
              <a:rPr kumimoji="1" lang="zh-TW" altLang="en-US" sz="1000" b="1" i="0" u="none" strike="noStrike" kern="1200" cap="none" spc="0" normalizeH="0" baseline="0" noProof="0" dirty="0">
                <a:ln>
                  <a:noFill/>
                </a:ln>
                <a:solidFill>
                  <a:srgbClr val="000000"/>
                </a:solidFill>
                <a:effectLst/>
                <a:uLnTx/>
                <a:uFillTx/>
                <a:latin typeface="Arial" charset="0"/>
                <a:cs typeface="+mn-cs"/>
              </a:rPr>
              <a:t>、</a:t>
            </a:r>
            <a:r>
              <a:rPr kumimoji="1" lang="zh-TW" altLang="en-US" sz="1000" b="0" i="0" u="none" strike="sngStrike" kern="1200" cap="none" spc="0" normalizeH="0" baseline="0" noProof="0" dirty="0">
                <a:ln>
                  <a:noFill/>
                </a:ln>
                <a:solidFill>
                  <a:srgbClr val="000000"/>
                </a:solidFill>
                <a:effectLst/>
                <a:uLnTx/>
                <a:uFillTx/>
                <a:latin typeface="Arial" charset="0"/>
                <a:cs typeface="+mn-cs"/>
              </a:rPr>
              <a:t>或</a:t>
            </a:r>
            <a:r>
              <a:rPr kumimoji="1" lang="zh-TW" altLang="en-US" sz="1000" b="0" i="0" u="none" strike="noStrike" kern="1200" cap="none" spc="0" normalizeH="0" baseline="0" noProof="0" dirty="0">
                <a:ln>
                  <a:noFill/>
                </a:ln>
                <a:solidFill>
                  <a:srgbClr val="000000"/>
                </a:solidFill>
                <a:effectLst/>
                <a:uLnTx/>
                <a:uFillTx/>
                <a:latin typeface="Arial" charset="0"/>
                <a:cs typeface="+mn-cs"/>
              </a:rPr>
              <a:t>保存場所主管。</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charset="0"/>
                <a:cs typeface="+mn-cs"/>
              </a:rPr>
              <a:t>           三、實驗室</a:t>
            </a:r>
            <a:r>
              <a:rPr kumimoji="1" lang="zh-TW" altLang="en-US" sz="1000" b="1" i="0" u="none" strike="noStrike" kern="1200" cap="none" spc="0" normalizeH="0" baseline="0" noProof="0" dirty="0">
                <a:ln>
                  <a:noFill/>
                </a:ln>
                <a:solidFill>
                  <a:srgbClr val="000000"/>
                </a:solidFill>
                <a:effectLst/>
                <a:uLnTx/>
                <a:uFillTx/>
                <a:latin typeface="Arial" charset="0"/>
                <a:cs typeface="+mn-cs"/>
              </a:rPr>
              <a:t>、</a:t>
            </a:r>
            <a:r>
              <a:rPr kumimoji="1" lang="zh-TW" altLang="en-US" sz="1000" b="0" i="0" u="none" strike="sngStrike" kern="1200" cap="none" spc="0" normalizeH="0" baseline="0" noProof="0" dirty="0">
                <a:ln>
                  <a:noFill/>
                </a:ln>
                <a:solidFill>
                  <a:srgbClr val="000000"/>
                </a:solidFill>
                <a:effectLst/>
                <a:uLnTx/>
                <a:uFillTx/>
                <a:latin typeface="Arial" charset="0"/>
                <a:cs typeface="+mn-cs"/>
              </a:rPr>
              <a:t>或</a:t>
            </a:r>
            <a:r>
              <a:rPr kumimoji="1" lang="zh-TW" altLang="en-US" sz="1000" b="0" i="0" u="none" strike="noStrike" kern="1200" cap="none" spc="0" normalizeH="0" baseline="0" noProof="0" dirty="0">
                <a:ln>
                  <a:noFill/>
                </a:ln>
                <a:solidFill>
                  <a:srgbClr val="000000"/>
                </a:solidFill>
                <a:effectLst/>
                <a:uLnTx/>
                <a:uFillTx/>
                <a:latin typeface="Arial" charset="0"/>
                <a:cs typeface="+mn-cs"/>
              </a:rPr>
              <a:t>保存場所管理人員、工程技術人員或其他具備相關專業知識人員。</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1000" b="1" i="0" u="none" strike="noStrike" kern="1200" cap="none" spc="0" normalizeH="0" baseline="0" noProof="0" dirty="0">
                <a:ln>
                  <a:noFill/>
                </a:ln>
                <a:solidFill>
                  <a:srgbClr val="000000"/>
                </a:solidFill>
                <a:effectLst/>
                <a:uLnTx/>
                <a:uFillTx/>
                <a:latin typeface="Arial" charset="0"/>
                <a:cs typeface="+mn-cs"/>
              </a:rPr>
              <a:t>生安會組成人員應接受生物安全及生物保全課程至少四小時；</a:t>
            </a:r>
            <a:r>
              <a:rPr kumimoji="1" lang="zh-TW" altLang="en-US" sz="1000" b="0" i="0" u="none" strike="noStrike" kern="1200" cap="none" spc="0" normalizeH="0" baseline="0" noProof="0" dirty="0">
                <a:ln>
                  <a:noFill/>
                </a:ln>
                <a:solidFill>
                  <a:srgbClr val="000000"/>
                </a:solidFill>
                <a:effectLst/>
                <a:uLnTx/>
                <a:uFillTx/>
                <a:latin typeface="Arial" charset="0"/>
                <a:cs typeface="+mn-cs"/>
              </a:rPr>
              <a:t>生安專責人員應具備相關專業知識</a:t>
            </a:r>
            <a:r>
              <a:rPr kumimoji="1" lang="zh-TW" altLang="en-US" sz="1000" b="1" i="0" u="none" strike="noStrike" kern="1200" cap="none" spc="0" normalizeH="0" baseline="0" noProof="0" dirty="0">
                <a:ln>
                  <a:noFill/>
                </a:ln>
                <a:solidFill>
                  <a:srgbClr val="000000"/>
                </a:solidFill>
                <a:effectLst/>
                <a:uLnTx/>
                <a:uFillTx/>
                <a:latin typeface="Arial" charset="0"/>
                <a:cs typeface="+mn-cs"/>
              </a:rPr>
              <a:t>，並</a:t>
            </a:r>
            <a:r>
              <a:rPr kumimoji="1" lang="zh-TW" altLang="en-US" sz="1000" b="0" i="0" u="none" strike="sngStrike" kern="1200" cap="none" spc="0" normalizeH="0" baseline="0" noProof="0" dirty="0">
                <a:ln>
                  <a:noFill/>
                </a:ln>
                <a:solidFill>
                  <a:srgbClr val="000000"/>
                </a:solidFill>
                <a:effectLst/>
                <a:uLnTx/>
                <a:uFillTx/>
                <a:latin typeface="Arial" charset="0"/>
                <a:cs typeface="+mn-cs"/>
              </a:rPr>
              <a:t>及</a:t>
            </a:r>
            <a:r>
              <a:rPr kumimoji="1" lang="zh-TW" altLang="en-US" sz="1000" b="0" i="0" u="none" strike="noStrike" kern="1200" cap="none" spc="0" normalizeH="0" baseline="0" noProof="0" dirty="0">
                <a:ln>
                  <a:noFill/>
                </a:ln>
                <a:solidFill>
                  <a:srgbClr val="000000"/>
                </a:solidFill>
                <a:effectLst/>
                <a:uLnTx/>
                <a:uFillTx/>
                <a:latin typeface="Arial" charset="0"/>
                <a:cs typeface="+mn-cs"/>
              </a:rPr>
              <a:t>接受</a:t>
            </a:r>
            <a:r>
              <a:rPr kumimoji="1" lang="zh-TW" altLang="en-US" sz="1000" b="1" i="0" u="none" strike="noStrike" kern="1200" cap="none" spc="0" normalizeH="0" baseline="0" noProof="0" dirty="0">
                <a:ln>
                  <a:noFill/>
                </a:ln>
                <a:solidFill>
                  <a:srgbClr val="000000"/>
                </a:solidFill>
                <a:effectLst/>
                <a:uLnTx/>
                <a:uFillTx/>
                <a:latin typeface="Arial" charset="0"/>
                <a:cs typeface="+mn-cs"/>
              </a:rPr>
              <a:t>生物安全及生物保全課程</a:t>
            </a:r>
            <a:r>
              <a:rPr kumimoji="1" lang="zh-TW" altLang="en-US" sz="1000" b="0" i="0" u="none" strike="noStrike" kern="1200" cap="none" spc="0" normalizeH="0" baseline="0" noProof="0" dirty="0">
                <a:ln>
                  <a:noFill/>
                </a:ln>
                <a:solidFill>
                  <a:srgbClr val="000000"/>
                </a:solidFill>
                <a:effectLst/>
                <a:uLnTx/>
                <a:uFillTx/>
                <a:latin typeface="Arial" charset="0"/>
                <a:cs typeface="+mn-cs"/>
              </a:rPr>
              <a:t>至少十六小時</a:t>
            </a:r>
            <a:r>
              <a:rPr kumimoji="1" lang="zh-TW" altLang="en-US" sz="1000" b="0" i="0" u="none" strike="sngStrike" kern="1200" cap="none" spc="0" normalizeH="0" baseline="0" noProof="0" dirty="0">
                <a:ln>
                  <a:noFill/>
                </a:ln>
                <a:solidFill>
                  <a:srgbClr val="000000"/>
                </a:solidFill>
                <a:effectLst/>
                <a:uLnTx/>
                <a:uFillTx/>
                <a:latin typeface="Arial" charset="0"/>
                <a:cs typeface="+mn-cs"/>
              </a:rPr>
              <a:t>生物安全課程</a:t>
            </a:r>
            <a:r>
              <a:rPr kumimoji="1" lang="zh-TW" altLang="en-US" sz="1000" b="0" i="0" u="none" strike="noStrike" kern="1200" cap="none" spc="0" normalizeH="0" baseline="0" noProof="0" dirty="0">
                <a:ln>
                  <a:noFill/>
                </a:ln>
                <a:solidFill>
                  <a:srgbClr val="000000"/>
                </a:solidFill>
                <a:effectLst/>
                <a:uLnTx/>
                <a:uFillTx/>
                <a:latin typeface="Arial" charset="0"/>
                <a:cs typeface="+mn-cs"/>
              </a:rPr>
              <a:t>，並具有三年以上實驗室工作經驗。</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charset="0"/>
                <a:cs typeface="+mn-cs"/>
              </a:rPr>
              <a:t>設置單位應於設生安會或置生安專責人員後一個月內，報中央主管機關備查，並副知所在地主管機關。其有異動者，亦同。</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1" lang="zh-TW" altLang="en-US" sz="1000" b="0" i="0" u="none" strike="sngStrike" kern="1200" cap="none" spc="0" normalizeH="0" baseline="0" noProof="0" dirty="0">
                <a:ln>
                  <a:noFill/>
                </a:ln>
                <a:solidFill>
                  <a:srgbClr val="000000"/>
                </a:solidFill>
                <a:effectLst/>
                <a:uLnTx/>
                <a:uFillTx/>
                <a:latin typeface="Arial" charset="0"/>
                <a:cs typeface="+mn-cs"/>
              </a:rPr>
              <a:t>設置單位對於第一級危險群微生物或非屬生物毒素之衍生物及生物安全第一等級實驗室，應有適當之管理機制。</a:t>
            </a:r>
            <a:endParaRPr kumimoji="1" lang="en-US" altLang="zh-TW" sz="1000" b="0" i="0" u="none" strike="sngStrike" kern="1200" cap="none" spc="0" normalizeH="0" baseline="0" noProof="0" dirty="0">
              <a:ln>
                <a:noFill/>
              </a:ln>
              <a:solidFill>
                <a:srgbClr val="000000"/>
              </a:solidFill>
              <a:effectLst/>
              <a:uLnTx/>
              <a:uFillTx/>
              <a:latin typeface="Arial" charset="0"/>
              <a:cs typeface="+mn-cs"/>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lang="zh-TW" altLang="en-US" sz="1000" b="1" dirty="0"/>
              <a:t>設置單位因停業、歇業、裁撤或整併時，應確保持有、保存、使用之感染性生物材料已全數銷毀或妥適處置，並報中央主管機關 備查。 </a:t>
            </a:r>
            <a:endParaRPr kumimoji="1" lang="en-US" altLang="zh-TW" sz="1000" b="1" i="0" u="none" strike="noStrike" kern="1200" cap="none" spc="0" normalizeH="0" baseline="0" noProof="0" dirty="0">
              <a:ln>
                <a:noFill/>
              </a:ln>
              <a:solidFill>
                <a:srgbClr val="000000"/>
              </a:solidFill>
              <a:effectLst/>
              <a:uLnTx/>
              <a:uFillTx/>
              <a:latin typeface="Arial" charset="0"/>
              <a:cs typeface="+mn-cs"/>
            </a:endParaRPr>
          </a:p>
        </p:txBody>
      </p:sp>
      <p:sp>
        <p:nvSpPr>
          <p:cNvPr id="146436" name="投影片編號版面配置區 3"/>
          <p:cNvSpPr>
            <a:spLocks noGrp="1"/>
          </p:cNvSpPr>
          <p:nvPr>
            <p:ph type="sldNum" sz="quarter" idx="5"/>
          </p:nvPr>
        </p:nvSpPr>
        <p:spPr>
          <a:noFill/>
        </p:spPr>
        <p:txBody>
          <a:bodyPr/>
          <a:lstStyle/>
          <a:p>
            <a:fld id="{1A7BCC22-A654-45DA-A81F-44D6A3E63794}" type="slidenum">
              <a:rPr lang="en-US" altLang="zh-TW" smtClean="0"/>
              <a:pPr/>
              <a:t>44</a:t>
            </a:fld>
            <a:endParaRPr lang="en-US" altLang="zh-TW"/>
          </a:p>
        </p:txBody>
      </p:sp>
    </p:spTree>
    <p:extLst>
      <p:ext uri="{BB962C8B-B14F-4D97-AF65-F5344CB8AC3E}">
        <p14:creationId xmlns:p14="http://schemas.microsoft.com/office/powerpoint/2010/main" val="2974628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zh-TW" altLang="en-US" dirty="0"/>
              <a:t>補充說明</a:t>
            </a:r>
            <a:r>
              <a:rPr lang="en-US" altLang="zh-TW" dirty="0"/>
              <a:t>:</a:t>
            </a:r>
          </a:p>
          <a:p>
            <a:pPr marL="171450" indent="-171450">
              <a:buFont typeface="Arial" pitchFamily="34" charset="0"/>
              <a:buChar char="•"/>
              <a:defRPr/>
            </a:pPr>
            <a:r>
              <a:rPr lang="zh-TW" altLang="en-US" dirty="0"/>
              <a:t>除了校級環安單位，部分學校設有院級環安單位與</a:t>
            </a:r>
            <a:r>
              <a:rPr lang="en-US" altLang="zh-TW" dirty="0"/>
              <a:t>(</a:t>
            </a:r>
            <a:r>
              <a:rPr lang="zh-TW" altLang="en-US" dirty="0"/>
              <a:t>或</a:t>
            </a:r>
            <a:r>
              <a:rPr lang="en-US" altLang="zh-TW" dirty="0"/>
              <a:t>)</a:t>
            </a:r>
            <a:r>
              <a:rPr lang="zh-TW" altLang="en-US" dirty="0"/>
              <a:t>系所環安聯絡人，因此各校環安業務流程會有所不同</a:t>
            </a:r>
            <a:endParaRPr lang="en-US" altLang="zh-TW" dirty="0"/>
          </a:p>
          <a:p>
            <a:pPr marL="628650" lvl="1" indent="-171450">
              <a:buFont typeface="Arial" pitchFamily="34" charset="0"/>
              <a:buChar char="•"/>
              <a:defRPr/>
            </a:pPr>
            <a:r>
              <a:rPr lang="zh-TW" altLang="en-US" dirty="0"/>
              <a:t>通常僅設有校級環安單位的學校，實驗室人員接洽或詢問環安業務與問題時，就直接聯絡校級環安單位</a:t>
            </a:r>
            <a:endParaRPr lang="en-US" altLang="zh-TW" dirty="0"/>
          </a:p>
          <a:p>
            <a:pPr marL="628650" lvl="1" indent="-171450">
              <a:buFont typeface="Arial" pitchFamily="34" charset="0"/>
              <a:buChar char="•"/>
              <a:defRPr/>
            </a:pPr>
            <a:r>
              <a:rPr lang="zh-TW" altLang="en-US" dirty="0"/>
              <a:t>設有院級環安單位與</a:t>
            </a:r>
            <a:r>
              <a:rPr lang="en-US" altLang="zh-TW" dirty="0"/>
              <a:t>(</a:t>
            </a:r>
            <a:r>
              <a:rPr lang="zh-TW" altLang="en-US" dirty="0"/>
              <a:t>或</a:t>
            </a:r>
            <a:r>
              <a:rPr lang="en-US" altLang="zh-TW" dirty="0"/>
              <a:t>)</a:t>
            </a:r>
            <a:r>
              <a:rPr lang="zh-TW" altLang="en-US" dirty="0"/>
              <a:t>系所環安聯絡人的學校，實驗室人員接洽或詢問環安業務與問題時，應聯絡與自身層級最近的環安單位</a:t>
            </a:r>
            <a:r>
              <a:rPr lang="en-US" altLang="zh-TW" dirty="0"/>
              <a:t>(</a:t>
            </a:r>
            <a:r>
              <a:rPr lang="zh-TW" altLang="en-US" dirty="0"/>
              <a:t>人員</a:t>
            </a:r>
            <a:r>
              <a:rPr lang="en-US" altLang="zh-TW" dirty="0"/>
              <a:t>)</a:t>
            </a:r>
            <a:r>
              <a:rPr lang="zh-TW" altLang="en-US" dirty="0"/>
              <a:t>，後續流程由該單位負責</a:t>
            </a:r>
            <a:endParaRPr lang="en-US" altLang="zh-TW" dirty="0"/>
          </a:p>
          <a:p>
            <a:pPr marL="628650" lvl="1" indent="-171450">
              <a:buFont typeface="Arial" pitchFamily="34" charset="0"/>
              <a:buChar char="•"/>
              <a:defRPr/>
            </a:pPr>
            <a:r>
              <a:rPr lang="zh-TW" altLang="en-US" dirty="0"/>
              <a:t>但也有設院級環安單位與</a:t>
            </a:r>
            <a:r>
              <a:rPr lang="en-US" altLang="zh-TW" dirty="0"/>
              <a:t>(</a:t>
            </a:r>
            <a:r>
              <a:rPr lang="zh-TW" altLang="en-US" dirty="0"/>
              <a:t>或</a:t>
            </a:r>
            <a:r>
              <a:rPr lang="en-US" altLang="zh-TW" dirty="0"/>
              <a:t>)</a:t>
            </a:r>
            <a:r>
              <a:rPr lang="zh-TW" altLang="en-US" dirty="0"/>
              <a:t>系所環安聯絡人的學校，該單位僅負責執行上級交辦業務，並不負責下屬單位上呈事項</a:t>
            </a:r>
            <a:r>
              <a:rPr lang="en-US" altLang="zh-TW" dirty="0"/>
              <a:t>(</a:t>
            </a:r>
            <a:r>
              <a:rPr lang="zh-TW" altLang="en-US" dirty="0"/>
              <a:t>甚至同校內各院做法也可能不同</a:t>
            </a:r>
            <a:r>
              <a:rPr lang="en-US" altLang="zh-TW" dirty="0"/>
              <a:t>)</a:t>
            </a:r>
            <a:r>
              <a:rPr lang="zh-TW" altLang="en-US" dirty="0"/>
              <a:t>，故實驗室人員務必先行了解自身學校的行政流程與方式</a:t>
            </a:r>
          </a:p>
          <a:p>
            <a:pPr marL="628650" lvl="1" indent="-171450">
              <a:buFont typeface="Arial" pitchFamily="34" charset="0"/>
              <a:buChar char="•"/>
              <a:defRPr/>
            </a:pPr>
            <a:endParaRPr lang="en-US" altLang="zh-TW" dirty="0"/>
          </a:p>
          <a:p>
            <a:pPr>
              <a:defRPr/>
            </a:pPr>
            <a:r>
              <a:rPr lang="en-US" altLang="zh-TW" dirty="0"/>
              <a:t>     </a:t>
            </a:r>
            <a:r>
              <a:rPr lang="zh-TW" altLang="en-US" dirty="0"/>
              <a:t>台大環安中心提供驗電筆出借，供同學們檢查實驗室內的插座是否有火線、中性線反接的狀況。</a:t>
            </a:r>
          </a:p>
          <a:p>
            <a:pPr>
              <a:defRPr/>
            </a:pPr>
            <a:endParaRPr lang="zh-TW" altLang="en-US" dirty="0"/>
          </a:p>
          <a:p>
            <a:pPr>
              <a:defRPr/>
            </a:pPr>
            <a:r>
              <a:rPr lang="zh-TW" altLang="en-US" b="1" dirty="0"/>
              <a:t>職業安全衛生法施行細則 </a:t>
            </a:r>
            <a:r>
              <a:rPr lang="en-US" altLang="zh-TW" b="1" dirty="0"/>
              <a:t>(103.06.26)</a:t>
            </a:r>
          </a:p>
          <a:p>
            <a:pPr>
              <a:defRPr/>
            </a:pPr>
            <a:r>
              <a:rPr lang="zh-TW" altLang="en-US" b="0" dirty="0"/>
              <a:t>第 </a:t>
            </a:r>
            <a:r>
              <a:rPr lang="en-US" altLang="zh-TW" b="0" dirty="0"/>
              <a:t>32 </a:t>
            </a:r>
            <a:r>
              <a:rPr lang="zh-TW" altLang="en-US" b="0" dirty="0"/>
              <a:t>條   本法第二十三條第一項所定安全衛生組織，包括下列組織：</a:t>
            </a:r>
          </a:p>
          <a:p>
            <a:pPr>
              <a:defRPr/>
            </a:pPr>
            <a:r>
              <a:rPr lang="zh-TW" altLang="en-US" b="0" dirty="0"/>
              <a:t>           一、職業安全衛生管理單位：為事業單位內擬訂、規劃、推動及督導職業</a:t>
            </a:r>
          </a:p>
          <a:p>
            <a:pPr>
              <a:defRPr/>
            </a:pPr>
            <a:r>
              <a:rPr lang="zh-TW" altLang="en-US" b="0" dirty="0"/>
              <a:t>               安全衛生有關業務之組織。</a:t>
            </a:r>
          </a:p>
          <a:p>
            <a:pPr>
              <a:defRPr/>
            </a:pPr>
            <a:r>
              <a:rPr lang="zh-TW" altLang="en-US" b="0" dirty="0"/>
              <a:t>           二、職業安全衛生委員會：為事業單位內審議、協調及建議職業安全衛生</a:t>
            </a:r>
          </a:p>
          <a:p>
            <a:pPr>
              <a:defRPr/>
            </a:pPr>
            <a:r>
              <a:rPr lang="zh-TW" altLang="en-US" b="0" dirty="0"/>
              <a:t>               有關業務之組織。</a:t>
            </a:r>
          </a:p>
          <a:p>
            <a:pPr>
              <a:defRPr/>
            </a:pPr>
            <a:endParaRPr lang="zh-TW" altLang="en-US" dirty="0"/>
          </a:p>
          <a:p>
            <a:pPr>
              <a:defRPr/>
            </a:pPr>
            <a:r>
              <a:rPr lang="zh-TW" altLang="en-US" b="1" dirty="0"/>
              <a:t>職業安全衛生管理辦法 </a:t>
            </a:r>
            <a:r>
              <a:rPr lang="en-US" altLang="zh-TW" b="1" strike="sngStrike" dirty="0"/>
              <a:t>(103.06.26)</a:t>
            </a:r>
            <a:r>
              <a:rPr lang="en-US" altLang="zh-TW" b="1" dirty="0"/>
              <a:t>(105..2.19)</a:t>
            </a:r>
          </a:p>
          <a:p>
            <a:pPr>
              <a:defRPr/>
            </a:pPr>
            <a:r>
              <a:rPr lang="zh-TW" altLang="en-US" dirty="0"/>
              <a:t>第 </a:t>
            </a:r>
            <a:r>
              <a:rPr lang="en-US" altLang="zh-TW" dirty="0"/>
              <a:t>5-1 </a:t>
            </a:r>
            <a:r>
              <a:rPr lang="zh-TW" altLang="en-US" dirty="0"/>
              <a:t>條  職業安全衛生組織、人員、工作場所負責人及各級主管之職責如下：</a:t>
            </a:r>
          </a:p>
          <a:p>
            <a:pPr>
              <a:defRPr/>
            </a:pPr>
            <a:r>
              <a:rPr lang="zh-TW" altLang="en-US" dirty="0"/>
              <a:t>           一、職業安全衛生管理單位：擬訂、規劃、督導及推動安全衛生管理事項</a:t>
            </a:r>
          </a:p>
          <a:p>
            <a:pPr>
              <a:defRPr/>
            </a:pPr>
            <a:r>
              <a:rPr lang="zh-TW" altLang="en-US" dirty="0"/>
              <a:t>               ，並指導有關部門實施。</a:t>
            </a:r>
          </a:p>
          <a:p>
            <a:pPr>
              <a:defRPr/>
            </a:pPr>
            <a:r>
              <a:rPr lang="zh-TW" altLang="en-US" dirty="0"/>
              <a:t>           二、職業安全衛生委員會：對雇主擬訂之安全衛生政策提出建議，並審議</a:t>
            </a:r>
          </a:p>
          <a:p>
            <a:pPr>
              <a:defRPr/>
            </a:pPr>
            <a:r>
              <a:rPr lang="zh-TW" altLang="en-US" dirty="0"/>
              <a:t>               、協調及建議安全衛生相關事項。</a:t>
            </a:r>
          </a:p>
          <a:p>
            <a:pPr>
              <a:defRPr/>
            </a:pPr>
            <a:r>
              <a:rPr lang="zh-TW" altLang="en-US" dirty="0"/>
              <a:t>           三、未置有職業安全（衛生）管理師、職業安全衛生管理員事業單位之職</a:t>
            </a:r>
          </a:p>
          <a:p>
            <a:pPr>
              <a:defRPr/>
            </a:pPr>
            <a:r>
              <a:rPr lang="zh-TW" altLang="en-US" dirty="0"/>
              <a:t>               業安全衛生業務主管：擬訂、規劃及推動安全衛生管理事項。</a:t>
            </a:r>
          </a:p>
          <a:p>
            <a:pPr>
              <a:defRPr/>
            </a:pPr>
            <a:r>
              <a:rPr lang="zh-TW" altLang="en-US" dirty="0"/>
              <a:t>           四、置有職業安全（衛生）管理師、職業安全衛生管理員事業單位之職業</a:t>
            </a:r>
          </a:p>
          <a:p>
            <a:pPr>
              <a:defRPr/>
            </a:pPr>
            <a:r>
              <a:rPr lang="zh-TW" altLang="en-US" dirty="0"/>
              <a:t>               安全衛生業務主管：主管及督導安全衛生管理事項。</a:t>
            </a:r>
          </a:p>
          <a:p>
            <a:pPr>
              <a:defRPr/>
            </a:pPr>
            <a:r>
              <a:rPr lang="zh-TW" altLang="en-US" dirty="0"/>
              <a:t>           五、職業安全（衛生）管理師、職業安全衛生管理員：擬訂、規劃及推動</a:t>
            </a:r>
          </a:p>
          <a:p>
            <a:pPr>
              <a:defRPr/>
            </a:pPr>
            <a:r>
              <a:rPr lang="zh-TW" altLang="en-US" dirty="0"/>
              <a:t>               安全衛生管理事項，並指導有關部門實施。</a:t>
            </a:r>
          </a:p>
          <a:p>
            <a:pPr>
              <a:defRPr/>
            </a:pPr>
            <a:r>
              <a:rPr lang="zh-TW" altLang="en-US" dirty="0"/>
              <a:t>           六、工作場所負責人及各級主管：依職權指揮、監督所屬執行安全衛生管</a:t>
            </a:r>
          </a:p>
          <a:p>
            <a:pPr>
              <a:defRPr/>
            </a:pPr>
            <a:r>
              <a:rPr lang="zh-TW" altLang="en-US" dirty="0"/>
              <a:t>               理事項，並協調及指導有關人員實施。</a:t>
            </a:r>
          </a:p>
          <a:p>
            <a:pPr>
              <a:defRPr/>
            </a:pPr>
            <a:r>
              <a:rPr lang="zh-TW" altLang="en-US" dirty="0"/>
              <a:t>           七、一級單位之職業安全衛生人員：協助一級單位主管擬訂、規劃及推動</a:t>
            </a:r>
          </a:p>
          <a:p>
            <a:pPr>
              <a:defRPr/>
            </a:pPr>
            <a:r>
              <a:rPr lang="zh-TW" altLang="en-US" dirty="0"/>
              <a:t>               所屬部門安全衛生管理事項，並指導有關人員實施。</a:t>
            </a:r>
          </a:p>
          <a:p>
            <a:pPr>
              <a:defRPr/>
            </a:pPr>
            <a:r>
              <a:rPr lang="zh-TW" altLang="en-US" dirty="0"/>
              <a:t>           前項人員，雇主應使其接受安全衛生教育訓練。</a:t>
            </a:r>
          </a:p>
          <a:p>
            <a:pPr>
              <a:defRPr/>
            </a:pPr>
            <a:r>
              <a:rPr lang="zh-TW" altLang="en-US" dirty="0"/>
              <a:t>           前二項安全衛生管理、教育訓練之執行，應作成紀錄備查。</a:t>
            </a:r>
          </a:p>
        </p:txBody>
      </p:sp>
    </p:spTree>
    <p:extLst>
      <p:ext uri="{BB962C8B-B14F-4D97-AF65-F5344CB8AC3E}">
        <p14:creationId xmlns:p14="http://schemas.microsoft.com/office/powerpoint/2010/main" val="97435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7480222-C108-45D7-8E71-A025382782AD}" type="slidenum">
              <a:rPr lang="en-US" altLang="zh-TW" smtClean="0"/>
              <a:pPr/>
              <a:t>6</a:t>
            </a:fld>
            <a:endParaRPr lang="en-US" altLang="zh-TW"/>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kumimoji="0" lang="zh-TW" altLang="en-US" dirty="0">
                <a:latin typeface="Times New Roman" pitchFamily="18" charset="0"/>
              </a:rPr>
              <a:t>針對高中高職之補中說明</a:t>
            </a:r>
            <a:r>
              <a:rPr kumimoji="0" lang="zh-TW" altLang="en-US" dirty="0">
                <a:latin typeface="細明體" panose="02020509000000000000" pitchFamily="49" charset="-120"/>
                <a:ea typeface="細明體" panose="02020509000000000000" pitchFamily="49" charset="-120"/>
              </a:rPr>
              <a:t>：</a:t>
            </a:r>
            <a:endParaRPr kumimoji="0" lang="en-US" altLang="zh-TW" dirty="0">
              <a:latin typeface="細明體" panose="02020509000000000000" pitchFamily="49" charset="-120"/>
              <a:ea typeface="細明體" panose="02020509000000000000" pitchFamily="49" charset="-120"/>
            </a:endParaRPr>
          </a:p>
          <a:p>
            <a:pPr eaLnBrk="1" hangingPunct="1"/>
            <a:r>
              <a:rPr kumimoji="0" lang="en-US" altLang="zh-TW" dirty="0">
                <a:latin typeface="細明體" panose="02020509000000000000" pitchFamily="49" charset="-120"/>
                <a:ea typeface="細明體" panose="02020509000000000000" pitchFamily="49" charset="-120"/>
              </a:rPr>
              <a:t>1.</a:t>
            </a:r>
            <a:r>
              <a:rPr kumimoji="0" lang="zh-TW" altLang="en-US" dirty="0">
                <a:latin typeface="細明體" panose="02020509000000000000" pitchFamily="49" charset="-120"/>
                <a:ea typeface="細明體" panose="02020509000000000000" pitchFamily="49" charset="-120"/>
              </a:rPr>
              <a:t>相對於職場，學校實驗室內化學品總量可能較少，但種類往往遠多於職場，較難掌握全面狀況。</a:t>
            </a:r>
            <a:endParaRPr kumimoji="0" lang="en-US" altLang="zh-TW" dirty="0">
              <a:latin typeface="細明體" panose="02020509000000000000" pitchFamily="49" charset="-120"/>
              <a:ea typeface="細明體" panose="02020509000000000000" pitchFamily="49" charset="-120"/>
            </a:endParaRPr>
          </a:p>
          <a:p>
            <a:pPr eaLnBrk="1" hangingPunct="1"/>
            <a:r>
              <a:rPr kumimoji="0" lang="en-US" altLang="zh-TW" dirty="0">
                <a:latin typeface="細明體" panose="02020509000000000000" pitchFamily="49" charset="-120"/>
                <a:ea typeface="細明體" panose="02020509000000000000" pitchFamily="49" charset="-120"/>
              </a:rPr>
              <a:t>2.”</a:t>
            </a:r>
            <a:r>
              <a:rPr kumimoji="0" lang="zh-TW" altLang="en-US" dirty="0">
                <a:latin typeface="細明體" panose="02020509000000000000" pitchFamily="49" charset="-120"/>
                <a:ea typeface="細明體" panose="02020509000000000000" pitchFamily="49" charset="-120"/>
              </a:rPr>
              <a:t>從事新研發，未知風險很高</a:t>
            </a:r>
            <a:r>
              <a:rPr kumimoji="0" lang="en-US" altLang="zh-TW" dirty="0">
                <a:latin typeface="細明體" panose="02020509000000000000" pitchFamily="49" charset="-120"/>
                <a:ea typeface="細明體" panose="02020509000000000000" pitchFamily="49" charset="-120"/>
              </a:rPr>
              <a:t>”</a:t>
            </a:r>
            <a:r>
              <a:rPr kumimoji="0" lang="zh-TW" altLang="en-US" dirty="0">
                <a:latin typeface="細明體" panose="02020509000000000000" pitchFamily="49" charset="-120"/>
                <a:ea typeface="細明體" panose="02020509000000000000" pitchFamily="49" charset="-120"/>
              </a:rPr>
              <a:t>一項，主要針對大專院校研究室等級之實驗室，高工職應不常見此類狀況。</a:t>
            </a:r>
            <a:endParaRPr kumimoji="0" lang="zh-TW" altLang="en-US" dirty="0">
              <a:latin typeface="Times New Roman" pitchFamily="18" charset="0"/>
            </a:endParaRPr>
          </a:p>
          <a:p>
            <a:pPr eaLnBrk="1" hangingPunct="1"/>
            <a:endParaRPr lang="en-US" altLang="zh-TW" dirty="0">
              <a:latin typeface="Times New Roman" pitchFamily="18" charset="0"/>
            </a:endParaRPr>
          </a:p>
          <a:p>
            <a:pPr eaLnBrk="1" hangingPunct="1"/>
            <a:r>
              <a:rPr lang="zh-TW" altLang="en-US" dirty="0">
                <a:latin typeface="Times New Roman" pitchFamily="18" charset="0"/>
              </a:rPr>
              <a:t>補充說明</a:t>
            </a:r>
            <a:r>
              <a:rPr lang="en-US" altLang="zh-TW" dirty="0">
                <a:latin typeface="Times New Roman" pitchFamily="18" charset="0"/>
              </a:rPr>
              <a:t>:</a:t>
            </a:r>
          </a:p>
          <a:p>
            <a:pPr eaLnBrk="1" hangingPunct="1"/>
            <a:r>
              <a:rPr lang="zh-TW" altLang="en-US" dirty="0">
                <a:latin typeface="Times New Roman" pitchFamily="18" charset="0"/>
              </a:rPr>
              <a:t>國內實驗場所曾經發生的災害案例顯示，大多數重大災害仍以實驗室化學性災害為主，因為：</a:t>
            </a:r>
          </a:p>
          <a:p>
            <a:pPr eaLnBrk="1" hangingPunct="1"/>
            <a:r>
              <a:rPr lang="en-US" altLang="zh-TW" dirty="0">
                <a:latin typeface="Times New Roman" pitchFamily="18" charset="0"/>
              </a:rPr>
              <a:t>1.</a:t>
            </a:r>
            <a:r>
              <a:rPr lang="zh-TW" altLang="en-US" dirty="0">
                <a:latin typeface="Times New Roman" pitchFamily="18" charset="0"/>
              </a:rPr>
              <a:t>實驗室內使用之化學品中屬於危險物、有害物或毒性化學物質，受到法規管制者超過 </a:t>
            </a:r>
            <a:r>
              <a:rPr lang="en-US" altLang="zh-TW" dirty="0">
                <a:latin typeface="Times New Roman" pitchFamily="18" charset="0"/>
              </a:rPr>
              <a:t>500 </a:t>
            </a:r>
            <a:r>
              <a:rPr lang="zh-TW" altLang="en-US" dirty="0">
                <a:latin typeface="Times New Roman" pitchFamily="18" charset="0"/>
              </a:rPr>
              <a:t>種</a:t>
            </a:r>
            <a:r>
              <a:rPr lang="zh-TW" altLang="en-US" dirty="0">
                <a:latin typeface="標楷體" panose="03000509000000000000" pitchFamily="65" charset="-120"/>
              </a:rPr>
              <a:t>；</a:t>
            </a:r>
            <a:endParaRPr lang="zh-TW" altLang="en-US" dirty="0">
              <a:latin typeface="Times New Roman" pitchFamily="18" charset="0"/>
            </a:endParaRPr>
          </a:p>
          <a:p>
            <a:pPr eaLnBrk="1" hangingPunct="1"/>
            <a:r>
              <a:rPr lang="en-US" altLang="zh-TW" dirty="0">
                <a:latin typeface="Times New Roman" pitchFamily="18" charset="0"/>
              </a:rPr>
              <a:t>2.</a:t>
            </a:r>
            <a:r>
              <a:rPr lang="zh-TW" altLang="en-US" dirty="0">
                <a:latin typeface="Times New Roman" pitchFamily="18" charset="0"/>
              </a:rPr>
              <a:t>雖然使用量少，但種類非常多</a:t>
            </a:r>
            <a:r>
              <a:rPr lang="zh-TW" altLang="en-US" dirty="0">
                <a:latin typeface="標楷體" panose="03000509000000000000" pitchFamily="65" charset="-120"/>
              </a:rPr>
              <a:t>；</a:t>
            </a:r>
            <a:endParaRPr lang="zh-TW" altLang="en-US" dirty="0">
              <a:latin typeface="Times New Roman" pitchFamily="18" charset="0"/>
            </a:endParaRPr>
          </a:p>
          <a:p>
            <a:pPr eaLnBrk="1" hangingPunct="1"/>
            <a:r>
              <a:rPr lang="en-US" altLang="zh-TW" dirty="0">
                <a:latin typeface="Times New Roman" pitchFamily="18" charset="0"/>
              </a:rPr>
              <a:t>3.</a:t>
            </a:r>
            <a:r>
              <a:rPr lang="zh-TW" altLang="en-US" dirty="0">
                <a:latin typeface="Times New Roman" pitchFamily="18" charset="0"/>
              </a:rPr>
              <a:t>在儲存、使用、管理及其所產生之廢液處理上，很容易因疏忽造成災害或不相容物質因意外起反應導致災害；</a:t>
            </a:r>
          </a:p>
          <a:p>
            <a:pPr eaLnBrk="1" hangingPunct="1"/>
            <a:r>
              <a:rPr lang="en-US" altLang="zh-TW" dirty="0">
                <a:latin typeface="Times New Roman" pitchFamily="18" charset="0"/>
              </a:rPr>
              <a:t>4.</a:t>
            </a:r>
            <a:r>
              <a:rPr lang="zh-TW" altLang="en-US" dirty="0">
                <a:latin typeface="Times New Roman" pitchFamily="18" charset="0"/>
              </a:rPr>
              <a:t>另外，學術機構實驗室因使用化學品之人員更替頻繁，新進人員為數眾多，在防範人為因素之災害上責任重大；</a:t>
            </a:r>
          </a:p>
          <a:p>
            <a:pPr eaLnBrk="1" hangingPunct="1"/>
            <a:r>
              <a:rPr lang="en-US" altLang="zh-TW" dirty="0">
                <a:latin typeface="Times New Roman" pitchFamily="18" charset="0"/>
              </a:rPr>
              <a:t>5.</a:t>
            </a:r>
            <a:r>
              <a:rPr lang="zh-TW" altLang="en-US" dirty="0">
                <a:latin typeface="Times New Roman" pitchFamily="18" charset="0"/>
              </a:rPr>
              <a:t>學術性研究又多為新的研發，未知風險很高。</a:t>
            </a:r>
            <a:endParaRPr lang="zh-TW" altLang="en-US" dirty="0"/>
          </a:p>
          <a:p>
            <a:pPr eaLnBrk="1" hangingPunct="1"/>
            <a:r>
              <a:rPr lang="en-US" altLang="zh-TW" dirty="0"/>
              <a:t>6.</a:t>
            </a:r>
            <a:r>
              <a:rPr lang="zh-TW" altLang="en-US" dirty="0">
                <a:latin typeface="Tahoma" pitchFamily="34" charset="0"/>
              </a:rPr>
              <a:t>再加上技術、設備、材料種類繁多，不停從事新研究又會持續添購儀器設備，使得空間擁擠，人與設備間缺乏安全距離，若隔離設施缺乏或不足，很容易發生事故。</a:t>
            </a:r>
            <a:endParaRPr lang="en-US" altLang="zh-TW" dirty="0">
              <a:latin typeface="Tahoma" pitchFamily="34" charset="0"/>
            </a:endParaRPr>
          </a:p>
          <a:p>
            <a:pPr eaLnBrk="1" hangingPunct="1"/>
            <a:r>
              <a:rPr lang="zh-TW" altLang="en-US" dirty="0">
                <a:latin typeface="Tahoma" pitchFamily="34" charset="0"/>
              </a:rPr>
              <a:t>例</a:t>
            </a:r>
            <a:r>
              <a:rPr lang="en-US" altLang="zh-TW" dirty="0">
                <a:latin typeface="Tahoma" pitchFamily="34" charset="0"/>
              </a:rPr>
              <a:t>:</a:t>
            </a:r>
            <a:r>
              <a:rPr lang="zh-TW" altLang="en-US" dirty="0">
                <a:latin typeface="Tahoma" pitchFamily="34" charset="0"/>
              </a:rPr>
              <a:t>某校使用雷射的實驗室，設置反射鏡改變雷射的指向，有反射鏡調整稍有偏差，使得雷射照射致某實驗人員的眼睛，送醫治療後發現視網膜有點狀燒焦的狀況，造成該人員視野中有黑點存在</a:t>
            </a:r>
            <a:endParaRPr lang="en-US" altLang="zh-TW" dirty="0"/>
          </a:p>
          <a:p>
            <a:pPr eaLnBrk="1" hangingPunct="1">
              <a:spcBef>
                <a:spcPct val="0"/>
              </a:spcBef>
            </a:pPr>
            <a:r>
              <a:rPr lang="en-US" altLang="zh-TW" dirty="0">
                <a:latin typeface="Tahoma" pitchFamily="34" charset="0"/>
              </a:rPr>
              <a:t>7.</a:t>
            </a:r>
            <a:r>
              <a:rPr lang="zh-TW" altLang="en-US" dirty="0">
                <a:latin typeface="Tahoma" pitchFamily="34" charset="0"/>
              </a:rPr>
              <a:t>實驗室各自獨立，實驗人員對其他實驗室的實驗內容與存在的危害類型、風險高低，通常不甚明瞭，一旦某實驗室發生災害，鄰近實驗室人員事前通常無所警覺，災害發生後也不知如何對應，容易連帶受傷害</a:t>
            </a:r>
            <a:endParaRPr lang="en-US" altLang="zh-TW" dirty="0">
              <a:latin typeface="Tahoma" pitchFamily="34" charset="0"/>
            </a:endParaRPr>
          </a:p>
          <a:p>
            <a:pPr eaLnBrk="1" hangingPunct="1">
              <a:spcBef>
                <a:spcPct val="0"/>
              </a:spcBef>
            </a:pPr>
            <a:r>
              <a:rPr lang="zh-TW" altLang="en-US" dirty="0">
                <a:latin typeface="Tahoma" pitchFamily="34" charset="0"/>
              </a:rPr>
              <a:t>例如大專院校實驗場所相關事故最重要之因素前五項為：危險物</a:t>
            </a:r>
            <a:r>
              <a:rPr lang="en-US" altLang="zh-TW" dirty="0">
                <a:latin typeface="Tahoma" pitchFamily="34" charset="0"/>
              </a:rPr>
              <a:t>/</a:t>
            </a:r>
            <a:r>
              <a:rPr lang="zh-TW" altLang="en-US" dirty="0">
                <a:latin typeface="Tahoma" pitchFamily="34" charset="0"/>
              </a:rPr>
              <a:t>有害物</a:t>
            </a:r>
            <a:r>
              <a:rPr lang="en-US" altLang="zh-TW" dirty="0">
                <a:latin typeface="Tahoma" pitchFamily="34" charset="0"/>
              </a:rPr>
              <a:t>(20.1%)</a:t>
            </a:r>
            <a:r>
              <a:rPr lang="zh-TW" altLang="en-US" dirty="0">
                <a:latin typeface="Tahoma" pitchFamily="34" charset="0"/>
              </a:rPr>
              <a:t>、電氣設備</a:t>
            </a:r>
            <a:r>
              <a:rPr lang="en-US" altLang="zh-TW" dirty="0">
                <a:latin typeface="Tahoma" pitchFamily="34" charset="0"/>
              </a:rPr>
              <a:t>(12.3%)</a:t>
            </a:r>
            <a:r>
              <a:rPr lang="zh-TW" altLang="en-US" dirty="0">
                <a:latin typeface="Tahoma" pitchFamily="34" charset="0"/>
              </a:rPr>
              <a:t>、化學設備</a:t>
            </a:r>
            <a:r>
              <a:rPr lang="en-US" altLang="zh-TW" dirty="0">
                <a:latin typeface="Tahoma" pitchFamily="34" charset="0"/>
              </a:rPr>
              <a:t>(11.7%) </a:t>
            </a:r>
            <a:r>
              <a:rPr lang="zh-TW" altLang="en-US" dirty="0">
                <a:latin typeface="Tahoma" pitchFamily="34" charset="0"/>
              </a:rPr>
              <a:t>、材料</a:t>
            </a:r>
            <a:r>
              <a:rPr lang="en-US" altLang="zh-TW" dirty="0">
                <a:latin typeface="Tahoma" pitchFamily="34" charset="0"/>
              </a:rPr>
              <a:t>(6.5%) </a:t>
            </a:r>
            <a:r>
              <a:rPr lang="zh-TW" altLang="en-US" dirty="0">
                <a:latin typeface="Tahoma" pitchFamily="34" charset="0"/>
              </a:rPr>
              <a:t>及其它</a:t>
            </a:r>
            <a:r>
              <a:rPr lang="en-US" altLang="zh-TW" dirty="0">
                <a:latin typeface="Tahoma" pitchFamily="34" charset="0"/>
              </a:rPr>
              <a:t>(24.0%) </a:t>
            </a:r>
            <a:r>
              <a:rPr lang="zh-TW" altLang="en-US" dirty="0">
                <a:latin typeface="Tahoma" pitchFamily="34" charset="0"/>
              </a:rPr>
              <a:t>。</a:t>
            </a:r>
          </a:p>
        </p:txBody>
      </p:sp>
    </p:spTree>
    <p:extLst>
      <p:ext uri="{BB962C8B-B14F-4D97-AF65-F5344CB8AC3E}">
        <p14:creationId xmlns:p14="http://schemas.microsoft.com/office/powerpoint/2010/main" val="1541109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zh-TW" altLang="en-US" dirty="0"/>
              <a:t>補充說明</a:t>
            </a:r>
            <a:r>
              <a:rPr lang="en-US" altLang="zh-TW" dirty="0"/>
              <a:t>:</a:t>
            </a:r>
          </a:p>
          <a:p>
            <a:pPr marL="171450" indent="-171450">
              <a:buFont typeface="Arial" pitchFamily="34" charset="0"/>
              <a:buChar char="•"/>
              <a:defRPr/>
            </a:pPr>
            <a:r>
              <a:rPr lang="zh-TW" altLang="en-US" dirty="0"/>
              <a:t>除了校級環安單位，部分學校設有院級環安單位與</a:t>
            </a:r>
            <a:r>
              <a:rPr lang="en-US" altLang="zh-TW" dirty="0"/>
              <a:t>(</a:t>
            </a:r>
            <a:r>
              <a:rPr lang="zh-TW" altLang="en-US" dirty="0"/>
              <a:t>或</a:t>
            </a:r>
            <a:r>
              <a:rPr lang="en-US" altLang="zh-TW" dirty="0"/>
              <a:t>)</a:t>
            </a:r>
            <a:r>
              <a:rPr lang="zh-TW" altLang="en-US" dirty="0"/>
              <a:t>系所環安聯絡人，因此各校環安業務流程會有所不同</a:t>
            </a:r>
            <a:endParaRPr lang="en-US" altLang="zh-TW" dirty="0"/>
          </a:p>
          <a:p>
            <a:pPr marL="628650" lvl="1" indent="-171450">
              <a:buFont typeface="Arial" pitchFamily="34" charset="0"/>
              <a:buChar char="•"/>
              <a:defRPr/>
            </a:pPr>
            <a:r>
              <a:rPr lang="zh-TW" altLang="en-US" dirty="0"/>
              <a:t>通常僅設有校級環安單位的學校，實驗室人員接洽或詢問環安業務與問題時，就直接聯絡校級環安單位</a:t>
            </a:r>
            <a:endParaRPr lang="en-US" altLang="zh-TW" dirty="0"/>
          </a:p>
          <a:p>
            <a:pPr marL="628650" lvl="1" indent="-171450">
              <a:buFont typeface="Arial" pitchFamily="34" charset="0"/>
              <a:buChar char="•"/>
              <a:defRPr/>
            </a:pPr>
            <a:r>
              <a:rPr lang="zh-TW" altLang="en-US" dirty="0"/>
              <a:t>設有院級環安單位與</a:t>
            </a:r>
            <a:r>
              <a:rPr lang="en-US" altLang="zh-TW" dirty="0"/>
              <a:t>(</a:t>
            </a:r>
            <a:r>
              <a:rPr lang="zh-TW" altLang="en-US" dirty="0"/>
              <a:t>或</a:t>
            </a:r>
            <a:r>
              <a:rPr lang="en-US" altLang="zh-TW" dirty="0"/>
              <a:t>)</a:t>
            </a:r>
            <a:r>
              <a:rPr lang="zh-TW" altLang="en-US" dirty="0"/>
              <a:t>系所環安聯絡人的學校，實驗室人員接洽或詢問環安業務與問題時，應聯絡與自身層級最近的環安單位</a:t>
            </a:r>
            <a:r>
              <a:rPr lang="en-US" altLang="zh-TW" dirty="0"/>
              <a:t>(</a:t>
            </a:r>
            <a:r>
              <a:rPr lang="zh-TW" altLang="en-US" dirty="0"/>
              <a:t>人員</a:t>
            </a:r>
            <a:r>
              <a:rPr lang="en-US" altLang="zh-TW" dirty="0"/>
              <a:t>)</a:t>
            </a:r>
            <a:r>
              <a:rPr lang="zh-TW" altLang="en-US" dirty="0"/>
              <a:t>，後續流程由該單位負責</a:t>
            </a:r>
            <a:endParaRPr lang="en-US" altLang="zh-TW" dirty="0"/>
          </a:p>
          <a:p>
            <a:pPr marL="628650" lvl="1" indent="-171450">
              <a:buFont typeface="Arial" pitchFamily="34" charset="0"/>
              <a:buChar char="•"/>
              <a:defRPr/>
            </a:pPr>
            <a:r>
              <a:rPr lang="zh-TW" altLang="en-US" dirty="0"/>
              <a:t>但也有設院級環安單位與</a:t>
            </a:r>
            <a:r>
              <a:rPr lang="en-US" altLang="zh-TW" dirty="0"/>
              <a:t>(</a:t>
            </a:r>
            <a:r>
              <a:rPr lang="zh-TW" altLang="en-US" dirty="0"/>
              <a:t>或</a:t>
            </a:r>
            <a:r>
              <a:rPr lang="en-US" altLang="zh-TW" dirty="0"/>
              <a:t>)</a:t>
            </a:r>
            <a:r>
              <a:rPr lang="zh-TW" altLang="en-US" dirty="0"/>
              <a:t>系所環安聯絡人的學校，該單位僅負責執行上級交辦業務，並不負責下屬單位上呈事項</a:t>
            </a:r>
            <a:r>
              <a:rPr lang="en-US" altLang="zh-TW" dirty="0"/>
              <a:t>(</a:t>
            </a:r>
            <a:r>
              <a:rPr lang="zh-TW" altLang="en-US" dirty="0"/>
              <a:t>甚至同校內各院做法也可能不同</a:t>
            </a:r>
            <a:r>
              <a:rPr lang="en-US" altLang="zh-TW" dirty="0"/>
              <a:t>)</a:t>
            </a:r>
            <a:r>
              <a:rPr lang="zh-TW" altLang="en-US" dirty="0"/>
              <a:t>，故實驗室人員務必先行了解自身學校的行政流程與方式</a:t>
            </a:r>
          </a:p>
          <a:p>
            <a:pPr marL="628650" lvl="1" indent="-171450">
              <a:buFont typeface="Arial" pitchFamily="34" charset="0"/>
              <a:buChar char="•"/>
              <a:defRPr/>
            </a:pPr>
            <a:endParaRPr lang="en-US" altLang="zh-TW" dirty="0"/>
          </a:p>
          <a:p>
            <a:pPr>
              <a:defRPr/>
            </a:pPr>
            <a:r>
              <a:rPr lang="en-US" altLang="zh-TW" dirty="0"/>
              <a:t>     </a:t>
            </a:r>
            <a:r>
              <a:rPr lang="zh-TW" altLang="en-US" dirty="0"/>
              <a:t>台大環安中心提供驗電筆出借，供同學們檢查實驗室內的插座是否有火線、中性線反接的狀況。</a:t>
            </a:r>
          </a:p>
          <a:p>
            <a:pPr>
              <a:defRPr/>
            </a:pPr>
            <a:endParaRPr lang="zh-TW" altLang="en-US" dirty="0"/>
          </a:p>
          <a:p>
            <a:pPr>
              <a:defRPr/>
            </a:pPr>
            <a:r>
              <a:rPr lang="zh-TW" altLang="en-US" b="1" dirty="0"/>
              <a:t>職業安全衛生法施行細則 </a:t>
            </a:r>
            <a:r>
              <a:rPr lang="en-US" altLang="zh-TW" b="1" dirty="0"/>
              <a:t>(103.06.26)</a:t>
            </a:r>
          </a:p>
          <a:p>
            <a:pPr>
              <a:defRPr/>
            </a:pPr>
            <a:r>
              <a:rPr lang="zh-TW" altLang="en-US" b="0" dirty="0"/>
              <a:t>第 </a:t>
            </a:r>
            <a:r>
              <a:rPr lang="en-US" altLang="zh-TW" b="0" dirty="0"/>
              <a:t>32 </a:t>
            </a:r>
            <a:r>
              <a:rPr lang="zh-TW" altLang="en-US" b="0" dirty="0"/>
              <a:t>條   本法第二十三條第一項所定安全衛生組織，包括下列組織：</a:t>
            </a:r>
          </a:p>
          <a:p>
            <a:pPr>
              <a:defRPr/>
            </a:pPr>
            <a:r>
              <a:rPr lang="zh-TW" altLang="en-US" b="0" dirty="0"/>
              <a:t>           一、職業安全衛生管理單位：為事業單位內擬訂、規劃、推動及督導職業</a:t>
            </a:r>
          </a:p>
          <a:p>
            <a:pPr>
              <a:defRPr/>
            </a:pPr>
            <a:r>
              <a:rPr lang="zh-TW" altLang="en-US" b="0" dirty="0"/>
              <a:t>               安全衛生有關業務之組織。</a:t>
            </a:r>
          </a:p>
          <a:p>
            <a:pPr>
              <a:defRPr/>
            </a:pPr>
            <a:r>
              <a:rPr lang="zh-TW" altLang="en-US" b="0" dirty="0"/>
              <a:t>           二、職業安全衛生委員會：為事業單位內審議、協調及建議職業安全衛生</a:t>
            </a:r>
          </a:p>
          <a:p>
            <a:pPr>
              <a:defRPr/>
            </a:pPr>
            <a:r>
              <a:rPr lang="zh-TW" altLang="en-US" b="0" dirty="0"/>
              <a:t>               有關業務之組織。</a:t>
            </a:r>
          </a:p>
          <a:p>
            <a:pPr>
              <a:defRPr/>
            </a:pPr>
            <a:endParaRPr lang="zh-TW" altLang="en-US" dirty="0"/>
          </a:p>
          <a:p>
            <a:pPr>
              <a:defRPr/>
            </a:pPr>
            <a:r>
              <a:rPr lang="zh-TW" altLang="en-US" b="1" dirty="0"/>
              <a:t>職業安全衛生管理辦法 </a:t>
            </a:r>
            <a:r>
              <a:rPr lang="en-US" altLang="zh-TW" b="1" strike="sngStrike" dirty="0"/>
              <a:t>(103.06.26)</a:t>
            </a:r>
            <a:r>
              <a:rPr lang="en-US" altLang="zh-TW" b="1" dirty="0"/>
              <a:t>(105..2.19)</a:t>
            </a:r>
          </a:p>
          <a:p>
            <a:pPr>
              <a:defRPr/>
            </a:pPr>
            <a:r>
              <a:rPr lang="zh-TW" altLang="en-US" dirty="0"/>
              <a:t>第 </a:t>
            </a:r>
            <a:r>
              <a:rPr lang="en-US" altLang="zh-TW" dirty="0"/>
              <a:t>5-1 </a:t>
            </a:r>
            <a:r>
              <a:rPr lang="zh-TW" altLang="en-US" dirty="0"/>
              <a:t>條  職業安全衛生組織、人員、工作場所負責人及各級主管之職責如下：</a:t>
            </a:r>
          </a:p>
          <a:p>
            <a:pPr>
              <a:defRPr/>
            </a:pPr>
            <a:r>
              <a:rPr lang="zh-TW" altLang="en-US" dirty="0"/>
              <a:t>           一、職業安全衛生管理單位：擬訂、規劃、督導及推動安全衛生管理事項</a:t>
            </a:r>
          </a:p>
          <a:p>
            <a:pPr>
              <a:defRPr/>
            </a:pPr>
            <a:r>
              <a:rPr lang="zh-TW" altLang="en-US" dirty="0"/>
              <a:t>               ，並指導有關部門實施。</a:t>
            </a:r>
          </a:p>
          <a:p>
            <a:pPr>
              <a:defRPr/>
            </a:pPr>
            <a:r>
              <a:rPr lang="zh-TW" altLang="en-US" dirty="0"/>
              <a:t>           二、職業安全衛生委員會：對雇主擬訂之安全衛生政策提出建議，並審議</a:t>
            </a:r>
          </a:p>
          <a:p>
            <a:pPr>
              <a:defRPr/>
            </a:pPr>
            <a:r>
              <a:rPr lang="zh-TW" altLang="en-US" dirty="0"/>
              <a:t>               、協調及建議安全衛生相關事項。</a:t>
            </a:r>
          </a:p>
          <a:p>
            <a:pPr>
              <a:defRPr/>
            </a:pPr>
            <a:r>
              <a:rPr lang="zh-TW" altLang="en-US" dirty="0"/>
              <a:t>           三、未置有職業安全（衛生）管理師、職業安全衛生管理員事業單位之職</a:t>
            </a:r>
          </a:p>
          <a:p>
            <a:pPr>
              <a:defRPr/>
            </a:pPr>
            <a:r>
              <a:rPr lang="zh-TW" altLang="en-US" dirty="0"/>
              <a:t>               業安全衛生業務主管：擬訂、規劃及推動安全衛生管理事項。</a:t>
            </a:r>
          </a:p>
          <a:p>
            <a:pPr>
              <a:defRPr/>
            </a:pPr>
            <a:r>
              <a:rPr lang="zh-TW" altLang="en-US" dirty="0"/>
              <a:t>           四、置有職業安全（衛生）管理師、職業安全衛生管理員事業單位之職業</a:t>
            </a:r>
          </a:p>
          <a:p>
            <a:pPr>
              <a:defRPr/>
            </a:pPr>
            <a:r>
              <a:rPr lang="zh-TW" altLang="en-US" dirty="0"/>
              <a:t>               安全衛生業務主管：主管及督導安全衛生管理事項。</a:t>
            </a:r>
          </a:p>
          <a:p>
            <a:pPr>
              <a:defRPr/>
            </a:pPr>
            <a:r>
              <a:rPr lang="zh-TW" altLang="en-US" dirty="0"/>
              <a:t>           五、職業安全（衛生）管理師、職業安全衛生管理員：擬訂、規劃及推動</a:t>
            </a:r>
          </a:p>
          <a:p>
            <a:pPr>
              <a:defRPr/>
            </a:pPr>
            <a:r>
              <a:rPr lang="zh-TW" altLang="en-US" dirty="0"/>
              <a:t>               安全衛生管理事項，並指導有關部門實施。</a:t>
            </a:r>
          </a:p>
          <a:p>
            <a:pPr>
              <a:defRPr/>
            </a:pPr>
            <a:r>
              <a:rPr lang="zh-TW" altLang="en-US" dirty="0"/>
              <a:t>           六、工作場所負責人及各級主管：依職權指揮、監督所屬執行安全衛生管</a:t>
            </a:r>
          </a:p>
          <a:p>
            <a:pPr>
              <a:defRPr/>
            </a:pPr>
            <a:r>
              <a:rPr lang="zh-TW" altLang="en-US" dirty="0"/>
              <a:t>               理事項，並協調及指導有關人員實施。</a:t>
            </a:r>
          </a:p>
          <a:p>
            <a:pPr>
              <a:defRPr/>
            </a:pPr>
            <a:r>
              <a:rPr lang="zh-TW" altLang="en-US" dirty="0"/>
              <a:t>           七、一級單位之職業安全衛生人員：協助一級單位主管擬訂、規劃及推動</a:t>
            </a:r>
          </a:p>
          <a:p>
            <a:pPr>
              <a:defRPr/>
            </a:pPr>
            <a:r>
              <a:rPr lang="zh-TW" altLang="en-US" dirty="0"/>
              <a:t>               所屬部門安全衛生管理事項，並指導有關人員實施。</a:t>
            </a:r>
          </a:p>
          <a:p>
            <a:pPr>
              <a:defRPr/>
            </a:pPr>
            <a:r>
              <a:rPr lang="zh-TW" altLang="en-US" dirty="0"/>
              <a:t>           前項人員，雇主應使其接受安全衛生教育訓練。</a:t>
            </a:r>
          </a:p>
          <a:p>
            <a:pPr>
              <a:defRPr/>
            </a:pPr>
            <a:r>
              <a:rPr lang="zh-TW" altLang="en-US" dirty="0"/>
              <a:t>           前二項安全衛生管理、教育訓練之執行，應作成紀錄備查。</a:t>
            </a:r>
          </a:p>
        </p:txBody>
      </p:sp>
    </p:spTree>
    <p:extLst>
      <p:ext uri="{BB962C8B-B14F-4D97-AF65-F5344CB8AC3E}">
        <p14:creationId xmlns:p14="http://schemas.microsoft.com/office/powerpoint/2010/main" val="3250180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93EDDF5-FDEE-4950-BB00-48D4909FDB2A}" type="slidenum">
              <a:rPr lang="en-US" altLang="zh-TW" sz="1200">
                <a:latin typeface="Times New Roman" panose="02020603050405020304" pitchFamily="18" charset="0"/>
                <a:ea typeface="標楷體" panose="03000509000000000000" pitchFamily="65" charset="-120"/>
              </a:rPr>
              <a:pPr algn="r"/>
              <a:t>47</a:t>
            </a:fld>
            <a:endParaRPr lang="en-US" altLang="zh-TW" sz="1200" dirty="0">
              <a:latin typeface="Times New Roman" panose="02020603050405020304" pitchFamily="18" charset="0"/>
              <a:ea typeface="標楷體" panose="03000509000000000000" pitchFamily="65" charset="-120"/>
            </a:endParaRPr>
          </a:p>
        </p:txBody>
      </p:sp>
      <p:sp>
        <p:nvSpPr>
          <p:cNvPr id="148483"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a:defRPr/>
            </a:pPr>
            <a:r>
              <a:rPr lang="zh-TW" altLang="en-US" b="1" dirty="0"/>
              <a:t>補充說明</a:t>
            </a:r>
            <a:r>
              <a:rPr lang="en-US" altLang="zh-TW" b="1" dirty="0"/>
              <a:t>:</a:t>
            </a:r>
          </a:p>
          <a:p>
            <a:pPr>
              <a:defRPr/>
            </a:pPr>
            <a:r>
              <a:rPr lang="zh-TW" altLang="en-US" b="1" dirty="0"/>
              <a:t>體制大的學校可能分別訂有校級、院級、系所級與實驗室等級安全衛生工作守則，本投影片所說的為除實驗室級以外的守則</a:t>
            </a:r>
            <a:endParaRPr lang="en-US" altLang="zh-TW" b="1" dirty="0"/>
          </a:p>
          <a:p>
            <a:pPr>
              <a:defRPr/>
            </a:pPr>
            <a:endParaRPr lang="en-US" altLang="zh-TW" b="1" dirty="0"/>
          </a:p>
          <a:p>
            <a:pPr>
              <a:defRPr/>
            </a:pPr>
            <a:r>
              <a:rPr lang="zh-TW" altLang="en-US" b="1" dirty="0"/>
              <a:t>職業安全衛生法</a:t>
            </a:r>
            <a:r>
              <a:rPr lang="en-US" altLang="zh-TW" b="1" dirty="0"/>
              <a:t>(102.07.03)</a:t>
            </a:r>
          </a:p>
          <a:p>
            <a:pPr>
              <a:defRPr/>
            </a:pPr>
            <a:r>
              <a:rPr lang="zh-TW" altLang="en-US" dirty="0"/>
              <a:t>第 </a:t>
            </a:r>
            <a:r>
              <a:rPr lang="en-US" altLang="zh-TW" dirty="0"/>
              <a:t>34 </a:t>
            </a:r>
            <a:r>
              <a:rPr lang="zh-TW" altLang="en-US" dirty="0"/>
              <a:t>條  雇主應依本法及有關規定會同勞工代表訂定適合其需要之安全衛生工作守則，報經勞動檢查機構備查後，公告實施。</a:t>
            </a:r>
          </a:p>
          <a:p>
            <a:pPr>
              <a:defRPr/>
            </a:pPr>
            <a:r>
              <a:rPr lang="zh-TW" altLang="en-US" dirty="0"/>
              <a:t>勞工對於前項安全衛生工作守則，應切實遵行。</a:t>
            </a:r>
          </a:p>
          <a:p>
            <a:pPr>
              <a:defRPr/>
            </a:pPr>
            <a:r>
              <a:rPr lang="zh-TW" altLang="en-US" dirty="0"/>
              <a:t> </a:t>
            </a:r>
            <a:r>
              <a:rPr lang="zh-TW" altLang="en-US" b="1" dirty="0">
                <a:effectLst>
                  <a:outerShdw blurRad="38100" dist="38100" dir="2700000" algn="tl">
                    <a:srgbClr val="C0C0C0"/>
                  </a:outerShdw>
                </a:effectLst>
              </a:rPr>
              <a:t> </a:t>
            </a:r>
          </a:p>
          <a:p>
            <a:pPr>
              <a:defRPr/>
            </a:pPr>
            <a:r>
              <a:rPr lang="zh-TW" altLang="en-US" b="1" dirty="0">
                <a:effectLst>
                  <a:outerShdw blurRad="38100" dist="38100" dir="2700000" algn="tl">
                    <a:srgbClr val="C0C0C0"/>
                  </a:outerShdw>
                </a:effectLst>
              </a:rPr>
              <a:t>職業安全衛生法施行細則 </a:t>
            </a:r>
            <a:r>
              <a:rPr lang="en-US" altLang="zh-TW" b="1" dirty="0">
                <a:effectLst>
                  <a:outerShdw blurRad="38100" dist="38100" dir="2700000" algn="tl">
                    <a:srgbClr val="C0C0C0"/>
                  </a:outerShdw>
                </a:effectLst>
              </a:rPr>
              <a:t>(103.06.26)</a:t>
            </a:r>
          </a:p>
          <a:p>
            <a:pPr>
              <a:defRPr/>
            </a:pPr>
            <a:r>
              <a:rPr lang="zh-TW" altLang="en-US" dirty="0">
                <a:effectLst>
                  <a:outerShdw blurRad="38100" dist="38100" dir="2700000" algn="tl">
                    <a:srgbClr val="C0C0C0"/>
                  </a:outerShdw>
                </a:effectLst>
              </a:rPr>
              <a:t>第 </a:t>
            </a:r>
            <a:r>
              <a:rPr lang="en-US" altLang="zh-TW" dirty="0">
                <a:effectLst>
                  <a:outerShdw blurRad="38100" dist="38100" dir="2700000" algn="tl">
                    <a:srgbClr val="C0C0C0"/>
                  </a:outerShdw>
                </a:effectLst>
              </a:rPr>
              <a:t>41 </a:t>
            </a:r>
            <a:r>
              <a:rPr lang="zh-TW" altLang="en-US" dirty="0">
                <a:effectLst>
                  <a:outerShdw blurRad="38100" dist="38100" dir="2700000" algn="tl">
                    <a:srgbClr val="C0C0C0"/>
                  </a:outerShdw>
                </a:effectLst>
              </a:rPr>
              <a:t>條   本法第三十四條第一項所定安全衛生工作守則之內容，依下列事項定之：</a:t>
            </a:r>
          </a:p>
          <a:p>
            <a:pPr>
              <a:defRPr/>
            </a:pPr>
            <a:r>
              <a:rPr lang="zh-TW" altLang="en-US" dirty="0">
                <a:effectLst>
                  <a:outerShdw blurRad="38100" dist="38100" dir="2700000" algn="tl">
                    <a:srgbClr val="C0C0C0"/>
                  </a:outerShdw>
                </a:effectLst>
              </a:rPr>
              <a:t>           一、事業之安全衛生管理及各級之權責。</a:t>
            </a:r>
          </a:p>
          <a:p>
            <a:pPr>
              <a:defRPr/>
            </a:pPr>
            <a:r>
              <a:rPr lang="zh-TW" altLang="en-US" dirty="0">
                <a:effectLst>
                  <a:outerShdw blurRad="38100" dist="38100" dir="2700000" algn="tl">
                    <a:srgbClr val="C0C0C0"/>
                  </a:outerShdw>
                </a:effectLst>
              </a:rPr>
              <a:t>           二、機械、設備或器具之維護及檢查。</a:t>
            </a:r>
          </a:p>
          <a:p>
            <a:pPr>
              <a:defRPr/>
            </a:pPr>
            <a:r>
              <a:rPr lang="zh-TW" altLang="en-US" dirty="0">
                <a:effectLst>
                  <a:outerShdw blurRad="38100" dist="38100" dir="2700000" algn="tl">
                    <a:srgbClr val="C0C0C0"/>
                  </a:outerShdw>
                </a:effectLst>
              </a:rPr>
              <a:t>           三、工作安全及衛生標準。</a:t>
            </a:r>
          </a:p>
          <a:p>
            <a:pPr>
              <a:defRPr/>
            </a:pPr>
            <a:r>
              <a:rPr lang="zh-TW" altLang="en-US" dirty="0">
                <a:effectLst>
                  <a:outerShdw blurRad="38100" dist="38100" dir="2700000" algn="tl">
                    <a:srgbClr val="C0C0C0"/>
                  </a:outerShdw>
                </a:effectLst>
              </a:rPr>
              <a:t>           四、教育及訓練。</a:t>
            </a:r>
          </a:p>
          <a:p>
            <a:pPr>
              <a:defRPr/>
            </a:pPr>
            <a:r>
              <a:rPr lang="zh-TW" altLang="en-US" dirty="0">
                <a:effectLst>
                  <a:outerShdw blurRad="38100" dist="38100" dir="2700000" algn="tl">
                    <a:srgbClr val="C0C0C0"/>
                  </a:outerShdw>
                </a:effectLst>
              </a:rPr>
              <a:t>           五、健康指導及管理措施。</a:t>
            </a:r>
          </a:p>
          <a:p>
            <a:pPr>
              <a:defRPr/>
            </a:pPr>
            <a:r>
              <a:rPr lang="zh-TW" altLang="en-US" dirty="0">
                <a:effectLst>
                  <a:outerShdw blurRad="38100" dist="38100" dir="2700000" algn="tl">
                    <a:srgbClr val="C0C0C0"/>
                  </a:outerShdw>
                </a:effectLst>
              </a:rPr>
              <a:t>           六、急救及搶救。</a:t>
            </a:r>
          </a:p>
          <a:p>
            <a:pPr>
              <a:defRPr/>
            </a:pPr>
            <a:r>
              <a:rPr lang="zh-TW" altLang="en-US" dirty="0">
                <a:effectLst>
                  <a:outerShdw blurRad="38100" dist="38100" dir="2700000" algn="tl">
                    <a:srgbClr val="C0C0C0"/>
                  </a:outerShdw>
                </a:effectLst>
              </a:rPr>
              <a:t>           七、防護設備之準備、維持及使用。</a:t>
            </a:r>
          </a:p>
          <a:p>
            <a:pPr>
              <a:defRPr/>
            </a:pPr>
            <a:r>
              <a:rPr lang="zh-TW" altLang="en-US" dirty="0">
                <a:effectLst>
                  <a:outerShdw blurRad="38100" dist="38100" dir="2700000" algn="tl">
                    <a:srgbClr val="C0C0C0"/>
                  </a:outerShdw>
                </a:effectLst>
              </a:rPr>
              <a:t>           八、事故通報及報告。</a:t>
            </a:r>
          </a:p>
          <a:p>
            <a:pPr>
              <a:defRPr/>
            </a:pPr>
            <a:r>
              <a:rPr lang="zh-TW" altLang="en-US" dirty="0">
                <a:effectLst>
                  <a:outerShdw blurRad="38100" dist="38100" dir="2700000" algn="tl">
                    <a:srgbClr val="C0C0C0"/>
                  </a:outerShdw>
                </a:effectLst>
              </a:rPr>
              <a:t>           九、其他有關安全衛生事項。</a:t>
            </a:r>
          </a:p>
          <a:p>
            <a:pPr>
              <a:defRPr/>
            </a:pPr>
            <a:endParaRPr lang="zh-TW" altLang="en-US" dirty="0">
              <a:effectLst>
                <a:outerShdw blurRad="38100" dist="38100" dir="2700000" algn="tl">
                  <a:srgbClr val="C0C0C0"/>
                </a:outerShdw>
              </a:effectLst>
            </a:endParaRPr>
          </a:p>
          <a:p>
            <a:pPr>
              <a:defRPr/>
            </a:pPr>
            <a:r>
              <a:rPr lang="zh-TW" altLang="en-US" dirty="0">
                <a:effectLst>
                  <a:outerShdw blurRad="38100" dist="38100" dir="2700000" algn="tl">
                    <a:srgbClr val="C0C0C0"/>
                  </a:outerShdw>
                </a:effectLst>
              </a:rPr>
              <a:t>第 </a:t>
            </a:r>
            <a:r>
              <a:rPr lang="en-US" altLang="zh-TW" dirty="0">
                <a:effectLst>
                  <a:outerShdw blurRad="38100" dist="38100" dir="2700000" algn="tl">
                    <a:srgbClr val="C0C0C0"/>
                  </a:outerShdw>
                </a:effectLst>
              </a:rPr>
              <a:t>42 </a:t>
            </a:r>
            <a:r>
              <a:rPr lang="zh-TW" altLang="en-US" dirty="0">
                <a:effectLst>
                  <a:outerShdw blurRad="38100" dist="38100" dir="2700000" algn="tl">
                    <a:srgbClr val="C0C0C0"/>
                  </a:outerShdw>
                </a:effectLst>
              </a:rPr>
              <a:t>條   前條之安全衛生工作守則，得依事業單位之實際需要，訂定適用於全部或一部分事業，並得依工作性質、規模分別訂定，報請勞動檢查機構備查。</a:t>
            </a:r>
          </a:p>
          <a:p>
            <a:pPr>
              <a:defRPr/>
            </a:pPr>
            <a:r>
              <a:rPr lang="zh-TW" altLang="en-US" dirty="0">
                <a:effectLst>
                  <a:outerShdw blurRad="38100" dist="38100" dir="2700000" algn="tl">
                    <a:srgbClr val="C0C0C0"/>
                  </a:outerShdw>
                </a:effectLst>
              </a:rPr>
              <a:t>事業單位訂定之安全衛生工作守則，其適用區域跨二以上勞動檢查機構轄區時，應報請中央主管機關指定之勞動檢查機構備查。</a:t>
            </a:r>
            <a:endParaRPr lang="zh-TW" altLang="en-US" dirty="0"/>
          </a:p>
        </p:txBody>
      </p:sp>
    </p:spTree>
    <p:extLst>
      <p:ext uri="{BB962C8B-B14F-4D97-AF65-F5344CB8AC3E}">
        <p14:creationId xmlns:p14="http://schemas.microsoft.com/office/powerpoint/2010/main" val="20474455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93EDDF5-FDEE-4950-BB00-48D4909FDB2A}" type="slidenum">
              <a:rPr lang="en-US" altLang="zh-TW" sz="1200">
                <a:latin typeface="Times New Roman" panose="02020603050405020304" pitchFamily="18" charset="0"/>
                <a:ea typeface="標楷體" panose="03000509000000000000" pitchFamily="65" charset="-120"/>
              </a:rPr>
              <a:pPr algn="r"/>
              <a:t>48</a:t>
            </a:fld>
            <a:endParaRPr lang="en-US" altLang="zh-TW" sz="1200" dirty="0">
              <a:latin typeface="Times New Roman" panose="02020603050405020304" pitchFamily="18" charset="0"/>
              <a:ea typeface="標楷體" panose="03000509000000000000" pitchFamily="65" charset="-120"/>
            </a:endParaRPr>
          </a:p>
        </p:txBody>
      </p:sp>
      <p:sp>
        <p:nvSpPr>
          <p:cNvPr id="148483"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a:defRPr/>
            </a:pPr>
            <a:r>
              <a:rPr lang="zh-TW" altLang="en-US" b="1" dirty="0"/>
              <a:t>補充說明</a:t>
            </a:r>
            <a:r>
              <a:rPr lang="en-US" altLang="zh-TW" b="1" dirty="0"/>
              <a:t>:</a:t>
            </a:r>
          </a:p>
          <a:p>
            <a:pPr>
              <a:defRPr/>
            </a:pPr>
            <a:r>
              <a:rPr lang="zh-TW" altLang="en-US" b="1" dirty="0"/>
              <a:t>體制大的學校可能分別訂有校級、院級、系所級與實驗室等級安全衛生工作守則，本投影片所說的為除實驗室級以外的守則</a:t>
            </a:r>
            <a:endParaRPr lang="en-US" altLang="zh-TW" b="1" dirty="0"/>
          </a:p>
          <a:p>
            <a:pPr>
              <a:defRPr/>
            </a:pPr>
            <a:endParaRPr lang="en-US" altLang="zh-TW" b="1" dirty="0"/>
          </a:p>
          <a:p>
            <a:pPr>
              <a:defRPr/>
            </a:pPr>
            <a:r>
              <a:rPr lang="zh-TW" altLang="en-US" b="1" dirty="0"/>
              <a:t>職業安全衛生法</a:t>
            </a:r>
            <a:r>
              <a:rPr lang="en-US" altLang="zh-TW" b="1" dirty="0"/>
              <a:t>(102.07.03)</a:t>
            </a:r>
          </a:p>
          <a:p>
            <a:pPr>
              <a:defRPr/>
            </a:pPr>
            <a:r>
              <a:rPr lang="zh-TW" altLang="en-US" dirty="0"/>
              <a:t>第 </a:t>
            </a:r>
            <a:r>
              <a:rPr lang="en-US" altLang="zh-TW" dirty="0"/>
              <a:t>34 </a:t>
            </a:r>
            <a:r>
              <a:rPr lang="zh-TW" altLang="en-US" dirty="0"/>
              <a:t>條  雇主應依本法及有關規定會同勞工代表訂定適合其需要之安全衛生工作守則，報經勞動檢查機構備查後，公告實施。</a:t>
            </a:r>
          </a:p>
          <a:p>
            <a:pPr>
              <a:defRPr/>
            </a:pPr>
            <a:r>
              <a:rPr lang="zh-TW" altLang="en-US" dirty="0"/>
              <a:t>勞工對於前項安全衛生工作守則，應切實遵行。</a:t>
            </a:r>
          </a:p>
          <a:p>
            <a:pPr>
              <a:defRPr/>
            </a:pPr>
            <a:r>
              <a:rPr lang="zh-TW" altLang="en-US" dirty="0"/>
              <a:t> </a:t>
            </a:r>
            <a:r>
              <a:rPr lang="zh-TW" altLang="en-US" b="1" dirty="0">
                <a:effectLst>
                  <a:outerShdw blurRad="38100" dist="38100" dir="2700000" algn="tl">
                    <a:srgbClr val="C0C0C0"/>
                  </a:outerShdw>
                </a:effectLst>
              </a:rPr>
              <a:t> </a:t>
            </a:r>
          </a:p>
          <a:p>
            <a:pPr>
              <a:defRPr/>
            </a:pPr>
            <a:r>
              <a:rPr lang="zh-TW" altLang="en-US" b="1" dirty="0">
                <a:effectLst>
                  <a:outerShdw blurRad="38100" dist="38100" dir="2700000" algn="tl">
                    <a:srgbClr val="C0C0C0"/>
                  </a:outerShdw>
                </a:effectLst>
              </a:rPr>
              <a:t>職業安全衛生法施行細則 </a:t>
            </a:r>
            <a:r>
              <a:rPr lang="en-US" altLang="zh-TW" b="1" dirty="0">
                <a:effectLst>
                  <a:outerShdw blurRad="38100" dist="38100" dir="2700000" algn="tl">
                    <a:srgbClr val="C0C0C0"/>
                  </a:outerShdw>
                </a:effectLst>
              </a:rPr>
              <a:t>(103.06.26)</a:t>
            </a:r>
          </a:p>
          <a:p>
            <a:pPr>
              <a:defRPr/>
            </a:pPr>
            <a:r>
              <a:rPr lang="zh-TW" altLang="en-US" dirty="0">
                <a:effectLst>
                  <a:outerShdw blurRad="38100" dist="38100" dir="2700000" algn="tl">
                    <a:srgbClr val="C0C0C0"/>
                  </a:outerShdw>
                </a:effectLst>
              </a:rPr>
              <a:t>第 </a:t>
            </a:r>
            <a:r>
              <a:rPr lang="en-US" altLang="zh-TW" dirty="0">
                <a:effectLst>
                  <a:outerShdw blurRad="38100" dist="38100" dir="2700000" algn="tl">
                    <a:srgbClr val="C0C0C0"/>
                  </a:outerShdw>
                </a:effectLst>
              </a:rPr>
              <a:t>41 </a:t>
            </a:r>
            <a:r>
              <a:rPr lang="zh-TW" altLang="en-US" dirty="0">
                <a:effectLst>
                  <a:outerShdw blurRad="38100" dist="38100" dir="2700000" algn="tl">
                    <a:srgbClr val="C0C0C0"/>
                  </a:outerShdw>
                </a:effectLst>
              </a:rPr>
              <a:t>條   本法第三十四條第一項所定安全衛生工作守則之內容，依下列事項定之：</a:t>
            </a:r>
          </a:p>
          <a:p>
            <a:pPr>
              <a:defRPr/>
            </a:pPr>
            <a:r>
              <a:rPr lang="zh-TW" altLang="en-US" dirty="0">
                <a:effectLst>
                  <a:outerShdw blurRad="38100" dist="38100" dir="2700000" algn="tl">
                    <a:srgbClr val="C0C0C0"/>
                  </a:outerShdw>
                </a:effectLst>
              </a:rPr>
              <a:t>           一、事業之安全衛生管理及各級之權責。</a:t>
            </a:r>
          </a:p>
          <a:p>
            <a:pPr>
              <a:defRPr/>
            </a:pPr>
            <a:r>
              <a:rPr lang="zh-TW" altLang="en-US" dirty="0">
                <a:effectLst>
                  <a:outerShdw blurRad="38100" dist="38100" dir="2700000" algn="tl">
                    <a:srgbClr val="C0C0C0"/>
                  </a:outerShdw>
                </a:effectLst>
              </a:rPr>
              <a:t>           二、機械、設備或器具之維護及檢查。</a:t>
            </a:r>
          </a:p>
          <a:p>
            <a:pPr>
              <a:defRPr/>
            </a:pPr>
            <a:r>
              <a:rPr lang="zh-TW" altLang="en-US" dirty="0">
                <a:effectLst>
                  <a:outerShdw blurRad="38100" dist="38100" dir="2700000" algn="tl">
                    <a:srgbClr val="C0C0C0"/>
                  </a:outerShdw>
                </a:effectLst>
              </a:rPr>
              <a:t>           三、工作安全及衛生標準。</a:t>
            </a:r>
          </a:p>
          <a:p>
            <a:pPr>
              <a:defRPr/>
            </a:pPr>
            <a:r>
              <a:rPr lang="zh-TW" altLang="en-US" dirty="0">
                <a:effectLst>
                  <a:outerShdw blurRad="38100" dist="38100" dir="2700000" algn="tl">
                    <a:srgbClr val="C0C0C0"/>
                  </a:outerShdw>
                </a:effectLst>
              </a:rPr>
              <a:t>           四、教育及訓練。</a:t>
            </a:r>
          </a:p>
          <a:p>
            <a:pPr>
              <a:defRPr/>
            </a:pPr>
            <a:r>
              <a:rPr lang="zh-TW" altLang="en-US" dirty="0">
                <a:effectLst>
                  <a:outerShdw blurRad="38100" dist="38100" dir="2700000" algn="tl">
                    <a:srgbClr val="C0C0C0"/>
                  </a:outerShdw>
                </a:effectLst>
              </a:rPr>
              <a:t>           五、健康指導及管理措施。</a:t>
            </a:r>
          </a:p>
          <a:p>
            <a:pPr>
              <a:defRPr/>
            </a:pPr>
            <a:r>
              <a:rPr lang="zh-TW" altLang="en-US" dirty="0">
                <a:effectLst>
                  <a:outerShdw blurRad="38100" dist="38100" dir="2700000" algn="tl">
                    <a:srgbClr val="C0C0C0"/>
                  </a:outerShdw>
                </a:effectLst>
              </a:rPr>
              <a:t>           六、急救及搶救。</a:t>
            </a:r>
          </a:p>
          <a:p>
            <a:pPr>
              <a:defRPr/>
            </a:pPr>
            <a:r>
              <a:rPr lang="zh-TW" altLang="en-US" dirty="0">
                <a:effectLst>
                  <a:outerShdw blurRad="38100" dist="38100" dir="2700000" algn="tl">
                    <a:srgbClr val="C0C0C0"/>
                  </a:outerShdw>
                </a:effectLst>
              </a:rPr>
              <a:t>           七、防護設備之準備、維持及使用。</a:t>
            </a:r>
          </a:p>
          <a:p>
            <a:pPr>
              <a:defRPr/>
            </a:pPr>
            <a:r>
              <a:rPr lang="zh-TW" altLang="en-US" dirty="0">
                <a:effectLst>
                  <a:outerShdw blurRad="38100" dist="38100" dir="2700000" algn="tl">
                    <a:srgbClr val="C0C0C0"/>
                  </a:outerShdw>
                </a:effectLst>
              </a:rPr>
              <a:t>           八、事故通報及報告。</a:t>
            </a:r>
          </a:p>
          <a:p>
            <a:pPr>
              <a:defRPr/>
            </a:pPr>
            <a:r>
              <a:rPr lang="zh-TW" altLang="en-US" dirty="0">
                <a:effectLst>
                  <a:outerShdw blurRad="38100" dist="38100" dir="2700000" algn="tl">
                    <a:srgbClr val="C0C0C0"/>
                  </a:outerShdw>
                </a:effectLst>
              </a:rPr>
              <a:t>           九、其他有關安全衛生事項。</a:t>
            </a:r>
          </a:p>
          <a:p>
            <a:pPr>
              <a:defRPr/>
            </a:pPr>
            <a:endParaRPr lang="zh-TW" altLang="en-US" dirty="0">
              <a:effectLst>
                <a:outerShdw blurRad="38100" dist="38100" dir="2700000" algn="tl">
                  <a:srgbClr val="C0C0C0"/>
                </a:outerShdw>
              </a:effectLst>
            </a:endParaRPr>
          </a:p>
          <a:p>
            <a:pPr>
              <a:defRPr/>
            </a:pPr>
            <a:r>
              <a:rPr lang="zh-TW" altLang="en-US" dirty="0">
                <a:effectLst>
                  <a:outerShdw blurRad="38100" dist="38100" dir="2700000" algn="tl">
                    <a:srgbClr val="C0C0C0"/>
                  </a:outerShdw>
                </a:effectLst>
              </a:rPr>
              <a:t>第 </a:t>
            </a:r>
            <a:r>
              <a:rPr lang="en-US" altLang="zh-TW" dirty="0">
                <a:effectLst>
                  <a:outerShdw blurRad="38100" dist="38100" dir="2700000" algn="tl">
                    <a:srgbClr val="C0C0C0"/>
                  </a:outerShdw>
                </a:effectLst>
              </a:rPr>
              <a:t>42 </a:t>
            </a:r>
            <a:r>
              <a:rPr lang="zh-TW" altLang="en-US" dirty="0">
                <a:effectLst>
                  <a:outerShdw blurRad="38100" dist="38100" dir="2700000" algn="tl">
                    <a:srgbClr val="C0C0C0"/>
                  </a:outerShdw>
                </a:effectLst>
              </a:rPr>
              <a:t>條   前條之安全衛生工作守則，得依事業單位之實際需要，訂定適用於全部或一部分事業，並得依工作性質、規模分別訂定，報請勞動檢查機構備查。</a:t>
            </a:r>
          </a:p>
          <a:p>
            <a:pPr>
              <a:defRPr/>
            </a:pPr>
            <a:r>
              <a:rPr lang="zh-TW" altLang="en-US" dirty="0">
                <a:effectLst>
                  <a:outerShdw blurRad="38100" dist="38100" dir="2700000" algn="tl">
                    <a:srgbClr val="C0C0C0"/>
                  </a:outerShdw>
                </a:effectLst>
              </a:rPr>
              <a:t>事業單位訂定之安全衛生工作守則，其適用區域跨二以上勞動檢查機構轄區時，應報請中央主管機關指定之勞動檢查機構備查。</a:t>
            </a:r>
            <a:endParaRPr lang="zh-TW" altLang="en-US" dirty="0"/>
          </a:p>
        </p:txBody>
      </p:sp>
    </p:spTree>
    <p:extLst>
      <p:ext uri="{BB962C8B-B14F-4D97-AF65-F5344CB8AC3E}">
        <p14:creationId xmlns:p14="http://schemas.microsoft.com/office/powerpoint/2010/main" val="11798830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93EDDF5-FDEE-4950-BB00-48D4909FDB2A}" type="slidenum">
              <a:rPr lang="en-US" altLang="zh-TW" sz="1200">
                <a:latin typeface="Times New Roman" panose="02020603050405020304" pitchFamily="18" charset="0"/>
                <a:ea typeface="標楷體" panose="03000509000000000000" pitchFamily="65" charset="-120"/>
              </a:rPr>
              <a:pPr algn="r"/>
              <a:t>49</a:t>
            </a:fld>
            <a:endParaRPr lang="en-US" altLang="zh-TW" sz="1200" dirty="0">
              <a:latin typeface="Times New Roman" panose="02020603050405020304" pitchFamily="18" charset="0"/>
              <a:ea typeface="標楷體" panose="03000509000000000000" pitchFamily="65" charset="-120"/>
            </a:endParaRPr>
          </a:p>
        </p:txBody>
      </p:sp>
      <p:sp>
        <p:nvSpPr>
          <p:cNvPr id="148483"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a:defRPr/>
            </a:pPr>
            <a:r>
              <a:rPr lang="zh-TW" altLang="en-US" b="1" dirty="0"/>
              <a:t>補充說明</a:t>
            </a:r>
            <a:r>
              <a:rPr lang="en-US" altLang="zh-TW" b="1" dirty="0"/>
              <a:t>:</a:t>
            </a:r>
          </a:p>
          <a:p>
            <a:pPr>
              <a:defRPr/>
            </a:pPr>
            <a:r>
              <a:rPr lang="zh-TW" altLang="en-US" b="1" dirty="0"/>
              <a:t>體制大的學校可能分別訂有校級、院級、系所級與實驗室等級安全衛生工作守則，本投影片所說的為除實驗室級以外的守則</a:t>
            </a:r>
            <a:endParaRPr lang="en-US" altLang="zh-TW" b="1" dirty="0"/>
          </a:p>
          <a:p>
            <a:pPr>
              <a:defRPr/>
            </a:pPr>
            <a:endParaRPr lang="en-US" altLang="zh-TW" b="1" dirty="0"/>
          </a:p>
          <a:p>
            <a:pPr>
              <a:defRPr/>
            </a:pPr>
            <a:r>
              <a:rPr lang="zh-TW" altLang="en-US" b="1" dirty="0"/>
              <a:t>職業安全衛生法</a:t>
            </a:r>
            <a:r>
              <a:rPr lang="en-US" altLang="zh-TW" b="1" dirty="0"/>
              <a:t>(102.07.03)</a:t>
            </a:r>
          </a:p>
          <a:p>
            <a:pPr>
              <a:defRPr/>
            </a:pPr>
            <a:r>
              <a:rPr lang="zh-TW" altLang="en-US" dirty="0"/>
              <a:t>第 </a:t>
            </a:r>
            <a:r>
              <a:rPr lang="en-US" altLang="zh-TW" dirty="0"/>
              <a:t>34 </a:t>
            </a:r>
            <a:r>
              <a:rPr lang="zh-TW" altLang="en-US" dirty="0"/>
              <a:t>條  雇主應依本法及有關規定會同勞工代表訂定適合其需要之安全衛生工作守則，報經勞動檢查機構備查後，公告實施。</a:t>
            </a:r>
          </a:p>
          <a:p>
            <a:pPr>
              <a:defRPr/>
            </a:pPr>
            <a:r>
              <a:rPr lang="zh-TW" altLang="en-US" dirty="0"/>
              <a:t>勞工對於前項安全衛生工作守則，應切實遵行。</a:t>
            </a:r>
          </a:p>
          <a:p>
            <a:pPr>
              <a:defRPr/>
            </a:pPr>
            <a:r>
              <a:rPr lang="zh-TW" altLang="en-US" dirty="0"/>
              <a:t> </a:t>
            </a:r>
            <a:r>
              <a:rPr lang="zh-TW" altLang="en-US" b="1" dirty="0">
                <a:effectLst>
                  <a:outerShdw blurRad="38100" dist="38100" dir="2700000" algn="tl">
                    <a:srgbClr val="C0C0C0"/>
                  </a:outerShdw>
                </a:effectLst>
              </a:rPr>
              <a:t> </a:t>
            </a:r>
          </a:p>
          <a:p>
            <a:pPr>
              <a:defRPr/>
            </a:pPr>
            <a:r>
              <a:rPr lang="zh-TW" altLang="en-US" b="1" dirty="0">
                <a:effectLst>
                  <a:outerShdw blurRad="38100" dist="38100" dir="2700000" algn="tl">
                    <a:srgbClr val="C0C0C0"/>
                  </a:outerShdw>
                </a:effectLst>
              </a:rPr>
              <a:t>職業安全衛生法施行細則 </a:t>
            </a:r>
            <a:r>
              <a:rPr lang="en-US" altLang="zh-TW" b="1" dirty="0">
                <a:effectLst>
                  <a:outerShdw blurRad="38100" dist="38100" dir="2700000" algn="tl">
                    <a:srgbClr val="C0C0C0"/>
                  </a:outerShdw>
                </a:effectLst>
              </a:rPr>
              <a:t>(103.06.26)</a:t>
            </a:r>
          </a:p>
          <a:p>
            <a:pPr>
              <a:defRPr/>
            </a:pPr>
            <a:r>
              <a:rPr lang="zh-TW" altLang="en-US" dirty="0">
                <a:effectLst>
                  <a:outerShdw blurRad="38100" dist="38100" dir="2700000" algn="tl">
                    <a:srgbClr val="C0C0C0"/>
                  </a:outerShdw>
                </a:effectLst>
              </a:rPr>
              <a:t>第 </a:t>
            </a:r>
            <a:r>
              <a:rPr lang="en-US" altLang="zh-TW" dirty="0">
                <a:effectLst>
                  <a:outerShdw blurRad="38100" dist="38100" dir="2700000" algn="tl">
                    <a:srgbClr val="C0C0C0"/>
                  </a:outerShdw>
                </a:effectLst>
              </a:rPr>
              <a:t>41 </a:t>
            </a:r>
            <a:r>
              <a:rPr lang="zh-TW" altLang="en-US" dirty="0">
                <a:effectLst>
                  <a:outerShdw blurRad="38100" dist="38100" dir="2700000" algn="tl">
                    <a:srgbClr val="C0C0C0"/>
                  </a:outerShdw>
                </a:effectLst>
              </a:rPr>
              <a:t>條   本法第三十四條第一項所定安全衛生工作守則之內容，依下列事項定之：</a:t>
            </a:r>
          </a:p>
          <a:p>
            <a:pPr>
              <a:defRPr/>
            </a:pPr>
            <a:r>
              <a:rPr lang="zh-TW" altLang="en-US" dirty="0">
                <a:effectLst>
                  <a:outerShdw blurRad="38100" dist="38100" dir="2700000" algn="tl">
                    <a:srgbClr val="C0C0C0"/>
                  </a:outerShdw>
                </a:effectLst>
              </a:rPr>
              <a:t>           一、事業之安全衛生管理及各級之權責。</a:t>
            </a:r>
          </a:p>
          <a:p>
            <a:pPr>
              <a:defRPr/>
            </a:pPr>
            <a:r>
              <a:rPr lang="zh-TW" altLang="en-US" dirty="0">
                <a:effectLst>
                  <a:outerShdw blurRad="38100" dist="38100" dir="2700000" algn="tl">
                    <a:srgbClr val="C0C0C0"/>
                  </a:outerShdw>
                </a:effectLst>
              </a:rPr>
              <a:t>           二、機械、設備或器具之維護及檢查。</a:t>
            </a:r>
          </a:p>
          <a:p>
            <a:pPr>
              <a:defRPr/>
            </a:pPr>
            <a:r>
              <a:rPr lang="zh-TW" altLang="en-US" dirty="0">
                <a:effectLst>
                  <a:outerShdw blurRad="38100" dist="38100" dir="2700000" algn="tl">
                    <a:srgbClr val="C0C0C0"/>
                  </a:outerShdw>
                </a:effectLst>
              </a:rPr>
              <a:t>           三、工作安全及衛生標準。</a:t>
            </a:r>
          </a:p>
          <a:p>
            <a:pPr>
              <a:defRPr/>
            </a:pPr>
            <a:r>
              <a:rPr lang="zh-TW" altLang="en-US" dirty="0">
                <a:effectLst>
                  <a:outerShdw blurRad="38100" dist="38100" dir="2700000" algn="tl">
                    <a:srgbClr val="C0C0C0"/>
                  </a:outerShdw>
                </a:effectLst>
              </a:rPr>
              <a:t>           四、教育及訓練。</a:t>
            </a:r>
          </a:p>
          <a:p>
            <a:pPr>
              <a:defRPr/>
            </a:pPr>
            <a:r>
              <a:rPr lang="zh-TW" altLang="en-US" dirty="0">
                <a:effectLst>
                  <a:outerShdw blurRad="38100" dist="38100" dir="2700000" algn="tl">
                    <a:srgbClr val="C0C0C0"/>
                  </a:outerShdw>
                </a:effectLst>
              </a:rPr>
              <a:t>           五、健康指導及管理措施。</a:t>
            </a:r>
          </a:p>
          <a:p>
            <a:pPr>
              <a:defRPr/>
            </a:pPr>
            <a:r>
              <a:rPr lang="zh-TW" altLang="en-US" dirty="0">
                <a:effectLst>
                  <a:outerShdw blurRad="38100" dist="38100" dir="2700000" algn="tl">
                    <a:srgbClr val="C0C0C0"/>
                  </a:outerShdw>
                </a:effectLst>
              </a:rPr>
              <a:t>           六、急救及搶救。</a:t>
            </a:r>
          </a:p>
          <a:p>
            <a:pPr>
              <a:defRPr/>
            </a:pPr>
            <a:r>
              <a:rPr lang="zh-TW" altLang="en-US" dirty="0">
                <a:effectLst>
                  <a:outerShdw blurRad="38100" dist="38100" dir="2700000" algn="tl">
                    <a:srgbClr val="C0C0C0"/>
                  </a:outerShdw>
                </a:effectLst>
              </a:rPr>
              <a:t>           七、防護設備之準備、維持及使用。</a:t>
            </a:r>
          </a:p>
          <a:p>
            <a:pPr>
              <a:defRPr/>
            </a:pPr>
            <a:r>
              <a:rPr lang="zh-TW" altLang="en-US" dirty="0">
                <a:effectLst>
                  <a:outerShdw blurRad="38100" dist="38100" dir="2700000" algn="tl">
                    <a:srgbClr val="C0C0C0"/>
                  </a:outerShdw>
                </a:effectLst>
              </a:rPr>
              <a:t>           八、事故通報及報告。</a:t>
            </a:r>
          </a:p>
          <a:p>
            <a:pPr>
              <a:defRPr/>
            </a:pPr>
            <a:r>
              <a:rPr lang="zh-TW" altLang="en-US" dirty="0">
                <a:effectLst>
                  <a:outerShdw blurRad="38100" dist="38100" dir="2700000" algn="tl">
                    <a:srgbClr val="C0C0C0"/>
                  </a:outerShdw>
                </a:effectLst>
              </a:rPr>
              <a:t>           九、其他有關安全衛生事項。</a:t>
            </a:r>
          </a:p>
          <a:p>
            <a:pPr>
              <a:defRPr/>
            </a:pPr>
            <a:endParaRPr lang="zh-TW" altLang="en-US" dirty="0">
              <a:effectLst>
                <a:outerShdw blurRad="38100" dist="38100" dir="2700000" algn="tl">
                  <a:srgbClr val="C0C0C0"/>
                </a:outerShdw>
              </a:effectLst>
            </a:endParaRPr>
          </a:p>
          <a:p>
            <a:pPr>
              <a:defRPr/>
            </a:pPr>
            <a:r>
              <a:rPr lang="zh-TW" altLang="en-US" dirty="0">
                <a:effectLst>
                  <a:outerShdw blurRad="38100" dist="38100" dir="2700000" algn="tl">
                    <a:srgbClr val="C0C0C0"/>
                  </a:outerShdw>
                </a:effectLst>
              </a:rPr>
              <a:t>第 </a:t>
            </a:r>
            <a:r>
              <a:rPr lang="en-US" altLang="zh-TW" dirty="0">
                <a:effectLst>
                  <a:outerShdw blurRad="38100" dist="38100" dir="2700000" algn="tl">
                    <a:srgbClr val="C0C0C0"/>
                  </a:outerShdw>
                </a:effectLst>
              </a:rPr>
              <a:t>42 </a:t>
            </a:r>
            <a:r>
              <a:rPr lang="zh-TW" altLang="en-US" dirty="0">
                <a:effectLst>
                  <a:outerShdw blurRad="38100" dist="38100" dir="2700000" algn="tl">
                    <a:srgbClr val="C0C0C0"/>
                  </a:outerShdw>
                </a:effectLst>
              </a:rPr>
              <a:t>條   前條之安全衛生工作守則，得依事業單位之實際需要，訂定適用於全部或一部分事業，並得依工作性質、規模分別訂定，報請勞動檢查機構備查。</a:t>
            </a:r>
          </a:p>
          <a:p>
            <a:pPr>
              <a:defRPr/>
            </a:pPr>
            <a:r>
              <a:rPr lang="zh-TW" altLang="en-US" dirty="0">
                <a:effectLst>
                  <a:outerShdw blurRad="38100" dist="38100" dir="2700000" algn="tl">
                    <a:srgbClr val="C0C0C0"/>
                  </a:outerShdw>
                </a:effectLst>
              </a:rPr>
              <a:t>事業單位訂定之安全衛生工作守則，其適用區域跨二以上勞動檢查機構轄區時，應報請中央主管機關指定之勞動檢查機構備查。</a:t>
            </a:r>
            <a:endParaRPr lang="zh-TW" altLang="en-US" dirty="0"/>
          </a:p>
        </p:txBody>
      </p:sp>
    </p:spTree>
    <p:extLst>
      <p:ext uri="{BB962C8B-B14F-4D97-AF65-F5344CB8AC3E}">
        <p14:creationId xmlns:p14="http://schemas.microsoft.com/office/powerpoint/2010/main" val="1458481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a:lnSpc>
                <a:spcPct val="80000"/>
              </a:lnSpc>
            </a:pPr>
            <a:r>
              <a:rPr lang="zh-TW" altLang="en-US" sz="1000" b="1" dirty="0"/>
              <a:t>重點提示</a:t>
            </a:r>
          </a:p>
          <a:p>
            <a:pPr>
              <a:lnSpc>
                <a:spcPct val="80000"/>
              </a:lnSpc>
            </a:pPr>
            <a:r>
              <a:rPr lang="en-US" altLang="zh-TW" sz="1000" dirty="0"/>
              <a:t>1. </a:t>
            </a:r>
            <a:r>
              <a:rPr lang="zh-TW" altLang="en-US" sz="1600" dirty="0"/>
              <a:t>「先驅化學品」是指可供製造</a:t>
            </a:r>
            <a:r>
              <a:rPr lang="zh-TW" altLang="en-US" sz="1600" b="1" dirty="0"/>
              <a:t>毒品</a:t>
            </a:r>
            <a:r>
              <a:rPr lang="zh-TW" altLang="en-US" sz="1600" dirty="0"/>
              <a:t>的特定種類化學品 ，實驗室須定期向學校實驗室管理單位申報各類先驅化學品的購買量與存量。</a:t>
            </a:r>
            <a:endParaRPr lang="en-US" altLang="zh-TW" sz="1000" b="1" dirty="0"/>
          </a:p>
          <a:p>
            <a:pPr>
              <a:lnSpc>
                <a:spcPct val="80000"/>
              </a:lnSpc>
            </a:pPr>
            <a:endParaRPr lang="zh-TW" altLang="en-US" sz="1000" b="1" dirty="0"/>
          </a:p>
          <a:p>
            <a:pPr>
              <a:lnSpc>
                <a:spcPct val="80000"/>
              </a:lnSpc>
            </a:pPr>
            <a:endParaRPr lang="zh-TW" altLang="en-US" sz="1000" b="1" dirty="0"/>
          </a:p>
          <a:p>
            <a:pPr>
              <a:lnSpc>
                <a:spcPct val="80000"/>
              </a:lnSpc>
            </a:pPr>
            <a:r>
              <a:rPr lang="zh-TW" altLang="en-US" sz="1000" b="1" dirty="0"/>
              <a:t>毒性化學物質管理法</a:t>
            </a:r>
            <a:r>
              <a:rPr lang="en-US" altLang="zh-TW" sz="1000" b="1" dirty="0"/>
              <a:t>(</a:t>
            </a:r>
            <a:r>
              <a:rPr lang="en-US" altLang="zh-TW" sz="1000" b="1" dirty="0">
                <a:latin typeface="Times New Roman" pitchFamily="18" charset="0"/>
                <a:cs typeface="Times New Roman" pitchFamily="18" charset="0"/>
              </a:rPr>
              <a:t>102.12.11</a:t>
            </a:r>
            <a:r>
              <a:rPr lang="en-US" altLang="zh-TW" sz="1000" b="1" dirty="0"/>
              <a:t>)</a:t>
            </a:r>
          </a:p>
          <a:p>
            <a:pPr>
              <a:lnSpc>
                <a:spcPct val="80000"/>
              </a:lnSpc>
            </a:pPr>
            <a:r>
              <a:rPr lang="zh-TW" altLang="en-US" sz="1000" dirty="0"/>
              <a:t>第 </a:t>
            </a:r>
            <a:r>
              <a:rPr lang="en-US" altLang="zh-TW" sz="1000" dirty="0"/>
              <a:t>7 </a:t>
            </a:r>
            <a:r>
              <a:rPr lang="zh-TW" altLang="en-US" sz="1000" dirty="0"/>
              <a:t>條</a:t>
            </a:r>
          </a:p>
          <a:p>
            <a:pPr>
              <a:lnSpc>
                <a:spcPct val="80000"/>
              </a:lnSpc>
            </a:pPr>
            <a:r>
              <a:rPr lang="zh-TW" altLang="en-US" sz="1000" dirty="0"/>
              <a:t>化學物質之毒理特性符合本法第三條所定毒性化學物質之分類定義者，中央主管機關應公告為第一類、第二類、第三類或第四類毒性化學物質。</a:t>
            </a:r>
          </a:p>
          <a:p>
            <a:pPr>
              <a:lnSpc>
                <a:spcPct val="80000"/>
              </a:lnSpc>
            </a:pPr>
            <a:r>
              <a:rPr lang="zh-TW" altLang="en-US" sz="1000" dirty="0"/>
              <a:t>第一類、第二類及第三類毒性化學物質，中央主管機關得公告限制或禁止其有關之運作。</a:t>
            </a:r>
          </a:p>
          <a:p>
            <a:pPr>
              <a:lnSpc>
                <a:spcPct val="80000"/>
              </a:lnSpc>
            </a:pPr>
            <a:r>
              <a:rPr lang="zh-TW" altLang="en-US" sz="1000" dirty="0"/>
              <a:t>運作人使用毒性化學物質之過程因採行對策及控制方法，證明可預防或避免污染環境或危害人體健康者，得申請解除前項公告所定限制或禁止事項。申請被駁回者，得提出申復，但以一次為限；其申請應檢附之文件、核駁、提起申復之期限及其他應遵行事項之辦法，由中央主管機關定之。</a:t>
            </a:r>
          </a:p>
          <a:p>
            <a:pPr>
              <a:lnSpc>
                <a:spcPct val="80000"/>
              </a:lnSpc>
            </a:pPr>
            <a:r>
              <a:rPr lang="zh-TW" altLang="en-US" sz="1000" dirty="0"/>
              <a:t>第四類毒性化學物質之運作，應於運作前向直轄市、縣（市）主管機關申報該毒性化學物質之毒理相關資料，並經該主管機關核可，並依核可內容運作。</a:t>
            </a:r>
          </a:p>
          <a:p>
            <a:pPr>
              <a:lnSpc>
                <a:spcPct val="80000"/>
              </a:lnSpc>
            </a:pPr>
            <a:r>
              <a:rPr lang="zh-TW" altLang="en-US" sz="1000" dirty="0"/>
              <a:t>前項核可之申請、審查程序、核（換、補）發、有效期間、變更、展延、撤銷、廢止及其他應遵行事項之辦法，由中央主管機關定之。</a:t>
            </a:r>
          </a:p>
          <a:p>
            <a:pPr>
              <a:lnSpc>
                <a:spcPct val="80000"/>
              </a:lnSpc>
            </a:pPr>
            <a:r>
              <a:rPr lang="zh-TW" altLang="en-US" sz="1000" dirty="0"/>
              <a:t>第 </a:t>
            </a:r>
            <a:r>
              <a:rPr lang="en-US" altLang="zh-TW" sz="1000" dirty="0"/>
              <a:t>13 </a:t>
            </a:r>
            <a:r>
              <a:rPr lang="zh-TW" altLang="en-US" sz="1000" dirty="0"/>
              <a:t>條 　 製造、輸入、販賣第一類至第三類毒性化學物質者，應向主管機關申請核發許可證，並依許可證內容運作。</a:t>
            </a:r>
          </a:p>
          <a:p>
            <a:pPr>
              <a:lnSpc>
                <a:spcPct val="80000"/>
              </a:lnSpc>
            </a:pPr>
            <a:r>
              <a:rPr lang="zh-TW" altLang="en-US" sz="1000" dirty="0"/>
              <a:t>使用、貯存第一類至第三類毒性化學物質者，應向直轄市、縣（市）主管機關申請登記，並依登記文件內容運作。</a:t>
            </a:r>
          </a:p>
          <a:p>
            <a:pPr>
              <a:lnSpc>
                <a:spcPct val="80000"/>
              </a:lnSpc>
            </a:pPr>
            <a:r>
              <a:rPr lang="zh-TW" altLang="en-US" sz="1000" dirty="0"/>
              <a:t>廢棄、輸出第一類至第三類毒性化學物質者，應逐批向直轄市、縣（市）主管機關申請登記，始得運作。</a:t>
            </a:r>
          </a:p>
          <a:p>
            <a:pPr>
              <a:lnSpc>
                <a:spcPct val="80000"/>
              </a:lnSpc>
            </a:pPr>
            <a:r>
              <a:rPr lang="zh-TW" altLang="en-US" sz="1000" dirty="0"/>
              <a:t>第一項及第二項所定第一類至第三類毒性化學物質之運作，其運作總量低於依第十一條第二項公告之大量運作基準者，得報經直轄市、縣（市）主管機關核可並取得核可文件，不受第一項、第二項、第十條、第十八條及第十九條規定之限制。</a:t>
            </a:r>
          </a:p>
          <a:p>
            <a:pPr>
              <a:lnSpc>
                <a:spcPct val="80000"/>
              </a:lnSpc>
            </a:pPr>
            <a:r>
              <a:rPr lang="zh-TW" altLang="en-US" sz="1000" dirty="0"/>
              <a:t>前四項許可證、登記與核可之申請、審查程序、核（換、補）發、變更、展延、撤銷、廢止及其他應遵行事項之辦法，由中央主管機關定之</a:t>
            </a:r>
          </a:p>
          <a:p>
            <a:pPr>
              <a:lnSpc>
                <a:spcPct val="80000"/>
              </a:lnSpc>
            </a:pPr>
            <a:endParaRPr lang="zh-TW" altLang="en-US" sz="1000" dirty="0"/>
          </a:p>
          <a:p>
            <a:pPr>
              <a:lnSpc>
                <a:spcPct val="80000"/>
              </a:lnSpc>
            </a:pPr>
            <a:r>
              <a:rPr lang="zh-TW" altLang="en-US" sz="1000" b="1" dirty="0"/>
              <a:t>先驅化學品工業原料之種類及申報檢查辦法</a:t>
            </a:r>
            <a:r>
              <a:rPr lang="en-US" altLang="zh-TW" sz="1000" b="1" strike="sngStrike" dirty="0"/>
              <a:t>(100.04.29)</a:t>
            </a:r>
            <a:r>
              <a:rPr lang="en-US" altLang="zh-TW" sz="1000" b="1" strike="noStrike" dirty="0"/>
              <a:t>(106.6.5)</a:t>
            </a:r>
            <a:endParaRPr lang="en-US" altLang="zh-TW" sz="1000" b="1" strike="sngStrike" dirty="0"/>
          </a:p>
          <a:p>
            <a:pPr>
              <a:lnSpc>
                <a:spcPct val="80000"/>
              </a:lnSpc>
            </a:pPr>
            <a:r>
              <a:rPr lang="zh-TW" altLang="en-US" sz="1000" dirty="0"/>
              <a:t>第 </a:t>
            </a:r>
            <a:r>
              <a:rPr lang="en-US" altLang="zh-TW" sz="1000" dirty="0"/>
              <a:t>2 </a:t>
            </a:r>
            <a:r>
              <a:rPr lang="zh-TW" altLang="en-US" sz="1000" dirty="0"/>
              <a:t>條  本辦法之主管機關為經濟部。</a:t>
            </a:r>
          </a:p>
          <a:p>
            <a:pPr>
              <a:lnSpc>
                <a:spcPct val="80000"/>
              </a:lnSpc>
            </a:pPr>
            <a:r>
              <a:rPr lang="zh-TW" altLang="en-US" sz="1000" dirty="0"/>
              <a:t>經濟部得委任所屬機關或委託直轄市、縣 </a:t>
            </a:r>
            <a:r>
              <a:rPr lang="en-US" altLang="zh-TW" sz="1000" dirty="0"/>
              <a:t>(</a:t>
            </a:r>
            <a:r>
              <a:rPr lang="zh-TW" altLang="en-US" sz="1000" dirty="0"/>
              <a:t>市</a:t>
            </a:r>
            <a:r>
              <a:rPr lang="en-US" altLang="zh-TW" sz="1000" dirty="0"/>
              <a:t>) </a:t>
            </a:r>
            <a:r>
              <a:rPr lang="zh-TW" altLang="en-US" sz="1000" dirty="0"/>
              <a:t>政府、科學園區管理局或民間團體等機關、團體辦理本辦法之執行事項。</a:t>
            </a:r>
            <a:endParaRPr lang="en-US" altLang="zh-TW" sz="1000" dirty="0"/>
          </a:p>
          <a:p>
            <a:pPr>
              <a:lnSpc>
                <a:spcPct val="80000"/>
              </a:lnSpc>
            </a:pPr>
            <a:endParaRPr lang="zh-TW" altLang="en-US" sz="1000" dirty="0"/>
          </a:p>
          <a:p>
            <a:pPr>
              <a:lnSpc>
                <a:spcPct val="80000"/>
              </a:lnSpc>
            </a:pPr>
            <a:r>
              <a:rPr lang="zh-TW" altLang="en-US" sz="1000" dirty="0"/>
              <a:t>第 </a:t>
            </a:r>
            <a:r>
              <a:rPr lang="en-US" altLang="zh-TW" sz="1000" dirty="0"/>
              <a:t>3 </a:t>
            </a:r>
            <a:r>
              <a:rPr lang="zh-TW" altLang="en-US" sz="1000" dirty="0"/>
              <a:t>條  本條例所稱先驅化學品工業原料，係指可流供製造毒品之原料，依其特性分為二類，其品項如下： </a:t>
            </a:r>
            <a:endParaRPr lang="en-US" altLang="zh-TW" sz="1000" dirty="0"/>
          </a:p>
          <a:p>
            <a:pPr>
              <a:lnSpc>
                <a:spcPct val="80000"/>
              </a:lnSpc>
            </a:pPr>
            <a:r>
              <a:rPr lang="zh-TW" altLang="en-US" sz="1000" dirty="0"/>
              <a:t>一、甲類（參與反應並成為毒品之化學結構一部分者或經主管機關公告列 入之製毒化學品）：</a:t>
            </a:r>
            <a:endParaRPr lang="en-US" altLang="zh-TW" sz="1000" dirty="0"/>
          </a:p>
          <a:p>
            <a:pPr>
              <a:lnSpc>
                <a:spcPct val="80000"/>
              </a:lnSpc>
            </a:pPr>
            <a:r>
              <a:rPr lang="zh-TW" altLang="en-US" sz="1000" strike="sngStrike" dirty="0"/>
              <a:t>苯基丙酮（</a:t>
            </a:r>
            <a:r>
              <a:rPr lang="en-US" altLang="zh-TW" sz="1000" strike="sngStrike" dirty="0"/>
              <a:t>1 </a:t>
            </a:r>
            <a:r>
              <a:rPr lang="zh-TW" altLang="en-US" sz="1000" strike="sngStrike" dirty="0"/>
              <a:t>－苯基－</a:t>
            </a:r>
            <a:r>
              <a:rPr lang="en-US" altLang="zh-TW" sz="1000" strike="sngStrike" dirty="0"/>
              <a:t>2 </a:t>
            </a:r>
            <a:r>
              <a:rPr lang="zh-TW" altLang="en-US" sz="1000" strike="sngStrike" dirty="0"/>
              <a:t>－丙酮）、</a:t>
            </a:r>
            <a:r>
              <a:rPr lang="zh-TW" altLang="en-US" sz="1000" b="0" dirty="0"/>
              <a:t>醋酸酐（乙酐）、苯醋酸、氨茴酸（鄰 </a:t>
            </a:r>
            <a:r>
              <a:rPr lang="en-US" altLang="zh-TW" sz="1000" b="0" dirty="0"/>
              <a:t>-</a:t>
            </a:r>
            <a:r>
              <a:rPr lang="zh-TW" altLang="en-US" sz="1000" b="0" dirty="0"/>
              <a:t>胺基苯 甲酸）、</a:t>
            </a:r>
            <a:r>
              <a:rPr lang="en-US" altLang="zh-TW" sz="1000" b="0" dirty="0"/>
              <a:t>2-</a:t>
            </a:r>
            <a:r>
              <a:rPr lang="zh-TW" altLang="en-US" sz="1000" b="0" dirty="0"/>
              <a:t>乙醯胺基苯甲酸（</a:t>
            </a:r>
            <a:r>
              <a:rPr lang="en-US" altLang="zh-TW" sz="1000" b="0" dirty="0"/>
              <a:t>N-</a:t>
            </a:r>
            <a:r>
              <a:rPr lang="zh-TW" altLang="en-US" sz="1000" b="0" dirty="0"/>
              <a:t>乙醯</a:t>
            </a:r>
            <a:r>
              <a:rPr lang="en-US" altLang="zh-TW" sz="1000" b="0" dirty="0"/>
              <a:t>-</a:t>
            </a:r>
            <a:r>
              <a:rPr lang="zh-TW" altLang="en-US" sz="1000" b="0" dirty="0"/>
              <a:t>鄰</a:t>
            </a:r>
            <a:r>
              <a:rPr lang="en-US" altLang="zh-TW" sz="1000" b="0" dirty="0"/>
              <a:t>-</a:t>
            </a:r>
            <a:r>
              <a:rPr lang="zh-TW" altLang="en-US" sz="1000" b="0" dirty="0"/>
              <a:t>胺基苯甲酸）、異黃樟油素 、胡椒醛（</a:t>
            </a:r>
            <a:r>
              <a:rPr lang="en-US" altLang="zh-TW" sz="1000" b="0" dirty="0"/>
              <a:t>3</a:t>
            </a:r>
            <a:r>
              <a:rPr lang="zh-TW" altLang="en-US" sz="1000" b="0" dirty="0"/>
              <a:t>，</a:t>
            </a:r>
            <a:r>
              <a:rPr lang="en-US" altLang="zh-TW" sz="1000" b="0" dirty="0"/>
              <a:t>4-</a:t>
            </a:r>
            <a:r>
              <a:rPr lang="zh-TW" altLang="en-US" sz="1000" b="0" dirty="0"/>
              <a:t>亞甲基二氧基苯甲醛）、黃樟油素、</a:t>
            </a:r>
            <a:r>
              <a:rPr lang="en-US" altLang="zh-TW" sz="1000" b="0" dirty="0"/>
              <a:t>1-</a:t>
            </a:r>
            <a:r>
              <a:rPr lang="zh-TW" altLang="en-US" sz="1000" b="0" dirty="0"/>
              <a:t>（</a:t>
            </a:r>
            <a:r>
              <a:rPr lang="en-US" altLang="zh-TW" sz="1000" b="0" dirty="0"/>
              <a:t>1</a:t>
            </a:r>
            <a:r>
              <a:rPr lang="zh-TW" altLang="en-US" sz="1000" b="0" dirty="0"/>
              <a:t>，</a:t>
            </a:r>
            <a:r>
              <a:rPr lang="en-US" altLang="zh-TW" sz="1000" b="0" dirty="0"/>
              <a:t>3-</a:t>
            </a:r>
            <a:r>
              <a:rPr lang="zh-TW" altLang="en-US" sz="1000" b="0" dirty="0"/>
              <a:t>苯並 二噁茂</a:t>
            </a:r>
            <a:r>
              <a:rPr lang="en-US" altLang="zh-TW" sz="1000" b="0" dirty="0"/>
              <a:t>-5-</a:t>
            </a:r>
            <a:r>
              <a:rPr lang="zh-TW" altLang="en-US" sz="1000" b="0" dirty="0"/>
              <a:t>基）</a:t>
            </a:r>
            <a:r>
              <a:rPr lang="en-US" altLang="zh-TW" sz="1000" b="0" dirty="0"/>
              <a:t>-2-</a:t>
            </a:r>
            <a:r>
              <a:rPr lang="zh-TW" altLang="en-US" sz="1000" b="0" dirty="0"/>
              <a:t>丙酮、六氫啶、亞硫醯氯、氯化鈀、紅磷、碘、 氫碘酸、次磷酸、甲胺、</a:t>
            </a:r>
            <a:r>
              <a:rPr lang="zh-TW" altLang="en-US" sz="1000" b="1" dirty="0"/>
              <a:t>苯乙等項</a:t>
            </a:r>
            <a:r>
              <a:rPr lang="zh-TW" altLang="en-US" sz="1000" b="0" dirty="0"/>
              <a:t>（如附表一）</a:t>
            </a:r>
            <a:r>
              <a:rPr lang="zh-TW" altLang="en-US" sz="1000" b="1" dirty="0"/>
              <a:t>。</a:t>
            </a:r>
            <a:endParaRPr lang="en-US" altLang="zh-TW" sz="1000" b="1" dirty="0"/>
          </a:p>
          <a:p>
            <a:pPr>
              <a:lnSpc>
                <a:spcPct val="80000"/>
              </a:lnSpc>
            </a:pPr>
            <a:r>
              <a:rPr lang="zh-TW" altLang="en-US" sz="1000" dirty="0"/>
              <a:t>二、乙類（參與反應或未參與反應並不成為毒品之化學結構一部分者）： 比重達 </a:t>
            </a:r>
            <a:r>
              <a:rPr lang="en-US" altLang="zh-TW" sz="1000" dirty="0"/>
              <a:t>1.2 </a:t>
            </a:r>
            <a:r>
              <a:rPr lang="zh-TW" altLang="en-US" sz="1000" b="1" dirty="0"/>
              <a:t>或濃度達</a:t>
            </a:r>
            <a:r>
              <a:rPr lang="en-US" altLang="zh-TW" sz="1000" b="1" dirty="0"/>
              <a:t>39.1w</a:t>
            </a:r>
            <a:r>
              <a:rPr lang="zh-TW" altLang="en-US" sz="1000" b="1" dirty="0"/>
              <a:t>／</a:t>
            </a:r>
            <a:r>
              <a:rPr lang="en-US" altLang="zh-TW" sz="1000" b="1" dirty="0"/>
              <a:t>w</a:t>
            </a:r>
            <a:r>
              <a:rPr lang="zh-TW" altLang="en-US" sz="1000" b="1" dirty="0"/>
              <a:t>％</a:t>
            </a:r>
            <a:r>
              <a:rPr lang="zh-TW" altLang="en-US" sz="1000" dirty="0"/>
              <a:t>之氯化氫（鹽酸）、比重達 </a:t>
            </a:r>
            <a:r>
              <a:rPr lang="en-US" altLang="zh-TW" sz="1000" dirty="0"/>
              <a:t>1.84</a:t>
            </a:r>
            <a:r>
              <a:rPr lang="zh-TW" altLang="en-US" sz="1000" b="1" dirty="0"/>
              <a:t>或濃度 </a:t>
            </a:r>
            <a:r>
              <a:rPr lang="en-US" altLang="zh-TW" sz="1000" b="1" dirty="0"/>
              <a:t>95 </a:t>
            </a:r>
            <a:r>
              <a:rPr lang="zh-TW" altLang="en-US" sz="1000" b="1" dirty="0"/>
              <a:t>至 </a:t>
            </a:r>
            <a:r>
              <a:rPr lang="en-US" altLang="zh-TW" sz="1000" b="1" dirty="0"/>
              <a:t>98 w</a:t>
            </a:r>
            <a:r>
              <a:rPr lang="zh-TW" altLang="en-US" sz="1000" b="1" dirty="0"/>
              <a:t>／</a:t>
            </a:r>
            <a:r>
              <a:rPr lang="en-US" altLang="zh-TW" sz="1000" b="1" dirty="0"/>
              <a:t>w</a:t>
            </a:r>
            <a:r>
              <a:rPr lang="zh-TW" altLang="en-US" sz="1000" b="1" dirty="0"/>
              <a:t>％</a:t>
            </a:r>
            <a:r>
              <a:rPr lang="zh-TW" altLang="en-US" sz="1000" dirty="0"/>
              <a:t>之硫酸、過錳酸鉀、 甲苯、二乙醚（乙醚）、丙酮、丁酮（甲基乙基酮）、苯甲酸乙酯（ 如附表二）。</a:t>
            </a:r>
            <a:endParaRPr lang="en-US" altLang="zh-TW" sz="1000" dirty="0"/>
          </a:p>
          <a:p>
            <a:pPr>
              <a:lnSpc>
                <a:spcPct val="80000"/>
              </a:lnSpc>
            </a:pPr>
            <a:endParaRPr lang="en-US" altLang="zh-TW" sz="1000" dirty="0"/>
          </a:p>
          <a:p>
            <a:pPr>
              <a:lnSpc>
                <a:spcPct val="80000"/>
              </a:lnSpc>
            </a:pPr>
            <a:r>
              <a:rPr lang="zh-TW" altLang="en-US" sz="1000" dirty="0"/>
              <a:t>第 </a:t>
            </a:r>
            <a:r>
              <a:rPr lang="en-US" altLang="zh-TW" sz="1000" dirty="0"/>
              <a:t>4 </a:t>
            </a:r>
            <a:r>
              <a:rPr lang="zh-TW" altLang="en-US" sz="1000" dirty="0"/>
              <a:t>條  先驅化學品工業原料之申報及檢查，包括該項工業原料之輸出入、生產、銷售、使用、貯存之流程、數量及場所等有關事項。</a:t>
            </a:r>
            <a:endParaRPr lang="en-US" altLang="zh-TW" sz="1000" dirty="0"/>
          </a:p>
          <a:p>
            <a:pPr>
              <a:lnSpc>
                <a:spcPct val="80000"/>
              </a:lnSpc>
            </a:pPr>
            <a:endParaRPr lang="zh-TW" altLang="en-US" sz="1000" dirty="0"/>
          </a:p>
          <a:p>
            <a:pPr>
              <a:lnSpc>
                <a:spcPct val="80000"/>
              </a:lnSpc>
            </a:pPr>
            <a:r>
              <a:rPr lang="zh-TW" altLang="en-US" sz="1000" dirty="0"/>
              <a:t>第 </a:t>
            </a:r>
            <a:r>
              <a:rPr lang="en-US" altLang="zh-TW" sz="1000" dirty="0"/>
              <a:t>5 </a:t>
            </a:r>
            <a:r>
              <a:rPr lang="zh-TW" altLang="en-US" sz="1000" dirty="0"/>
              <a:t>條  依本辦法應申報及接受檢查之廠商，係指從事先驅化學品工業原料之輸出入、生產、銷售、使用或貯存之公司、合夥或獨資之工商行號。</a:t>
            </a:r>
            <a:endParaRPr lang="en-US" altLang="zh-TW" sz="1000" dirty="0"/>
          </a:p>
          <a:p>
            <a:pPr>
              <a:lnSpc>
                <a:spcPct val="80000"/>
              </a:lnSpc>
            </a:pPr>
            <a:endParaRPr lang="zh-TW" altLang="en-US" sz="1000" dirty="0"/>
          </a:p>
          <a:p>
            <a:pPr>
              <a:lnSpc>
                <a:spcPct val="80000"/>
              </a:lnSpc>
            </a:pPr>
            <a:r>
              <a:rPr lang="zh-TW" altLang="en-US" sz="1000" dirty="0"/>
              <a:t>第 </a:t>
            </a:r>
            <a:r>
              <a:rPr lang="en-US" altLang="zh-TW" sz="1000" dirty="0"/>
              <a:t>6 </a:t>
            </a:r>
            <a:r>
              <a:rPr lang="zh-TW" altLang="en-US" sz="1000" dirty="0"/>
              <a:t>條  廠商應將先驅化學品工業原料，依下列事項，自行登錄，詳列簿冊，以備檢查：</a:t>
            </a:r>
          </a:p>
          <a:p>
            <a:pPr>
              <a:lnSpc>
                <a:spcPct val="80000"/>
              </a:lnSpc>
            </a:pPr>
            <a:r>
              <a:rPr lang="zh-TW" altLang="en-US" sz="1000" dirty="0"/>
              <a:t>一、甲類之輸出入、生產、銷售、使用、貯存之流程、種類、數量、場所、交易廠商、報單號碼及發票號碼。</a:t>
            </a:r>
          </a:p>
          <a:p>
            <a:pPr>
              <a:lnSpc>
                <a:spcPct val="80000"/>
              </a:lnSpc>
            </a:pPr>
            <a:r>
              <a:rPr lang="zh-TW" altLang="en-US" sz="1000" dirty="0"/>
              <a:t>二、乙類之輸出入、種類、數量、場所、交易廠商、報單號碼及發票號碼。</a:t>
            </a:r>
          </a:p>
          <a:p>
            <a:pPr>
              <a:lnSpc>
                <a:spcPct val="80000"/>
              </a:lnSpc>
            </a:pPr>
            <a:r>
              <a:rPr lang="zh-TW" altLang="en-US" sz="1000" dirty="0"/>
              <a:t>廠商對於前項甲類先驅化學品工業原料，應於每季結束後一個月內將其上一季之簿冊影本，向主管機關或其委託、授權之機關、團體申報。</a:t>
            </a:r>
          </a:p>
          <a:p>
            <a:pPr>
              <a:lnSpc>
                <a:spcPct val="80000"/>
              </a:lnSpc>
            </a:pPr>
            <a:r>
              <a:rPr lang="zh-TW" altLang="en-US" sz="1000" dirty="0"/>
              <a:t>本辦法所規定之簿冊格式由主管機關另以公告訂之，修正時亦同。</a:t>
            </a:r>
          </a:p>
          <a:p>
            <a:pPr>
              <a:lnSpc>
                <a:spcPct val="80000"/>
              </a:lnSpc>
            </a:pPr>
            <a:endParaRPr lang="zh-TW" altLang="en-US" sz="1000" dirty="0"/>
          </a:p>
          <a:p>
            <a:pPr>
              <a:lnSpc>
                <a:spcPct val="80000"/>
              </a:lnSpc>
            </a:pPr>
            <a:r>
              <a:rPr lang="zh-TW" altLang="en-US" sz="1000" b="1" dirty="0"/>
              <a:t>事業廢棄物貯存清除處理方法及設施標準</a:t>
            </a:r>
            <a:r>
              <a:rPr lang="en-US" altLang="zh-TW" sz="1000" b="1" dirty="0"/>
              <a:t>(95.12.14) </a:t>
            </a:r>
          </a:p>
          <a:p>
            <a:pPr>
              <a:lnSpc>
                <a:spcPct val="80000"/>
              </a:lnSpc>
            </a:pPr>
            <a:r>
              <a:rPr lang="zh-TW" altLang="en-US" sz="1000" dirty="0"/>
              <a:t>相關條文過多</a:t>
            </a:r>
            <a:r>
              <a:rPr lang="en-US" altLang="zh-TW" sz="1000" dirty="0"/>
              <a:t>(</a:t>
            </a:r>
            <a:r>
              <a:rPr lang="zh-TW" altLang="en-US" sz="1000" dirty="0"/>
              <a:t>略</a:t>
            </a:r>
            <a:r>
              <a:rPr lang="en-US" altLang="zh-TW" sz="1000" dirty="0"/>
              <a:t>)</a:t>
            </a:r>
          </a:p>
        </p:txBody>
      </p:sp>
    </p:spTree>
    <p:extLst>
      <p:ext uri="{BB962C8B-B14F-4D97-AF65-F5344CB8AC3E}">
        <p14:creationId xmlns:p14="http://schemas.microsoft.com/office/powerpoint/2010/main" val="18573544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51</a:t>
            </a:fld>
            <a:endParaRPr lang="en-US" altLang="zh-TW"/>
          </a:p>
        </p:txBody>
      </p:sp>
    </p:spTree>
    <p:extLst>
      <p:ext uri="{BB962C8B-B14F-4D97-AF65-F5344CB8AC3E}">
        <p14:creationId xmlns:p14="http://schemas.microsoft.com/office/powerpoint/2010/main" val="13152008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solidFill>
                  <a:srgbClr val="000000"/>
                </a:solidFill>
              </a:rPr>
              <a:pPr>
                <a:defRPr/>
              </a:pPr>
              <a:t>52</a:t>
            </a:fld>
            <a:endParaRPr lang="en-US" altLang="zh-TW">
              <a:solidFill>
                <a:srgbClr val="000000"/>
              </a:solidFill>
            </a:endParaRPr>
          </a:p>
        </p:txBody>
      </p:sp>
    </p:spTree>
    <p:extLst>
      <p:ext uri="{BB962C8B-B14F-4D97-AF65-F5344CB8AC3E}">
        <p14:creationId xmlns:p14="http://schemas.microsoft.com/office/powerpoint/2010/main" val="11603084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B2B4C66-D7C0-429C-A5A4-14B7E47A2310}" type="slidenum">
              <a:rPr lang="en-US" altLang="zh-TW" sz="1200">
                <a:solidFill>
                  <a:srgbClr val="000000"/>
                </a:solidFill>
                <a:latin typeface="Times New Roman" panose="02020603050405020304" pitchFamily="18" charset="0"/>
                <a:ea typeface="標楷體" panose="03000509000000000000" pitchFamily="65" charset="-120"/>
              </a:rPr>
              <a:pPr algn="r"/>
              <a:t>54</a:t>
            </a:fld>
            <a:endParaRPr lang="en-US" altLang="zh-TW" sz="1200" dirty="0">
              <a:solidFill>
                <a:srgbClr val="000000"/>
              </a:solidFill>
              <a:latin typeface="Times New Roman" panose="02020603050405020304" pitchFamily="18" charset="0"/>
              <a:ea typeface="標楷體" panose="03000509000000000000" pitchFamily="65" charset="-12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kumimoji="0" lang="zh-TW" altLang="en-US" b="1" dirty="0"/>
              <a:t>重點提示</a:t>
            </a:r>
            <a:r>
              <a:rPr kumimoji="0" lang="en-US" altLang="zh-TW" b="1" dirty="0"/>
              <a:t>:</a:t>
            </a:r>
          </a:p>
          <a:p>
            <a:r>
              <a:rPr kumimoji="0" lang="zh-TW" altLang="en-US" dirty="0"/>
              <a:t>「危害性化學品」是</a:t>
            </a:r>
            <a:r>
              <a:rPr lang="zh-TW" altLang="en-US" dirty="0"/>
              <a:t>危害性化學品標示及通識規則</a:t>
            </a:r>
            <a:r>
              <a:rPr lang="en-US" altLang="zh-TW" dirty="0"/>
              <a:t>(103.6.27)</a:t>
            </a:r>
            <a:r>
              <a:rPr lang="zh-TW" altLang="en-US" dirty="0"/>
              <a:t>中對危險物與有害物的合稱，用一般的語言， </a:t>
            </a:r>
            <a:r>
              <a:rPr kumimoji="0" lang="zh-TW" altLang="en-US" dirty="0"/>
              <a:t>「危害性化學品」</a:t>
            </a:r>
            <a:r>
              <a:rPr kumimoji="0" lang="en-US" altLang="zh-TW" dirty="0"/>
              <a:t>=</a:t>
            </a:r>
            <a:r>
              <a:rPr kumimoji="0" lang="zh-TW" altLang="en-US" dirty="0"/>
              <a:t>具</a:t>
            </a:r>
            <a:r>
              <a:rPr kumimoji="0" lang="zh-TW" altLang="en-US" b="1" dirty="0"/>
              <a:t>危險</a:t>
            </a:r>
            <a:r>
              <a:rPr kumimoji="0" lang="zh-TW" altLang="en-US" dirty="0"/>
              <a:t>性</a:t>
            </a:r>
            <a:r>
              <a:rPr kumimoji="0" lang="en-US" altLang="zh-TW" dirty="0"/>
              <a:t>(</a:t>
            </a:r>
            <a:r>
              <a:rPr kumimoji="0" lang="zh-TW" altLang="en-US" dirty="0"/>
              <a:t>物理性危害</a:t>
            </a:r>
            <a:r>
              <a:rPr kumimoji="0" lang="en-US" altLang="zh-TW" dirty="0"/>
              <a:t>)</a:t>
            </a:r>
            <a:r>
              <a:rPr kumimoji="0" lang="zh-TW" altLang="en-US" dirty="0"/>
              <a:t>與</a:t>
            </a:r>
            <a:r>
              <a:rPr kumimoji="0" lang="zh-TW" altLang="en-US" b="1" dirty="0"/>
              <a:t>有害</a:t>
            </a:r>
            <a:r>
              <a:rPr kumimoji="0" lang="zh-TW" altLang="en-US" dirty="0"/>
              <a:t>性</a:t>
            </a:r>
            <a:r>
              <a:rPr kumimoji="0" lang="en-US" altLang="zh-TW" dirty="0"/>
              <a:t>(</a:t>
            </a:r>
            <a:r>
              <a:rPr kumimoji="0" lang="zh-TW" altLang="en-US" dirty="0"/>
              <a:t>健康危害</a:t>
            </a:r>
            <a:r>
              <a:rPr kumimoji="0" lang="en-US" altLang="zh-TW" dirty="0"/>
              <a:t>)</a:t>
            </a:r>
            <a:r>
              <a:rPr kumimoji="0" lang="zh-TW" altLang="en-US" dirty="0"/>
              <a:t>的</a:t>
            </a:r>
            <a:r>
              <a:rPr kumimoji="0" lang="zh-TW" altLang="en-US" b="1" dirty="0"/>
              <a:t>化學物質</a:t>
            </a:r>
          </a:p>
          <a:p>
            <a:endParaRPr lang="zh-TW" altLang="en-US" b="1" dirty="0"/>
          </a:p>
          <a:p>
            <a:r>
              <a:rPr kumimoji="0" lang="zh-TW" altLang="en-US" b="0" dirty="0"/>
              <a:t>補充說明</a:t>
            </a:r>
            <a:r>
              <a:rPr kumimoji="0" lang="en-US" altLang="zh-TW" b="0" dirty="0"/>
              <a:t>:</a:t>
            </a:r>
          </a:p>
          <a:p>
            <a:r>
              <a:rPr kumimoji="0" lang="en-US" altLang="zh-TW" b="0" dirty="0"/>
              <a:t>1.</a:t>
            </a:r>
            <a:r>
              <a:rPr kumimoji="0" lang="zh-TW" altLang="en-US" b="0" dirty="0">
                <a:latin typeface="標楷體" panose="03000509000000000000" pitchFamily="65" charset="-120"/>
              </a:rPr>
              <a:t>「</a:t>
            </a:r>
            <a:r>
              <a:rPr kumimoji="0" lang="zh-TW" altLang="en-US" b="0" dirty="0"/>
              <a:t>危害性化學品標示及通識規則</a:t>
            </a:r>
            <a:r>
              <a:rPr kumimoji="0" lang="zh-TW" altLang="en-US" b="0" dirty="0">
                <a:latin typeface="標楷體" panose="03000509000000000000" pitchFamily="65" charset="-120"/>
                <a:ea typeface="標楷體" panose="03000509000000000000" pitchFamily="65" charset="-120"/>
              </a:rPr>
              <a:t>」的前身</a:t>
            </a:r>
            <a:r>
              <a:rPr kumimoji="0" lang="zh-TW" altLang="en-US" b="0" dirty="0">
                <a:latin typeface="標楷體" panose="03000509000000000000" pitchFamily="65" charset="-120"/>
              </a:rPr>
              <a:t>「</a:t>
            </a:r>
            <a:r>
              <a:rPr kumimoji="0" lang="zh-TW" altLang="en-US" b="0" dirty="0"/>
              <a:t>危險物與有害物標示及通識規則</a:t>
            </a:r>
            <a:r>
              <a:rPr kumimoji="0" lang="zh-TW" altLang="en-US" b="0" dirty="0">
                <a:latin typeface="標楷體" panose="03000509000000000000" pitchFamily="65" charset="-120"/>
                <a:ea typeface="標楷體" panose="03000509000000000000" pitchFamily="65" charset="-120"/>
              </a:rPr>
              <a:t>」，在名稱中沒有</a:t>
            </a:r>
            <a:r>
              <a:rPr kumimoji="0" lang="en-US" altLang="zh-TW" b="0" dirty="0">
                <a:latin typeface="標楷體" panose="03000509000000000000" pitchFamily="65" charset="-120"/>
                <a:ea typeface="標楷體" panose="03000509000000000000" pitchFamily="65" charset="-120"/>
              </a:rPr>
              <a:t>”</a:t>
            </a:r>
            <a:r>
              <a:rPr kumimoji="0" lang="zh-TW" altLang="en-US" b="0" dirty="0">
                <a:latin typeface="標楷體" panose="03000509000000000000" pitchFamily="65" charset="-120"/>
                <a:ea typeface="標楷體" panose="03000509000000000000" pitchFamily="65" charset="-120"/>
              </a:rPr>
              <a:t>化學品</a:t>
            </a:r>
            <a:r>
              <a:rPr kumimoji="0" lang="en-US" altLang="zh-TW" b="0" dirty="0">
                <a:latin typeface="標楷體" panose="03000509000000000000" pitchFamily="65" charset="-120"/>
                <a:ea typeface="標楷體" panose="03000509000000000000" pitchFamily="65" charset="-120"/>
              </a:rPr>
              <a:t>”</a:t>
            </a:r>
            <a:r>
              <a:rPr kumimoji="0" lang="zh-TW" altLang="en-US" b="0" dirty="0">
                <a:latin typeface="標楷體" panose="03000509000000000000" pitchFamily="65" charset="-120"/>
                <a:ea typeface="標楷體" panose="03000509000000000000" pitchFamily="65" charset="-120"/>
              </a:rPr>
              <a:t>，在多處法條中亦缺乏</a:t>
            </a:r>
            <a:r>
              <a:rPr kumimoji="0" lang="en-US" altLang="zh-TW" b="0" dirty="0">
                <a:latin typeface="標楷體" panose="03000509000000000000" pitchFamily="65" charset="-120"/>
                <a:ea typeface="標楷體" panose="03000509000000000000" pitchFamily="65" charset="-120"/>
              </a:rPr>
              <a:t>”</a:t>
            </a:r>
            <a:r>
              <a:rPr kumimoji="0" lang="zh-TW" altLang="en-US" b="0" dirty="0">
                <a:latin typeface="標楷體" panose="03000509000000000000" pitchFamily="65" charset="-120"/>
                <a:ea typeface="標楷體" panose="03000509000000000000" pitchFamily="65" charset="-120"/>
              </a:rPr>
              <a:t>化學品</a:t>
            </a:r>
            <a:r>
              <a:rPr kumimoji="0" lang="en-US" altLang="zh-TW" b="0" dirty="0">
                <a:latin typeface="標楷體" panose="03000509000000000000" pitchFamily="65" charset="-120"/>
                <a:ea typeface="標楷體" panose="03000509000000000000" pitchFamily="65" charset="-120"/>
              </a:rPr>
              <a:t>”</a:t>
            </a:r>
            <a:r>
              <a:rPr kumimoji="0" lang="zh-TW" altLang="en-US" b="0" dirty="0">
                <a:latin typeface="標楷體" panose="03000509000000000000" pitchFamily="65" charset="-120"/>
                <a:ea typeface="標楷體" panose="03000509000000000000" pitchFamily="65" charset="-120"/>
              </a:rPr>
              <a:t>字眼，故過去非勞安領域人員往往不知非化學品但具相關危害性</a:t>
            </a:r>
            <a:r>
              <a:rPr kumimoji="0" lang="en-US" altLang="zh-TW" b="0" dirty="0">
                <a:latin typeface="標楷體" panose="03000509000000000000" pitchFamily="65" charset="-120"/>
                <a:ea typeface="標楷體" panose="03000509000000000000" pitchFamily="65" charset="-120"/>
              </a:rPr>
              <a:t>(</a:t>
            </a:r>
            <a:r>
              <a:rPr kumimoji="0" lang="zh-TW" altLang="en-US" b="0" dirty="0">
                <a:latin typeface="標楷體" panose="03000509000000000000" pitchFamily="65" charset="-120"/>
                <a:ea typeface="標楷體" panose="03000509000000000000" pitchFamily="65" charset="-120"/>
              </a:rPr>
              <a:t>例如細菌病毒</a:t>
            </a:r>
            <a:r>
              <a:rPr kumimoji="0" lang="en-US" altLang="zh-TW" b="0" dirty="0">
                <a:latin typeface="標楷體" panose="03000509000000000000" pitchFamily="65" charset="-120"/>
                <a:ea typeface="標楷體" panose="03000509000000000000" pitchFamily="65" charset="-120"/>
              </a:rPr>
              <a:t>)</a:t>
            </a:r>
            <a:r>
              <a:rPr kumimoji="0" lang="zh-TW" altLang="en-US" b="0" dirty="0">
                <a:latin typeface="標楷體" panose="03000509000000000000" pitchFamily="65" charset="-120"/>
                <a:ea typeface="標楷體" panose="03000509000000000000" pitchFamily="65" charset="-120"/>
              </a:rPr>
              <a:t>的物質不屬於本法管轄，修正名稱、條文內容後，定義就比較清楚了。</a:t>
            </a:r>
            <a:endParaRPr lang="zh-TW" altLang="en-US" b="0" dirty="0"/>
          </a:p>
          <a:p>
            <a:endParaRPr lang="zh-TW" altLang="en-US" dirty="0"/>
          </a:p>
          <a:p>
            <a:endParaRPr lang="zh-TW" altLang="en-US" b="1" dirty="0"/>
          </a:p>
          <a:p>
            <a:r>
              <a:rPr lang="zh-TW" altLang="en-US" b="1" dirty="0"/>
              <a:t>危害性化學品標示及通識規則</a:t>
            </a:r>
            <a:r>
              <a:rPr lang="en-US" altLang="zh-TW" b="1" dirty="0"/>
              <a:t>(103.6.27)</a:t>
            </a:r>
          </a:p>
          <a:p>
            <a:r>
              <a:rPr lang="zh-TW" altLang="en-US" dirty="0"/>
              <a:t>第 </a:t>
            </a:r>
            <a:r>
              <a:rPr lang="en-US" altLang="zh-TW" dirty="0"/>
              <a:t>5 </a:t>
            </a:r>
            <a:r>
              <a:rPr lang="zh-TW" altLang="en-US" dirty="0"/>
              <a:t>條    雇主對裝有危害性化學品之容器，應依附表一規定之分類及危害圖式，參照附表二之格式明顯標示下列事項，所用文字以中文為主，必要時並輔以作業勞工所能瞭解之外文：</a:t>
            </a:r>
          </a:p>
          <a:p>
            <a:r>
              <a:rPr lang="zh-TW" altLang="en-US" dirty="0"/>
              <a:t>           一、危害圖式。</a:t>
            </a:r>
          </a:p>
          <a:p>
            <a:r>
              <a:rPr lang="zh-TW" altLang="en-US" dirty="0"/>
              <a:t>           二、內容：</a:t>
            </a:r>
          </a:p>
          <a:p>
            <a:r>
              <a:rPr lang="zh-TW" altLang="en-US" dirty="0"/>
              <a:t>           （一）名稱。</a:t>
            </a:r>
          </a:p>
          <a:p>
            <a:r>
              <a:rPr lang="zh-TW" altLang="en-US" dirty="0"/>
              <a:t>           （二）危害成分。</a:t>
            </a:r>
          </a:p>
          <a:p>
            <a:r>
              <a:rPr lang="zh-TW" altLang="en-US" dirty="0"/>
              <a:t>           （三）警示語。</a:t>
            </a:r>
          </a:p>
          <a:p>
            <a:r>
              <a:rPr lang="zh-TW" altLang="en-US" dirty="0"/>
              <a:t>           （四）危害警告訊息。</a:t>
            </a:r>
          </a:p>
          <a:p>
            <a:r>
              <a:rPr lang="zh-TW" altLang="en-US" dirty="0"/>
              <a:t>           （五）危害防範措施。</a:t>
            </a:r>
          </a:p>
          <a:p>
            <a:r>
              <a:rPr lang="zh-TW" altLang="en-US" dirty="0"/>
              <a:t>           （六）製造者、輸入者或供應者之名稱、地址及電話。</a:t>
            </a:r>
          </a:p>
          <a:p>
            <a:r>
              <a:rPr lang="zh-TW" altLang="en-US" dirty="0"/>
              <a:t>前項容器內之危害性化學品為混合物者，其應標示之危害成分指混合物之危害性中符合國家標準 </a:t>
            </a:r>
            <a:r>
              <a:rPr lang="en-US" altLang="zh-TW" dirty="0"/>
              <a:t>CNS15030 </a:t>
            </a:r>
            <a:r>
              <a:rPr lang="zh-TW" altLang="en-US" dirty="0"/>
              <a:t>分類，具有物理性危害或健康危害之所 有危害物質成分。</a:t>
            </a:r>
          </a:p>
          <a:p>
            <a:r>
              <a:rPr lang="zh-TW" altLang="en-US" dirty="0"/>
              <a:t>第一項容器所裝之危害性化學品無法依附表一規定之分類歸類者，得僅標示第一項第二款事項。</a:t>
            </a:r>
          </a:p>
          <a:p>
            <a:r>
              <a:rPr lang="zh-TW" altLang="en-US" dirty="0"/>
              <a:t>第一項容器之容積在一百毫升以下者，得僅標示名稱、危害圖式及警示語。</a:t>
            </a:r>
            <a:endParaRPr lang="en-US" altLang="zh-TW" dirty="0"/>
          </a:p>
          <a:p>
            <a:r>
              <a:rPr lang="zh-TW" altLang="en-US" dirty="0"/>
              <a:t>第 </a:t>
            </a:r>
            <a:r>
              <a:rPr lang="en-US" altLang="zh-TW" dirty="0"/>
              <a:t>7 </a:t>
            </a:r>
            <a:r>
              <a:rPr lang="zh-TW" altLang="en-US" dirty="0"/>
              <a:t>條    第五條標示之危害圖式形狀為直立四十五度角之正方形，其大小需能辨識清楚。圖式符號應使用黑色，背景為白色，圖式之紅框有足夠警示作用之寬度。 </a:t>
            </a:r>
          </a:p>
          <a:p>
            <a:r>
              <a:rPr lang="zh-TW" altLang="en-US" dirty="0"/>
              <a:t>第 </a:t>
            </a:r>
            <a:r>
              <a:rPr lang="en-US" altLang="zh-TW" dirty="0"/>
              <a:t>8 </a:t>
            </a:r>
            <a:r>
              <a:rPr lang="zh-TW" altLang="en-US" dirty="0"/>
              <a:t>條    雇主對裝有危害性化學品之容器屬下列情形之一者，得免標示：</a:t>
            </a:r>
          </a:p>
          <a:p>
            <a:r>
              <a:rPr lang="zh-TW" altLang="en-US" dirty="0"/>
              <a:t>           一、外部容器已標示，僅供內襯且不再取出之內部容器。</a:t>
            </a:r>
          </a:p>
          <a:p>
            <a:r>
              <a:rPr lang="zh-TW" altLang="en-US" dirty="0"/>
              <a:t>           二、內部容器已標示，由外部可見到標示之外部容器。</a:t>
            </a:r>
          </a:p>
          <a:p>
            <a:r>
              <a:rPr lang="zh-TW" altLang="en-US" dirty="0"/>
              <a:t>           三、勞工使用之可攜帶容器，其危害性化學品取自有標示之容器，且僅供裝入之勞工當班立即使用。</a:t>
            </a:r>
          </a:p>
          <a:p>
            <a:r>
              <a:rPr lang="zh-TW" altLang="en-US" dirty="0"/>
              <a:t>           四、危害性化學品取自有標示之容器，並供實驗室自行作實驗、研究之用。</a:t>
            </a:r>
            <a:endParaRPr lang="en-US" altLang="zh-TW" dirty="0"/>
          </a:p>
          <a:p>
            <a:endParaRPr lang="en-US" altLang="zh-TW" dirty="0"/>
          </a:p>
          <a:p>
            <a:r>
              <a:rPr lang="zh-TW" altLang="en-US" dirty="0"/>
              <a:t>第 </a:t>
            </a:r>
            <a:r>
              <a:rPr lang="en-US" altLang="zh-TW" dirty="0"/>
              <a:t>12 </a:t>
            </a:r>
            <a:r>
              <a:rPr lang="zh-TW" altLang="en-US" dirty="0"/>
              <a:t>條   雇主對含有危害性化學品或符合附表三規定之每一化學品，應依附表四提供勞工安全資料表。</a:t>
            </a:r>
          </a:p>
          <a:p>
            <a:r>
              <a:rPr lang="zh-TW" altLang="en-US" dirty="0"/>
              <a:t>前項安全資料表所用文字以中文為主，必要時並輔以作業勞工所能瞭解之外文。</a:t>
            </a:r>
            <a:endParaRPr lang="en-US" altLang="zh-TW" dirty="0"/>
          </a:p>
          <a:p>
            <a:r>
              <a:rPr lang="zh-TW" altLang="en-US" dirty="0"/>
              <a:t>第 </a:t>
            </a:r>
            <a:r>
              <a:rPr lang="en-US" altLang="zh-TW" dirty="0"/>
              <a:t>13 </a:t>
            </a:r>
            <a:r>
              <a:rPr lang="zh-TW" altLang="en-US" dirty="0"/>
              <a:t>條   製造者、輸入者或供應者提供前條之化學品與事業單位或自營作業者前，應提供安全資料表，該化學品為含有二種以上危害成分之混合物時，應依其混合後之危害性，製作安全資料表。</a:t>
            </a:r>
          </a:p>
          <a:p>
            <a:r>
              <a:rPr lang="zh-TW" altLang="en-US" dirty="0"/>
              <a:t>前項化學品，應列出其危害成分之化學名稱，其危害性之認定方式如下：</a:t>
            </a:r>
          </a:p>
          <a:p>
            <a:r>
              <a:rPr lang="zh-TW" altLang="en-US" dirty="0"/>
              <a:t>           一、混合物已作整體測試者，依整體測試結果。</a:t>
            </a:r>
          </a:p>
          <a:p>
            <a:r>
              <a:rPr lang="zh-TW" altLang="en-US" dirty="0"/>
              <a:t>           二、混合物未作整體測試者，其健康危害性，除有科學資料佐證外，依國</a:t>
            </a:r>
          </a:p>
          <a:p>
            <a:r>
              <a:rPr lang="zh-TW" altLang="en-US" dirty="0"/>
              <a:t>               家標準 </a:t>
            </a:r>
            <a:r>
              <a:rPr lang="en-US" altLang="zh-TW" dirty="0"/>
              <a:t>CNS15030 </a:t>
            </a:r>
            <a:r>
              <a:rPr lang="zh-TW" altLang="en-US" dirty="0"/>
              <a:t>分類之混合物分類標準；對於燃燒、爆炸及反應性</a:t>
            </a:r>
          </a:p>
          <a:p>
            <a:r>
              <a:rPr lang="zh-TW" altLang="en-US" dirty="0"/>
              <a:t>               等物理性危害，使用有科學根據之資料評估。</a:t>
            </a:r>
            <a:endParaRPr lang="en-US" altLang="zh-TW" dirty="0"/>
          </a:p>
          <a:p>
            <a:r>
              <a:rPr lang="zh-TW" altLang="en-US" dirty="0"/>
              <a:t>第 </a:t>
            </a:r>
            <a:r>
              <a:rPr lang="en-US" altLang="zh-TW" dirty="0"/>
              <a:t>15 </a:t>
            </a:r>
            <a:r>
              <a:rPr lang="zh-TW" altLang="en-US" dirty="0"/>
              <a:t>條   製造者、輸入者、供應者或雇主，應依實際狀況檢討安全資料表內容之正確性，適時更新，並至少每三年檢討一次。</a:t>
            </a:r>
          </a:p>
          <a:p>
            <a:r>
              <a:rPr lang="zh-TW" altLang="en-US" dirty="0"/>
              <a:t>前項安全資料表更新之內容、日期、版次等更新紀錄，應保存三年。</a:t>
            </a:r>
            <a:endParaRPr lang="en-US" altLang="zh-TW" dirty="0"/>
          </a:p>
          <a:p>
            <a:r>
              <a:rPr lang="zh-TW" altLang="en-US" dirty="0"/>
              <a:t>第 </a:t>
            </a:r>
            <a:r>
              <a:rPr lang="en-US" altLang="zh-TW" dirty="0"/>
              <a:t>17 </a:t>
            </a:r>
            <a:r>
              <a:rPr lang="zh-TW" altLang="en-US" dirty="0"/>
              <a:t>條   雇主為防止勞工未確實知悉危害性化學品之危害資訊，致引起之職業災害，應採取下列必要措施：</a:t>
            </a:r>
          </a:p>
          <a:p>
            <a:r>
              <a:rPr lang="zh-TW" altLang="en-US" dirty="0"/>
              <a:t>           一、依實際狀況訂定危害通識計畫，適時檢討更新，並依計畫確實執行，</a:t>
            </a:r>
          </a:p>
          <a:p>
            <a:r>
              <a:rPr lang="zh-TW" altLang="en-US" dirty="0"/>
              <a:t>               其執行紀錄保存三年。</a:t>
            </a:r>
          </a:p>
          <a:p>
            <a:r>
              <a:rPr lang="zh-TW" altLang="en-US" dirty="0"/>
              <a:t>           二、製作危害性化學品清單，其內容、格式參照附表五。</a:t>
            </a:r>
          </a:p>
          <a:p>
            <a:r>
              <a:rPr lang="zh-TW" altLang="en-US" dirty="0"/>
              <a:t>           三、將危害性化學品之安全資料表置於工作場所易取得之處。</a:t>
            </a:r>
          </a:p>
          <a:p>
            <a:r>
              <a:rPr lang="zh-TW" altLang="en-US" dirty="0"/>
              <a:t>           四、使勞工接受製造、處置或使用危害性化學品之教育訓練，其課程內容</a:t>
            </a:r>
          </a:p>
          <a:p>
            <a:r>
              <a:rPr lang="zh-TW" altLang="en-US" dirty="0"/>
              <a:t>               及時數依職業安全衛生教育訓練規則之規定辦理。</a:t>
            </a:r>
          </a:p>
          <a:p>
            <a:r>
              <a:rPr lang="zh-TW" altLang="en-US" dirty="0"/>
              <a:t>           五、其他使勞工確實知悉危害性化學品資訊之必要措施。</a:t>
            </a:r>
          </a:p>
          <a:p>
            <a:r>
              <a:rPr lang="zh-TW" altLang="en-US" dirty="0"/>
              <a:t>           前項第一款危害通識計畫，應含危害性化學品清單、安全資料表、標示、</a:t>
            </a:r>
          </a:p>
          <a:p>
            <a:r>
              <a:rPr lang="zh-TW" altLang="en-US" dirty="0"/>
              <a:t>           危害通識教育訓練等必要項目之擬訂、執行、紀錄及修正措施。</a:t>
            </a:r>
            <a:endParaRPr lang="en-US" altLang="zh-TW" dirty="0"/>
          </a:p>
          <a:p>
            <a:r>
              <a:rPr lang="zh-TW" altLang="en-US" dirty="0"/>
              <a:t>第 </a:t>
            </a:r>
            <a:r>
              <a:rPr lang="en-US" altLang="zh-TW" dirty="0"/>
              <a:t>21 </a:t>
            </a:r>
            <a:r>
              <a:rPr lang="zh-TW" altLang="en-US" dirty="0"/>
              <a:t>條   對放射性物質、國家標準 </a:t>
            </a:r>
            <a:r>
              <a:rPr lang="en-US" altLang="zh-TW" dirty="0"/>
              <a:t>CNS15030 </a:t>
            </a:r>
            <a:r>
              <a:rPr lang="zh-TW" altLang="en-US" dirty="0"/>
              <a:t>分類之環境危害性化學品之標示，應依游離輻射及環境保護相關法規規定辦理。</a:t>
            </a:r>
            <a:endParaRPr lang="en-US" altLang="zh-TW" dirty="0"/>
          </a:p>
          <a:p>
            <a:endParaRPr lang="en-US" altLang="zh-TW" dirty="0"/>
          </a:p>
          <a:p>
            <a:r>
              <a:rPr lang="zh-TW" altLang="en-US" b="1" dirty="0"/>
              <a:t>毒性化學物質標示及安全資料表管理辦法</a:t>
            </a:r>
            <a:r>
              <a:rPr lang="en-US" altLang="zh-TW" b="1" dirty="0"/>
              <a:t>(103.11.10)</a:t>
            </a:r>
          </a:p>
          <a:p>
            <a:r>
              <a:rPr lang="zh-TW" altLang="en-US" dirty="0"/>
              <a:t>第</a:t>
            </a:r>
            <a:r>
              <a:rPr lang="en-US" altLang="zh-TW" dirty="0"/>
              <a:t>3</a:t>
            </a:r>
            <a:r>
              <a:rPr lang="zh-TW" altLang="en-US" dirty="0"/>
              <a:t>條</a:t>
            </a:r>
            <a:endParaRPr lang="en-US" altLang="zh-TW" dirty="0"/>
          </a:p>
          <a:p>
            <a:r>
              <a:rPr lang="zh-TW" altLang="en-US" dirty="0"/>
              <a:t>毒性化學物質之容器、包裝，應符合中華民國國家標準（</a:t>
            </a:r>
            <a:r>
              <a:rPr lang="en-US" altLang="zh-TW" dirty="0"/>
              <a:t>CNS</a:t>
            </a:r>
            <a:r>
              <a:rPr lang="zh-TW" altLang="en-US" dirty="0"/>
              <a:t>） 一五○三</a:t>
            </a:r>
          </a:p>
          <a:p>
            <a:r>
              <a:rPr lang="zh-TW" altLang="en-US" dirty="0"/>
              <a:t>○所定分類、標示要項並依附表格式明顯標示下列事項：</a:t>
            </a:r>
          </a:p>
          <a:p>
            <a:r>
              <a:rPr lang="zh-TW" altLang="en-US" dirty="0"/>
              <a:t>一、危害圖式：直立四十五度角之白底紅色粗框正方形，內為黑色象徵符</a:t>
            </a:r>
          </a:p>
          <a:p>
            <a:r>
              <a:rPr lang="zh-TW" altLang="en-US" dirty="0"/>
              <a:t>    號，大小以能辨識清楚為度。</a:t>
            </a:r>
          </a:p>
          <a:p>
            <a:r>
              <a:rPr lang="zh-TW" altLang="en-US" dirty="0"/>
              <a:t>二、內容：</a:t>
            </a:r>
          </a:p>
          <a:p>
            <a:r>
              <a:rPr lang="zh-TW" altLang="en-US" dirty="0"/>
              <a:t>（一）名稱。</a:t>
            </a:r>
          </a:p>
          <a:p>
            <a:r>
              <a:rPr lang="zh-TW" altLang="en-US" dirty="0"/>
              <a:t>（二）危害成分：所含毒性化學物質達管制濃度以上之成分，應以中央主</a:t>
            </a:r>
          </a:p>
          <a:p>
            <a:r>
              <a:rPr lang="zh-TW" altLang="en-US" dirty="0"/>
              <a:t>      管機關公告之名稱（中英文）標示，並加註毒性化學物質等字樣及</a:t>
            </a:r>
          </a:p>
          <a:p>
            <a:r>
              <a:rPr lang="zh-TW" altLang="en-US" dirty="0"/>
              <a:t>      所含毒性化學物質重量百分比（</a:t>
            </a:r>
            <a:r>
              <a:rPr lang="en-US" altLang="zh-TW" dirty="0"/>
              <a:t>w/w</a:t>
            </a:r>
            <a:r>
              <a:rPr lang="zh-TW" altLang="en-US" dirty="0"/>
              <a:t>） 。</a:t>
            </a:r>
          </a:p>
          <a:p>
            <a:r>
              <a:rPr lang="zh-TW" altLang="en-US" dirty="0"/>
              <a:t>（三）警示語。</a:t>
            </a:r>
          </a:p>
          <a:p>
            <a:r>
              <a:rPr lang="zh-TW" altLang="en-US" dirty="0"/>
              <a:t>（四）危害警告訊息：訊息內容應符合中華民國國家標準（</a:t>
            </a:r>
            <a:r>
              <a:rPr lang="en-US" altLang="zh-TW" dirty="0"/>
              <a:t>CNS</a:t>
            </a:r>
            <a:r>
              <a:rPr lang="zh-TW" altLang="en-US" dirty="0"/>
              <a:t>） 一五○</a:t>
            </a:r>
          </a:p>
          <a:p>
            <a:r>
              <a:rPr lang="zh-TW" altLang="en-US" dirty="0"/>
              <a:t>      三○所列各項危害特性。</a:t>
            </a:r>
          </a:p>
          <a:p>
            <a:r>
              <a:rPr lang="zh-TW" altLang="en-US" dirty="0"/>
              <a:t>（五）危害防範措施：依危害物特性採行污染防制措施。</a:t>
            </a:r>
          </a:p>
          <a:p>
            <a:r>
              <a:rPr lang="zh-TW" altLang="en-US" dirty="0"/>
              <a:t>（六）製造者、輸入者或供應者之名稱、地址及電話：供應商即輸入毒性</a:t>
            </a:r>
          </a:p>
          <a:p>
            <a:r>
              <a:rPr lang="zh-TW" altLang="en-US" dirty="0"/>
              <a:t>      化學物質之運作人。</a:t>
            </a:r>
          </a:p>
          <a:p>
            <a:r>
              <a:rPr lang="zh-TW" altLang="en-US" dirty="0"/>
              <a:t>前項標示如其危害物質不符合中華民國國家標準（</a:t>
            </a:r>
            <a:r>
              <a:rPr lang="en-US" altLang="zh-TW" dirty="0"/>
              <a:t>CNS</a:t>
            </a:r>
            <a:r>
              <a:rPr lang="zh-TW" altLang="en-US" dirty="0"/>
              <a:t>） 一五○三○規定</a:t>
            </a:r>
          </a:p>
          <a:p>
            <a:r>
              <a:rPr lang="zh-TW" altLang="en-US" dirty="0"/>
              <a:t>之分類歸類者，得僅標示前項第二款事項。</a:t>
            </a:r>
          </a:p>
          <a:p>
            <a:r>
              <a:rPr lang="zh-TW" altLang="en-US" dirty="0"/>
              <a:t>第一項容器、包裝容積在一百毫升以下者，得僅標示名稱、危害圖式及警</a:t>
            </a:r>
          </a:p>
          <a:p>
            <a:r>
              <a:rPr lang="zh-TW" altLang="en-US" dirty="0"/>
              <a:t>示語。</a:t>
            </a:r>
          </a:p>
          <a:p>
            <a:r>
              <a:rPr lang="zh-TW" altLang="en-US" dirty="0"/>
              <a:t>第 </a:t>
            </a:r>
            <a:r>
              <a:rPr lang="en-US" altLang="zh-TW" dirty="0"/>
              <a:t>4 </a:t>
            </a:r>
            <a:r>
              <a:rPr lang="zh-TW" altLang="en-US" dirty="0"/>
              <a:t>條</a:t>
            </a:r>
            <a:endParaRPr lang="en-US" altLang="zh-TW" dirty="0"/>
          </a:p>
          <a:p>
            <a:r>
              <a:rPr lang="zh-TW" altLang="en-US" dirty="0"/>
              <a:t>製造、輸入毒性化學物質之運作人，應逐一標示其容器、包裝。買受毒性</a:t>
            </a:r>
          </a:p>
          <a:p>
            <a:r>
              <a:rPr lang="zh-TW" altLang="en-US" dirty="0"/>
              <a:t>化學物質之運作人，應維持標示內容清晰、完整。</a:t>
            </a:r>
          </a:p>
          <a:p>
            <a:endParaRPr lang="zh-TW" altLang="en-US" dirty="0"/>
          </a:p>
          <a:p>
            <a:r>
              <a:rPr lang="zh-TW" altLang="en-US" dirty="0"/>
              <a:t>第 </a:t>
            </a:r>
            <a:r>
              <a:rPr lang="en-US" altLang="zh-TW" dirty="0"/>
              <a:t>5 </a:t>
            </a:r>
            <a:r>
              <a:rPr lang="zh-TW" altLang="en-US" dirty="0"/>
              <a:t>條</a:t>
            </a:r>
            <a:endParaRPr lang="en-US" altLang="zh-TW" dirty="0"/>
          </a:p>
          <a:p>
            <a:r>
              <a:rPr lang="zh-TW" altLang="en-US" dirty="0"/>
              <a:t>自行使用所分裝、調配毒性化學物質之容器、包裝，使用人應依第三條規</a:t>
            </a:r>
          </a:p>
          <a:p>
            <a:r>
              <a:rPr lang="zh-TW" altLang="en-US" dirty="0"/>
              <a:t>定標示。</a:t>
            </a:r>
          </a:p>
          <a:p>
            <a:r>
              <a:rPr lang="zh-TW" altLang="en-US" dirty="0"/>
              <a:t>前項於同一處所以數個容器、包裝裝盛相同毒性化學物質者，得於明顯處</a:t>
            </a:r>
          </a:p>
          <a:p>
            <a:r>
              <a:rPr lang="zh-TW" altLang="en-US" dirty="0"/>
              <a:t>依第九條規定設置公告板代替容器、包裝標示。</a:t>
            </a:r>
          </a:p>
          <a:p>
            <a:endParaRPr lang="zh-TW" altLang="en-US" dirty="0"/>
          </a:p>
          <a:p>
            <a:r>
              <a:rPr lang="zh-TW" altLang="en-US" dirty="0"/>
              <a:t>第 </a:t>
            </a:r>
            <a:r>
              <a:rPr lang="en-US" altLang="zh-TW" dirty="0"/>
              <a:t>6 </a:t>
            </a:r>
            <a:r>
              <a:rPr lang="zh-TW" altLang="en-US" dirty="0"/>
              <a:t>條</a:t>
            </a:r>
          </a:p>
          <a:p>
            <a:r>
              <a:rPr lang="zh-TW" altLang="en-US" dirty="0"/>
              <a:t>毒性化學物質之容器、包裝有下列情形之一者，得免依第三條規定標示：</a:t>
            </a:r>
          </a:p>
          <a:p>
            <a:r>
              <a:rPr lang="zh-TW" altLang="en-US" dirty="0"/>
              <a:t>一、外部容器、包裝已標示，僅供內襯且不再取出之內部容器、包裝。</a:t>
            </a:r>
          </a:p>
          <a:p>
            <a:r>
              <a:rPr lang="zh-TW" altLang="en-US" dirty="0"/>
              <a:t>二、內部容器、包裝已標示，由外部可見到清晰標示事項之外部容器、包</a:t>
            </a:r>
          </a:p>
          <a:p>
            <a:r>
              <a:rPr lang="zh-TW" altLang="en-US" dirty="0"/>
              <a:t>    裝。</a:t>
            </a:r>
          </a:p>
          <a:p>
            <a:r>
              <a:rPr lang="zh-TW" altLang="en-US" dirty="0"/>
              <a:t>三、毒性化學物質取自有標示之容器、包裝，且僅供當班立即使用。</a:t>
            </a:r>
          </a:p>
          <a:p>
            <a:r>
              <a:rPr lang="zh-TW" altLang="en-US" dirty="0"/>
              <a:t>四、毒性化學物質取自有標示之容器、包裝，並供實驗室自行作實驗、研</a:t>
            </a:r>
          </a:p>
          <a:p>
            <a:r>
              <a:rPr lang="zh-TW" altLang="en-US" dirty="0"/>
              <a:t>    究之用。</a:t>
            </a:r>
            <a:endParaRPr lang="en-US" altLang="zh-TW" dirty="0"/>
          </a:p>
          <a:p>
            <a:endParaRPr lang="zh-TW" altLang="en-US" dirty="0"/>
          </a:p>
          <a:p>
            <a:r>
              <a:rPr lang="zh-TW" altLang="en-US" dirty="0"/>
              <a:t>第 </a:t>
            </a:r>
            <a:r>
              <a:rPr lang="en-US" altLang="zh-TW" dirty="0"/>
              <a:t>9 </a:t>
            </a:r>
            <a:r>
              <a:rPr lang="zh-TW" altLang="en-US" dirty="0"/>
              <a:t>條</a:t>
            </a:r>
          </a:p>
          <a:p>
            <a:r>
              <a:rPr lang="zh-TW" altLang="en-US" dirty="0"/>
              <a:t>毒性化學物質之運作場所及設施，應於明顯易見處所以公告板摘要標示下</a:t>
            </a:r>
          </a:p>
          <a:p>
            <a:r>
              <a:rPr lang="zh-TW" altLang="en-US" dirty="0"/>
              <a:t>列事項：</a:t>
            </a:r>
          </a:p>
          <a:p>
            <a:r>
              <a:rPr lang="zh-TW" altLang="en-US" dirty="0"/>
              <a:t>一、第三條第一項規定之危害圖式、名稱、危害成分及警示語。</a:t>
            </a:r>
          </a:p>
          <a:p>
            <a:r>
              <a:rPr lang="zh-TW" altLang="en-US" dirty="0"/>
              <a:t>二、危害警告訊息：訊息內容應符合中華民國國家標準（</a:t>
            </a:r>
            <a:r>
              <a:rPr lang="en-US" altLang="zh-TW" dirty="0"/>
              <a:t>CNS</a:t>
            </a:r>
            <a:r>
              <a:rPr lang="zh-TW" altLang="en-US" dirty="0"/>
              <a:t>） 一五○三</a:t>
            </a:r>
          </a:p>
          <a:p>
            <a:r>
              <a:rPr lang="zh-TW" altLang="en-US" dirty="0"/>
              <a:t>    ○所列各項危害特性，含毒理特性說明及避免吸入、食入或皮膚直接</a:t>
            </a:r>
          </a:p>
          <a:p>
            <a:r>
              <a:rPr lang="zh-TW" altLang="en-US" dirty="0"/>
              <a:t>    接觸之警語。</a:t>
            </a:r>
          </a:p>
          <a:p>
            <a:r>
              <a:rPr lang="zh-TW" altLang="en-US" dirty="0"/>
              <a:t>三、危害防範措施：含中毒急救方法、污染防制措施及緊急處理方法、警</a:t>
            </a:r>
          </a:p>
          <a:p>
            <a:r>
              <a:rPr lang="zh-TW" altLang="en-US" dirty="0"/>
              <a:t>    報發布方法、防火或其他防災器材之使用規定、人員動員搶救之規定</a:t>
            </a:r>
          </a:p>
          <a:p>
            <a:r>
              <a:rPr lang="zh-TW" altLang="en-US" dirty="0"/>
              <a:t>    及對緊急應變所應採取之通知方式。</a:t>
            </a:r>
          </a:p>
          <a:p>
            <a:r>
              <a:rPr lang="zh-TW" altLang="en-US" dirty="0"/>
              <a:t>同一運作場所運作多種毒性化學物質者，得於同一公告板書寫各項標示內</a:t>
            </a:r>
          </a:p>
          <a:p>
            <a:r>
              <a:rPr lang="zh-TW" altLang="en-US" dirty="0"/>
              <a:t>容；前項第二款及第三款之各項內容如有相同者，得合併書寫。</a:t>
            </a:r>
          </a:p>
          <a:p>
            <a:endParaRPr lang="zh-TW" altLang="en-US" dirty="0"/>
          </a:p>
          <a:p>
            <a:r>
              <a:rPr lang="zh-TW" altLang="en-US" dirty="0"/>
              <a:t>第 </a:t>
            </a:r>
            <a:r>
              <a:rPr lang="en-US" altLang="zh-TW" dirty="0"/>
              <a:t>10 </a:t>
            </a:r>
            <a:r>
              <a:rPr lang="zh-TW" altLang="en-US" dirty="0"/>
              <a:t>條</a:t>
            </a:r>
            <a:endParaRPr lang="en-US" altLang="zh-TW" dirty="0"/>
          </a:p>
          <a:p>
            <a:r>
              <a:rPr lang="zh-TW" altLang="en-US" dirty="0"/>
              <a:t>毒性化學物質之運作場所及設施有下列情形之一者，得免依前條規定標示</a:t>
            </a:r>
          </a:p>
          <a:p>
            <a:r>
              <a:rPr lang="zh-TW" altLang="en-US" dirty="0"/>
              <a:t>：</a:t>
            </a:r>
          </a:p>
          <a:p>
            <a:r>
              <a:rPr lang="zh-TW" altLang="en-US" dirty="0"/>
              <a:t>一、經依本法第十三條第三項規定申請廢棄登記之毒性化學物質其暫存場</a:t>
            </a:r>
          </a:p>
          <a:p>
            <a:r>
              <a:rPr lang="zh-TW" altLang="en-US" dirty="0"/>
              <a:t>    所。</a:t>
            </a:r>
          </a:p>
          <a:p>
            <a:r>
              <a:rPr lang="zh-TW" altLang="en-US" dirty="0"/>
              <a:t>二、暫時放置海運、空運裝卸不特定毒性化學物質倉庫，已標示危險品倉</a:t>
            </a:r>
          </a:p>
          <a:p>
            <a:r>
              <a:rPr lang="zh-TW" altLang="en-US" dirty="0"/>
              <a:t>    庫（</a:t>
            </a:r>
            <a:r>
              <a:rPr lang="en-US" altLang="zh-TW" dirty="0"/>
              <a:t>Dangerous Goods Storage</a:t>
            </a:r>
            <a:r>
              <a:rPr lang="zh-TW" altLang="en-US" dirty="0"/>
              <a:t>） 等字樣。</a:t>
            </a:r>
          </a:p>
          <a:p>
            <a:r>
              <a:rPr lang="zh-TW" altLang="en-US" dirty="0"/>
              <a:t>三、僅供試驗、研究、教育用途且運作量低於大量運作基準，於運作場所</a:t>
            </a:r>
          </a:p>
          <a:p>
            <a:r>
              <a:rPr lang="zh-TW" altLang="en-US" dirty="0"/>
              <a:t>    各出入地點已標示毒性化學物質運作場所（</a:t>
            </a:r>
            <a:r>
              <a:rPr lang="en-US" altLang="zh-TW" dirty="0"/>
              <a:t>Handling Premises of </a:t>
            </a:r>
          </a:p>
          <a:p>
            <a:r>
              <a:rPr lang="en-US" altLang="zh-TW" dirty="0"/>
              <a:t>    Toxic Chemicals</a:t>
            </a:r>
            <a:r>
              <a:rPr lang="zh-TW" altLang="en-US" dirty="0"/>
              <a:t>） 等字樣。</a:t>
            </a:r>
          </a:p>
          <a:p>
            <a:endParaRPr lang="en-US" altLang="zh-TW" dirty="0"/>
          </a:p>
          <a:p>
            <a:r>
              <a:rPr lang="zh-TW" altLang="en-US" dirty="0"/>
              <a:t>第 </a:t>
            </a:r>
            <a:r>
              <a:rPr lang="en-US" altLang="zh-TW" dirty="0"/>
              <a:t>12 </a:t>
            </a:r>
            <a:r>
              <a:rPr lang="zh-TW" altLang="en-US" dirty="0"/>
              <a:t>條</a:t>
            </a:r>
          </a:p>
          <a:p>
            <a:r>
              <a:rPr lang="zh-TW" altLang="en-US" dirty="0"/>
              <a:t>製造、輸入毒性化學物質之運作人，應依中央主管機關規定格式製作安全</a:t>
            </a:r>
          </a:p>
          <a:p>
            <a:r>
              <a:rPr lang="zh-TW" altLang="en-US" dirty="0"/>
              <a:t>資料表，並應隨時檢討安全資料表內容之正確性。其更新內容、更新日期</a:t>
            </a:r>
          </a:p>
          <a:p>
            <a:r>
              <a:rPr lang="zh-TW" altLang="en-US" dirty="0"/>
              <a:t>、版次等紀錄應保存三年備查。</a:t>
            </a:r>
          </a:p>
          <a:p>
            <a:r>
              <a:rPr lang="zh-TW" altLang="en-US" dirty="0"/>
              <a:t>前項安全資料表之緊急聯絡電話應為任一時刻均可聯絡並接受事故應變諮</a:t>
            </a:r>
          </a:p>
          <a:p>
            <a:r>
              <a:rPr lang="zh-TW" altLang="en-US" dirty="0"/>
              <a:t>詢之電話。</a:t>
            </a:r>
          </a:p>
          <a:p>
            <a:r>
              <a:rPr lang="zh-TW" altLang="en-US" dirty="0"/>
              <a:t>前項安全資料表之緊急聯絡電話應為任一時刻均可聯絡並接受事故應變諮詢之電話。</a:t>
            </a:r>
          </a:p>
          <a:p>
            <a:endParaRPr lang="en-US" altLang="zh-TW" dirty="0"/>
          </a:p>
          <a:p>
            <a:r>
              <a:rPr lang="zh-TW" altLang="en-US" dirty="0"/>
              <a:t>第 </a:t>
            </a:r>
            <a:r>
              <a:rPr lang="en-US" altLang="zh-TW" dirty="0"/>
              <a:t>17 </a:t>
            </a:r>
            <a:r>
              <a:rPr lang="zh-TW" altLang="en-US" dirty="0"/>
              <a:t>條</a:t>
            </a:r>
          </a:p>
          <a:p>
            <a:r>
              <a:rPr lang="zh-TW" altLang="en-US" dirty="0"/>
              <a:t>毒性化學物質運作人應將安全資料表置於運作場所中易取得之處。</a:t>
            </a:r>
          </a:p>
          <a:p>
            <a:endParaRPr lang="en-US" altLang="zh-TW" dirty="0"/>
          </a:p>
        </p:txBody>
      </p:sp>
    </p:spTree>
    <p:extLst>
      <p:ext uri="{BB962C8B-B14F-4D97-AF65-F5344CB8AC3E}">
        <p14:creationId xmlns:p14="http://schemas.microsoft.com/office/powerpoint/2010/main" val="56985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F4E5359-E1A4-4F5F-B92D-3E9603CDB6E6}" type="slidenum">
              <a:rPr lang="en-US" altLang="zh-TW" sz="1200">
                <a:solidFill>
                  <a:srgbClr val="000000"/>
                </a:solidFill>
                <a:latin typeface="Times New Roman" panose="02020603050405020304" pitchFamily="18" charset="0"/>
                <a:ea typeface="標楷體" panose="03000509000000000000" pitchFamily="65" charset="-120"/>
              </a:rPr>
              <a:pPr algn="r"/>
              <a:t>55</a:t>
            </a:fld>
            <a:endParaRPr lang="en-US" altLang="zh-TW" sz="1200" dirty="0">
              <a:solidFill>
                <a:srgbClr val="000000"/>
              </a:solidFill>
              <a:latin typeface="Times New Roman" panose="02020603050405020304" pitchFamily="18" charset="0"/>
              <a:ea typeface="標楷體" panose="03000509000000000000" pitchFamily="65" charset="-12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r>
              <a:rPr lang="zh-TW" altLang="en-US" b="1" dirty="0"/>
              <a:t>重點提示</a:t>
            </a:r>
            <a:r>
              <a:rPr lang="en-US" altLang="zh-TW" b="1" dirty="0"/>
              <a:t>:</a:t>
            </a:r>
          </a:p>
          <a:p>
            <a:r>
              <a:rPr lang="zh-TW" altLang="en-US" b="1" dirty="0"/>
              <a:t>危害性化學品標示及通識規則</a:t>
            </a:r>
            <a:r>
              <a:rPr lang="en-US" altLang="zh-TW" b="1" dirty="0"/>
              <a:t>(103.6.27)</a:t>
            </a:r>
          </a:p>
          <a:p>
            <a:r>
              <a:rPr lang="zh-TW" altLang="en-US" dirty="0"/>
              <a:t>第 </a:t>
            </a:r>
            <a:r>
              <a:rPr lang="en-US" altLang="zh-TW" dirty="0"/>
              <a:t>12 </a:t>
            </a:r>
            <a:r>
              <a:rPr lang="zh-TW" altLang="en-US" dirty="0"/>
              <a:t>條   雇主對含有危害性化學品或符合附表三規定之每一化學品，應依附表四提供勞工安全資料表。</a:t>
            </a:r>
          </a:p>
          <a:p>
            <a:r>
              <a:rPr lang="zh-TW" altLang="en-US" dirty="0"/>
              <a:t>前項安全資料表所用文字以中文為主，必要時並輔以作業勞工所能瞭解之外文。</a:t>
            </a:r>
            <a:endParaRPr lang="en-US" altLang="zh-TW" dirty="0"/>
          </a:p>
          <a:p>
            <a:r>
              <a:rPr lang="zh-TW" altLang="en-US" dirty="0"/>
              <a:t>第 </a:t>
            </a:r>
            <a:r>
              <a:rPr lang="en-US" altLang="zh-TW" dirty="0"/>
              <a:t>13 </a:t>
            </a:r>
            <a:r>
              <a:rPr lang="zh-TW" altLang="en-US" dirty="0"/>
              <a:t>條   製造者、輸入者或供應者提供前條之化學品與事業單位或自營作業者前，應提供安全資料表，該化學品為含有二種以上危害成分之混合物時，應依 其混合後之危害性，製作安全資料表。</a:t>
            </a:r>
          </a:p>
          <a:p>
            <a:r>
              <a:rPr lang="zh-TW" altLang="en-US" dirty="0"/>
              <a:t>前項化學品，應列出其危害成分之化學名稱，其危害性之認定方式如下：</a:t>
            </a:r>
          </a:p>
          <a:p>
            <a:r>
              <a:rPr lang="zh-TW" altLang="en-US" dirty="0"/>
              <a:t>           一、混合物已作整體測試者，依整體測試結果。</a:t>
            </a:r>
          </a:p>
          <a:p>
            <a:r>
              <a:rPr lang="zh-TW" altLang="en-US" dirty="0"/>
              <a:t>           二、混合物未作整體測試者，其健康危害性，除有科學資料佐證外，依國家標準 </a:t>
            </a:r>
            <a:r>
              <a:rPr lang="en-US" altLang="zh-TW" dirty="0"/>
              <a:t>CNS15030 </a:t>
            </a:r>
            <a:r>
              <a:rPr lang="zh-TW" altLang="en-US" dirty="0"/>
              <a:t>分類之混合物分類標準；對於燃燒、爆炸及反應性等物理性危害，使用有科學根據之資料評估。</a:t>
            </a:r>
            <a:endParaRPr lang="en-US" altLang="zh-TW" dirty="0"/>
          </a:p>
          <a:p>
            <a:r>
              <a:rPr lang="zh-TW" altLang="en-US" dirty="0"/>
              <a:t>第 </a:t>
            </a:r>
            <a:r>
              <a:rPr lang="en-US" altLang="zh-TW" dirty="0"/>
              <a:t>15 </a:t>
            </a:r>
            <a:r>
              <a:rPr lang="zh-TW" altLang="en-US" dirty="0"/>
              <a:t>條   製造者、輸入者、供應者或雇主，應依實際狀況檢討安全資料表內容之正確性，適時更新，並至少每三年檢討一次。</a:t>
            </a:r>
          </a:p>
          <a:p>
            <a:r>
              <a:rPr lang="zh-TW" altLang="en-US" dirty="0"/>
              <a:t>前項安全資料表更新之內容、日期、版次等更新紀錄，應保存三年。</a:t>
            </a:r>
            <a:endParaRPr lang="en-US" altLang="zh-TW" dirty="0"/>
          </a:p>
          <a:p>
            <a:r>
              <a:rPr lang="zh-TW" altLang="en-US" dirty="0"/>
              <a:t>第 </a:t>
            </a:r>
            <a:r>
              <a:rPr lang="en-US" altLang="zh-TW" dirty="0"/>
              <a:t>17 </a:t>
            </a:r>
            <a:r>
              <a:rPr lang="zh-TW" altLang="en-US" dirty="0"/>
              <a:t>條   雇主為防止勞工未確實知悉危害性化學品之危害資訊，致引起之職業災害，應採取下列必要措施：</a:t>
            </a:r>
          </a:p>
          <a:p>
            <a:r>
              <a:rPr lang="zh-TW" altLang="en-US" dirty="0"/>
              <a:t>           一、依實際狀況訂定危害通識計畫，適時檢討更新，並依計畫確實執行，</a:t>
            </a:r>
          </a:p>
          <a:p>
            <a:r>
              <a:rPr lang="zh-TW" altLang="en-US" dirty="0"/>
              <a:t>               其執行紀錄保存三年。</a:t>
            </a:r>
          </a:p>
          <a:p>
            <a:r>
              <a:rPr lang="zh-TW" altLang="en-US" dirty="0"/>
              <a:t>           二、製作危害性化學品清單，其內容、格式參照附表五。</a:t>
            </a:r>
          </a:p>
          <a:p>
            <a:r>
              <a:rPr lang="zh-TW" altLang="en-US" dirty="0"/>
              <a:t>           三、將危害性化學品之安全資料表置於工作場所易取得之處。</a:t>
            </a:r>
          </a:p>
          <a:p>
            <a:r>
              <a:rPr lang="zh-TW" altLang="en-US" dirty="0"/>
              <a:t>           四、使勞工接受製造、處置或使用危害性化學品之教育訓練，其課程內容</a:t>
            </a:r>
          </a:p>
          <a:p>
            <a:r>
              <a:rPr lang="zh-TW" altLang="en-US" dirty="0"/>
              <a:t>               及時數依職業安全衛生教育訓練規則之規定辦理。</a:t>
            </a:r>
          </a:p>
          <a:p>
            <a:r>
              <a:rPr lang="zh-TW" altLang="en-US" dirty="0"/>
              <a:t>           五、其他使勞工確實知悉危害性化學品資訊之必要措施。</a:t>
            </a:r>
          </a:p>
          <a:p>
            <a:r>
              <a:rPr lang="zh-TW" altLang="en-US" dirty="0"/>
              <a:t>前項第一款危害通識計畫，應含危害性化學品清單、安全資料表、標示、危害通識教育訓練等必要項目之擬訂、執行、紀錄及修正措施。</a:t>
            </a:r>
            <a:endParaRPr lang="en-US" altLang="zh-TW" dirty="0"/>
          </a:p>
          <a:p>
            <a:r>
              <a:rPr lang="zh-TW" altLang="en-US" dirty="0"/>
              <a:t>第 </a:t>
            </a:r>
            <a:r>
              <a:rPr lang="en-US" altLang="zh-TW" dirty="0"/>
              <a:t>21 </a:t>
            </a:r>
            <a:r>
              <a:rPr lang="zh-TW" altLang="en-US" dirty="0"/>
              <a:t>條   對放射性物質、國家標準 </a:t>
            </a:r>
            <a:r>
              <a:rPr lang="en-US" altLang="zh-TW" dirty="0"/>
              <a:t>CNS15030 </a:t>
            </a:r>
            <a:r>
              <a:rPr lang="zh-TW" altLang="en-US" dirty="0"/>
              <a:t>分類之環境危害性化學品之標示，應依游離輻射及環境保護相關法規規定辦理。</a:t>
            </a:r>
            <a:endParaRPr lang="en-US" altLang="zh-TW" dirty="0"/>
          </a:p>
          <a:p>
            <a:endParaRPr lang="en-US" altLang="zh-TW" dirty="0"/>
          </a:p>
          <a:p>
            <a:r>
              <a:rPr lang="zh-TW" altLang="en-US" b="1" dirty="0"/>
              <a:t>毒性化學物質標示及安全資料表管理辦法</a:t>
            </a:r>
            <a:r>
              <a:rPr lang="en-US" altLang="zh-TW" b="1" dirty="0"/>
              <a:t>(103.11.10)</a:t>
            </a:r>
          </a:p>
          <a:p>
            <a:r>
              <a:rPr lang="zh-TW" altLang="en-US" dirty="0"/>
              <a:t>第 </a:t>
            </a:r>
            <a:r>
              <a:rPr lang="en-US" altLang="zh-TW" dirty="0"/>
              <a:t>12 </a:t>
            </a:r>
            <a:r>
              <a:rPr lang="zh-TW" altLang="en-US" dirty="0"/>
              <a:t>條</a:t>
            </a:r>
          </a:p>
          <a:p>
            <a:r>
              <a:rPr lang="zh-TW" altLang="en-US" dirty="0"/>
              <a:t>製造、輸入毒性化學物質之運作人，應依中央主管機關規定格式製作安全</a:t>
            </a:r>
          </a:p>
          <a:p>
            <a:r>
              <a:rPr lang="zh-TW" altLang="en-US" dirty="0"/>
              <a:t>資料表，並應隨時檢討安全資料表內容之正確性。其更新內容、更新日期</a:t>
            </a:r>
          </a:p>
          <a:p>
            <a:r>
              <a:rPr lang="zh-TW" altLang="en-US" dirty="0"/>
              <a:t>、版次等紀錄應保存三年備查。</a:t>
            </a:r>
          </a:p>
          <a:p>
            <a:r>
              <a:rPr lang="zh-TW" altLang="en-US" dirty="0"/>
              <a:t>前項安全資料表之緊急聯絡電話應為任一時刻均可聯絡並接受事故應變諮</a:t>
            </a:r>
          </a:p>
          <a:p>
            <a:r>
              <a:rPr lang="zh-TW" altLang="en-US" dirty="0"/>
              <a:t>詢之電話。</a:t>
            </a:r>
          </a:p>
          <a:p>
            <a:endParaRPr lang="en-US" altLang="zh-TW" dirty="0"/>
          </a:p>
          <a:p>
            <a:r>
              <a:rPr lang="zh-TW" altLang="en-US" dirty="0"/>
              <a:t>第 </a:t>
            </a:r>
            <a:r>
              <a:rPr lang="en-US" altLang="zh-TW" dirty="0"/>
              <a:t>17 </a:t>
            </a:r>
            <a:r>
              <a:rPr lang="zh-TW" altLang="en-US" dirty="0"/>
              <a:t>條</a:t>
            </a:r>
          </a:p>
          <a:p>
            <a:r>
              <a:rPr lang="zh-TW" altLang="en-US" dirty="0"/>
              <a:t>毒性化學物質運作人應將安全資料表置於運作場所中易取得之處。</a:t>
            </a:r>
          </a:p>
        </p:txBody>
      </p:sp>
    </p:spTree>
    <p:extLst>
      <p:ext uri="{BB962C8B-B14F-4D97-AF65-F5344CB8AC3E}">
        <p14:creationId xmlns:p14="http://schemas.microsoft.com/office/powerpoint/2010/main" val="39847185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0AF8DCB-83CF-488E-B353-4E6268B61F2C}" type="slidenum">
              <a:rPr lang="en-US" altLang="zh-TW" sz="1200">
                <a:latin typeface="Times New Roman" panose="02020603050405020304" pitchFamily="18" charset="0"/>
                <a:ea typeface="標楷體" panose="03000509000000000000" pitchFamily="65" charset="-120"/>
              </a:rPr>
              <a:pPr algn="r"/>
              <a:t>56</a:t>
            </a:fld>
            <a:endParaRPr lang="en-US" altLang="zh-TW" sz="1200" dirty="0">
              <a:latin typeface="Times New Roman" panose="02020603050405020304" pitchFamily="18" charset="0"/>
              <a:ea typeface="標楷體" panose="03000509000000000000" pitchFamily="65" charset="-12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lnSpc>
                <a:spcPct val="90000"/>
              </a:lnSpc>
            </a:pPr>
            <a:r>
              <a:rPr lang="zh-TW" altLang="en-US" dirty="0"/>
              <a:t>補充說明</a:t>
            </a:r>
            <a:r>
              <a:rPr lang="en-US" altLang="zh-TW" dirty="0"/>
              <a:t>:</a:t>
            </a:r>
          </a:p>
          <a:p>
            <a:pPr eaLnBrk="1" hangingPunct="1">
              <a:lnSpc>
                <a:spcPct val="90000"/>
              </a:lnSpc>
            </a:pPr>
            <a:r>
              <a:rPr lang="zh-TW" altLang="en-US" dirty="0"/>
              <a:t>防火防爆櫃裝設之連動排氣設施需要定期檢查與維護。</a:t>
            </a:r>
          </a:p>
          <a:p>
            <a:pPr eaLnBrk="1" hangingPunct="1">
              <a:lnSpc>
                <a:spcPct val="90000"/>
              </a:lnSpc>
            </a:pPr>
            <a:r>
              <a:rPr lang="zh-TW" altLang="en-US" dirty="0"/>
              <a:t>裝設化學物質之</a:t>
            </a:r>
            <a:r>
              <a:rPr lang="zh-TW" altLang="en-US" dirty="0">
                <a:solidFill>
                  <a:srgbClr val="FF0000"/>
                </a:solidFill>
              </a:rPr>
              <a:t>洩漏警報器</a:t>
            </a:r>
            <a:r>
              <a:rPr lang="zh-TW" altLang="en-US" dirty="0"/>
              <a:t>時，應針對所儲存的化學物質的種類與特性（如爆炸上下限）選擇合適的設備。</a:t>
            </a:r>
          </a:p>
          <a:p>
            <a:pPr eaLnBrk="1" hangingPunct="1">
              <a:lnSpc>
                <a:spcPct val="90000"/>
              </a:lnSpc>
            </a:pPr>
            <a:endParaRPr lang="zh-TW" altLang="en-US" b="1" dirty="0"/>
          </a:p>
          <a:p>
            <a:r>
              <a:rPr lang="zh-TW" altLang="en-US" b="1" dirty="0"/>
              <a:t>職業安全衛生設施規則</a:t>
            </a:r>
            <a:r>
              <a:rPr lang="en-US" altLang="zh-TW" b="1" dirty="0"/>
              <a:t>(103.7.1)</a:t>
            </a:r>
          </a:p>
          <a:p>
            <a:r>
              <a:rPr lang="zh-TW" altLang="en-US" dirty="0"/>
              <a:t>第 </a:t>
            </a:r>
            <a:r>
              <a:rPr lang="en-US" altLang="zh-TW" dirty="0"/>
              <a:t>177 </a:t>
            </a:r>
            <a:r>
              <a:rPr lang="zh-TW" altLang="en-US" dirty="0"/>
              <a:t>條 　 雇主對於作業場所有易燃液體之蒸氣、可燃性氣體或爆燃性粉塵以外之可燃性粉塵滯留，而有爆炸、火災之虞者，應依危險特性採取通風、換氣、除塵等措施外，並依下列規定辦理：</a:t>
            </a:r>
          </a:p>
          <a:p>
            <a:r>
              <a:rPr lang="zh-TW" altLang="en-US" dirty="0"/>
              <a:t>一、指定專人對於前述蒸氣、氣體之濃度，於作業前測定之。</a:t>
            </a:r>
          </a:p>
          <a:p>
            <a:r>
              <a:rPr lang="zh-TW" altLang="en-US" dirty="0"/>
              <a:t>二、蒸氣或氣體之濃度達爆炸下限值之百分之三十以上時，應即刻使勞工退避至安全場所，並停止使用煙火及其他為點火源之虞之機具，並應加強通風。</a:t>
            </a:r>
          </a:p>
          <a:p>
            <a:r>
              <a:rPr lang="zh-TW" altLang="en-US" dirty="0"/>
              <a:t>三、使用之電氣機械、器具或設備，應具有適合於其設置場所危險區域劃分使用之防爆性能構造。</a:t>
            </a:r>
          </a:p>
          <a:p>
            <a:r>
              <a:rPr lang="zh-TW" altLang="en-US" dirty="0"/>
              <a:t>前項第三款所稱電氣機械、器具或設備，係指包括電動機、變壓器、連接裝置、開關、分電盤、配電盤等電流流通之機械、器具或設備及非屬配線或移動電線之其他類似設備。</a:t>
            </a:r>
          </a:p>
          <a:p>
            <a:r>
              <a:rPr lang="zh-TW" altLang="en-US" dirty="0"/>
              <a:t> </a:t>
            </a:r>
          </a:p>
          <a:p>
            <a:r>
              <a:rPr lang="zh-TW" altLang="en-US" dirty="0"/>
              <a:t>第 </a:t>
            </a:r>
            <a:r>
              <a:rPr lang="en-US" altLang="zh-TW" dirty="0"/>
              <a:t>177-1 </a:t>
            </a:r>
            <a:r>
              <a:rPr lang="zh-TW" altLang="en-US" dirty="0"/>
              <a:t>條 　 雇主對於有爆燃性粉塵存在，而有爆炸、火災之虞之場所，使用之電氣機械、器具或設備，應具有適合於其設置場所危險區域劃分使用之防爆性能構造。 </a:t>
            </a:r>
          </a:p>
          <a:p>
            <a:r>
              <a:rPr lang="zh-TW" altLang="en-US" dirty="0"/>
              <a:t>第 </a:t>
            </a:r>
            <a:r>
              <a:rPr lang="en-US" altLang="zh-TW" dirty="0"/>
              <a:t>184 </a:t>
            </a:r>
            <a:r>
              <a:rPr lang="zh-TW" altLang="en-US" dirty="0"/>
              <a:t>條 　 雇主對於危險物製造、處置之工作場所，為防止爆炸、火災，應依下列規定辦理：</a:t>
            </a:r>
          </a:p>
          <a:p>
            <a:r>
              <a:rPr lang="zh-TW" altLang="en-US" dirty="0"/>
              <a:t>一、爆炸性物質，應遠離煙火、或有發火源之虞之物，並不得加熱、摩擦、衝擊。</a:t>
            </a:r>
          </a:p>
          <a:p>
            <a:r>
              <a:rPr lang="zh-TW" altLang="en-US" dirty="0"/>
              <a:t>二、著火性物質，應遠離煙火、或有發火源之虞之物，並不得加熱、摩擦或衝擊或使其接觸促進氧化之物質或水。</a:t>
            </a:r>
          </a:p>
          <a:p>
            <a:r>
              <a:rPr lang="zh-TW" altLang="en-US" dirty="0"/>
              <a:t>三、氧化性物質，不得使其接觸促進其分解之物質，並不得予以加熱、摩擦或撞擊。</a:t>
            </a:r>
          </a:p>
          <a:p>
            <a:r>
              <a:rPr lang="zh-TW" altLang="en-US" dirty="0"/>
              <a:t>四、易燃液體，應遠離煙火或有發火源之虞之物，未經許可不得灌注、蒸發或加熱。</a:t>
            </a:r>
          </a:p>
          <a:p>
            <a:r>
              <a:rPr lang="zh-TW" altLang="en-US" dirty="0"/>
              <a:t>五、除製造、處置必需之用料外，不得任意放置危險物。</a:t>
            </a:r>
          </a:p>
          <a:p>
            <a:r>
              <a:rPr lang="zh-TW" altLang="en-US" dirty="0"/>
              <a:t>第 </a:t>
            </a:r>
            <a:r>
              <a:rPr lang="en-US" altLang="zh-TW" dirty="0"/>
              <a:t>191 </a:t>
            </a:r>
            <a:r>
              <a:rPr lang="zh-TW" altLang="en-US" dirty="0"/>
              <a:t>條 　 雇主對於異類物品接觸有引起爆炸、火災、危險之虞者，應單獨儲放，搬運時應使用專用之運搬機械。但經採取防止接觸之設施者，不在此限。</a:t>
            </a:r>
          </a:p>
          <a:p>
            <a:endParaRPr lang="zh-TW" altLang="en-US" dirty="0"/>
          </a:p>
          <a:p>
            <a:r>
              <a:rPr lang="zh-TW" altLang="en-US" b="1" dirty="0"/>
              <a:t>有機溶劑中毒預防規則</a:t>
            </a:r>
            <a:r>
              <a:rPr lang="en-US" altLang="zh-TW" b="1" dirty="0"/>
              <a:t>(103.6.25)</a:t>
            </a:r>
          </a:p>
          <a:p>
            <a:r>
              <a:rPr lang="zh-TW" altLang="en-US" dirty="0"/>
              <a:t>第 </a:t>
            </a:r>
            <a:r>
              <a:rPr lang="en-US" altLang="zh-TW" dirty="0"/>
              <a:t>25 </a:t>
            </a:r>
            <a:r>
              <a:rPr lang="zh-TW" altLang="en-US" dirty="0"/>
              <a:t>條 　 雇主於室內儲藏有機溶劑或其混存物時，應使用備有栓蓋之堅固容器，以免有機溶劑或其混存物之溢出、漏洩、滲洩或擴散，該儲藏場所應依下列規定：</a:t>
            </a:r>
          </a:p>
          <a:p>
            <a:r>
              <a:rPr lang="zh-TW" altLang="en-US" dirty="0"/>
              <a:t>一、防止與作業無關人員進入之措施。</a:t>
            </a:r>
          </a:p>
          <a:p>
            <a:r>
              <a:rPr lang="zh-TW" altLang="en-US" dirty="0"/>
              <a:t>二、將有機溶劑蒸氣排除於室外。</a:t>
            </a:r>
          </a:p>
        </p:txBody>
      </p:sp>
    </p:spTree>
    <p:extLst>
      <p:ext uri="{BB962C8B-B14F-4D97-AF65-F5344CB8AC3E}">
        <p14:creationId xmlns:p14="http://schemas.microsoft.com/office/powerpoint/2010/main" val="149928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r>
              <a:rPr lang="zh-TW" altLang="en-US" dirty="0"/>
              <a:t>重點提示</a:t>
            </a:r>
            <a:r>
              <a:rPr lang="en-US" altLang="zh-TW" dirty="0"/>
              <a:t>:</a:t>
            </a:r>
          </a:p>
          <a:p>
            <a:r>
              <a:rPr lang="zh-TW" altLang="en-US" dirty="0"/>
              <a:t>預防小災害，才能避免大災難</a:t>
            </a:r>
          </a:p>
          <a:p>
            <a:r>
              <a:rPr lang="zh-TW" altLang="en-US" dirty="0"/>
              <a:t>補充說明</a:t>
            </a:r>
          </a:p>
          <a:p>
            <a:r>
              <a:rPr lang="zh-TW" altLang="en-US" dirty="0"/>
              <a:t>美國</a:t>
            </a:r>
            <a:r>
              <a:rPr lang="zh-TW" altLang="en-US" b="1" dirty="0">
                <a:hlinkClick r:id="rId3"/>
              </a:rPr>
              <a:t>安全</a:t>
            </a:r>
            <a:r>
              <a:rPr lang="zh-TW" altLang="en-US" dirty="0"/>
              <a:t>工程師</a:t>
            </a:r>
            <a:r>
              <a:rPr lang="en-US" altLang="zh-TW" dirty="0"/>
              <a:t>Heinrich</a:t>
            </a:r>
            <a:r>
              <a:rPr lang="zh-TW" altLang="en-US" dirty="0"/>
              <a:t>在</a:t>
            </a:r>
            <a:r>
              <a:rPr lang="en-US" altLang="zh-TW" dirty="0"/>
              <a:t>1931</a:t>
            </a:r>
            <a:r>
              <a:rPr lang="zh-TW" altLang="en-US" dirty="0"/>
              <a:t>出版的著作： </a:t>
            </a:r>
            <a:r>
              <a:rPr lang="zh-TW" altLang="en-US" b="1" dirty="0">
                <a:hlinkClick r:id="rId3"/>
              </a:rPr>
              <a:t>安全</a:t>
            </a:r>
            <a:r>
              <a:rPr lang="zh-TW" altLang="en-US" dirty="0"/>
              <a:t>事故預防：</a:t>
            </a:r>
            <a:r>
              <a:rPr lang="en-US" altLang="zh-TW" dirty="0"/>
              <a:t>《</a:t>
            </a:r>
            <a:r>
              <a:rPr lang="zh-TW" altLang="en-US" dirty="0"/>
              <a:t>一個科學的方法</a:t>
            </a:r>
            <a:r>
              <a:rPr lang="en-US" altLang="zh-TW" dirty="0"/>
              <a:t>》</a:t>
            </a:r>
            <a:r>
              <a:rPr lang="zh-TW" altLang="en-US" dirty="0"/>
              <a:t>提出了其著名的“ </a:t>
            </a:r>
            <a:r>
              <a:rPr lang="zh-TW" altLang="en-US" b="1" dirty="0">
                <a:hlinkClick r:id="rId3"/>
              </a:rPr>
              <a:t>安全</a:t>
            </a:r>
            <a:r>
              <a:rPr lang="zh-TW" altLang="en-US" dirty="0"/>
              <a:t>金字塔”法則，它是通過分析</a:t>
            </a:r>
            <a:r>
              <a:rPr lang="en-US" altLang="zh-TW" dirty="0"/>
              <a:t>55</a:t>
            </a:r>
            <a:r>
              <a:rPr lang="zh-TW" altLang="en-US" dirty="0"/>
              <a:t>萬起工傷事故的發生概率，為保險公司的經營提出的。 該法則認為，在</a:t>
            </a:r>
            <a:r>
              <a:rPr lang="en-US" altLang="zh-TW" dirty="0"/>
              <a:t>1</a:t>
            </a:r>
            <a:r>
              <a:rPr lang="zh-TW" altLang="en-US" dirty="0"/>
              <a:t>個死亡重傷害事故背後，有</a:t>
            </a:r>
            <a:r>
              <a:rPr lang="en-US" altLang="zh-TW" dirty="0"/>
              <a:t>29</a:t>
            </a:r>
            <a:r>
              <a:rPr lang="zh-TW" altLang="en-US" dirty="0"/>
              <a:t>起輕傷害事故，</a:t>
            </a:r>
            <a:r>
              <a:rPr lang="en-US" altLang="zh-TW" dirty="0"/>
              <a:t>29</a:t>
            </a:r>
            <a:r>
              <a:rPr lang="zh-TW" altLang="en-US" dirty="0"/>
              <a:t>起輕傷害事故背後，有</a:t>
            </a:r>
            <a:r>
              <a:rPr lang="en-US" altLang="zh-TW" dirty="0"/>
              <a:t>300</a:t>
            </a:r>
            <a:r>
              <a:rPr lang="zh-TW" altLang="en-US" dirty="0"/>
              <a:t>起無傷害虛驚事件，以及大量的不</a:t>
            </a:r>
            <a:r>
              <a:rPr lang="zh-TW" altLang="en-US" b="1" dirty="0">
                <a:hlinkClick r:id="rId3"/>
              </a:rPr>
              <a:t>安全</a:t>
            </a:r>
            <a:r>
              <a:rPr lang="zh-TW" altLang="en-US" dirty="0"/>
              <a:t>行為和不</a:t>
            </a:r>
            <a:r>
              <a:rPr lang="zh-TW" altLang="en-US" b="1" dirty="0">
                <a:hlinkClick r:id="rId3"/>
              </a:rPr>
              <a:t>安全</a:t>
            </a:r>
            <a:r>
              <a:rPr lang="zh-TW" altLang="en-US" baseline="0" dirty="0">
                <a:solidFill>
                  <a:schemeClr val="bg2">
                    <a:lumMod val="75000"/>
                  </a:schemeClr>
                </a:solidFill>
              </a:rPr>
              <a:t>狀態存在，之間</a:t>
            </a:r>
            <a:r>
              <a:rPr lang="zh-TW" altLang="en-US" dirty="0"/>
              <a:t>的關係可以形象的用下面的“ </a:t>
            </a:r>
            <a:r>
              <a:rPr lang="zh-TW" altLang="en-US" b="1" dirty="0">
                <a:hlinkClick r:id="rId3"/>
              </a:rPr>
              <a:t>安全</a:t>
            </a:r>
            <a:r>
              <a:rPr lang="zh-TW" altLang="en-US" dirty="0"/>
              <a:t>金字塔”來示例</a:t>
            </a:r>
            <a:r>
              <a:rPr lang="en-US" altLang="zh-TW" dirty="0"/>
              <a:t>. </a:t>
            </a:r>
            <a:r>
              <a:rPr lang="zh-TW" altLang="en-US" dirty="0"/>
              <a:t>從海因里希“ </a:t>
            </a:r>
            <a:r>
              <a:rPr lang="zh-TW" altLang="en-US" b="1" dirty="0">
                <a:hlinkClick r:id="rId3"/>
              </a:rPr>
              <a:t>安全</a:t>
            </a:r>
            <a:r>
              <a:rPr lang="zh-TW" altLang="en-US" dirty="0"/>
              <a:t>金字塔”塔底向上分析可以看出，若不對不</a:t>
            </a:r>
            <a:r>
              <a:rPr lang="zh-TW" altLang="en-US" b="1" dirty="0">
                <a:hlinkClick r:id="rId3"/>
              </a:rPr>
              <a:t>安全</a:t>
            </a:r>
            <a:r>
              <a:rPr lang="zh-TW" altLang="en-US" dirty="0"/>
              <a:t>行為和不</a:t>
            </a:r>
            <a:r>
              <a:rPr lang="zh-TW" altLang="en-US" b="1" dirty="0">
                <a:hlinkClick r:id="rId3"/>
              </a:rPr>
              <a:t>安全</a:t>
            </a:r>
            <a:r>
              <a:rPr lang="zh-TW" altLang="en-US" dirty="0"/>
              <a:t>狀態進行有效控制，可能形成</a:t>
            </a:r>
            <a:r>
              <a:rPr lang="en-US" altLang="zh-TW" dirty="0"/>
              <a:t>300</a:t>
            </a:r>
            <a:r>
              <a:rPr lang="zh-TW" altLang="en-US" dirty="0"/>
              <a:t>起無傷害的虛驚事件，而這</a:t>
            </a:r>
            <a:r>
              <a:rPr lang="en-US" altLang="zh-TW" dirty="0"/>
              <a:t>300</a:t>
            </a:r>
            <a:r>
              <a:rPr lang="zh-TW" altLang="en-US" dirty="0"/>
              <a:t>起無傷害虛驚事件的控制失效，則可能出現</a:t>
            </a:r>
            <a:r>
              <a:rPr lang="en-US" altLang="zh-TW" dirty="0"/>
              <a:t>29</a:t>
            </a:r>
            <a:r>
              <a:rPr lang="zh-TW" altLang="en-US" dirty="0"/>
              <a:t>起輕傷害事故，直至最終導致死亡重傷害事故的出現。 海因里希“ </a:t>
            </a:r>
            <a:r>
              <a:rPr lang="zh-TW" altLang="en-US" b="1" dirty="0">
                <a:hlinkClick r:id="rId3"/>
              </a:rPr>
              <a:t>安全</a:t>
            </a:r>
            <a:r>
              <a:rPr lang="zh-TW" altLang="en-US" dirty="0"/>
              <a:t>金字塔”揭示了一個十分重要事故預防原理：要預防死亡重傷害事故，必須預防輕傷害事故</a:t>
            </a:r>
            <a:r>
              <a:rPr lang="en-US" altLang="zh-TW" dirty="0"/>
              <a:t>;</a:t>
            </a:r>
            <a:r>
              <a:rPr lang="zh-TW" altLang="en-US" dirty="0"/>
              <a:t>預防輕傷害事故，必須預防無傷害無驚事故</a:t>
            </a:r>
            <a:r>
              <a:rPr lang="en-US" altLang="zh-TW" dirty="0"/>
              <a:t>;</a:t>
            </a:r>
            <a:r>
              <a:rPr lang="zh-TW" altLang="en-US" dirty="0"/>
              <a:t>預防無傷害無驚事故，必須消除日常不</a:t>
            </a:r>
            <a:r>
              <a:rPr lang="zh-TW" altLang="en-US" b="1" dirty="0">
                <a:hlinkClick r:id="rId3"/>
              </a:rPr>
              <a:t>安全</a:t>
            </a:r>
            <a:r>
              <a:rPr lang="zh-TW" altLang="en-US" dirty="0"/>
              <a:t>行為和不</a:t>
            </a:r>
            <a:r>
              <a:rPr lang="zh-TW" altLang="en-US" b="1" dirty="0">
                <a:hlinkClick r:id="rId3"/>
              </a:rPr>
              <a:t>安全</a:t>
            </a:r>
            <a:r>
              <a:rPr lang="zh-TW" altLang="en-US" dirty="0"/>
              <a:t>狀態</a:t>
            </a:r>
            <a:r>
              <a:rPr lang="en-US" altLang="zh-TW" dirty="0"/>
              <a:t>;</a:t>
            </a:r>
            <a:r>
              <a:rPr lang="zh-TW" altLang="en-US" dirty="0"/>
              <a:t>而能否消除日常不</a:t>
            </a:r>
            <a:r>
              <a:rPr lang="zh-TW" altLang="en-US" b="1" dirty="0">
                <a:hlinkClick r:id="rId3"/>
              </a:rPr>
              <a:t>安全</a:t>
            </a:r>
            <a:r>
              <a:rPr lang="zh-TW" altLang="en-US" dirty="0"/>
              <a:t>行為和不</a:t>
            </a:r>
            <a:r>
              <a:rPr lang="zh-TW" altLang="en-US" b="1" dirty="0">
                <a:hlinkClick r:id="rId3"/>
              </a:rPr>
              <a:t>安全</a:t>
            </a:r>
            <a:r>
              <a:rPr lang="zh-TW" altLang="en-US" dirty="0"/>
              <a:t>狀態，則取決於日常</a:t>
            </a:r>
            <a:r>
              <a:rPr lang="zh-TW" altLang="en-US" b="1" dirty="0">
                <a:hlinkClick r:id="rId4"/>
              </a:rPr>
              <a:t>管理</a:t>
            </a:r>
            <a:r>
              <a:rPr lang="zh-TW" altLang="en-US" dirty="0"/>
              <a:t>是否到位，也就是我們常說的</a:t>
            </a:r>
            <a:r>
              <a:rPr lang="zh-TW" altLang="en-US" b="1" dirty="0">
                <a:hlinkClick r:id="rId5"/>
              </a:rPr>
              <a:t>細節</a:t>
            </a:r>
            <a:r>
              <a:rPr lang="zh-TW" altLang="en-US" dirty="0"/>
              <a:t> </a:t>
            </a:r>
            <a:r>
              <a:rPr lang="zh-TW" altLang="en-US" b="1" dirty="0">
                <a:hlinkClick r:id="rId4"/>
              </a:rPr>
              <a:t>管理</a:t>
            </a:r>
            <a:r>
              <a:rPr lang="zh-TW" altLang="en-US" dirty="0"/>
              <a:t> ，這是作為預防死亡重傷害事故的最重要的基礎工作。 現實中我們就是要從</a:t>
            </a:r>
            <a:r>
              <a:rPr lang="zh-TW" altLang="en-US" b="1" dirty="0">
                <a:hlinkClick r:id="rId5"/>
              </a:rPr>
              <a:t>細節</a:t>
            </a:r>
            <a:r>
              <a:rPr lang="zh-TW" altLang="en-US" dirty="0"/>
              <a:t> </a:t>
            </a:r>
            <a:r>
              <a:rPr lang="zh-TW" altLang="en-US" b="1" dirty="0">
                <a:hlinkClick r:id="rId4"/>
              </a:rPr>
              <a:t>管理</a:t>
            </a:r>
            <a:r>
              <a:rPr lang="zh-TW" altLang="en-US" dirty="0"/>
              <a:t>入手，抓好日常</a:t>
            </a:r>
            <a:r>
              <a:rPr lang="zh-TW" altLang="en-US" b="1" dirty="0">
                <a:hlinkClick r:id="rId3"/>
              </a:rPr>
              <a:t>安全</a:t>
            </a:r>
            <a:r>
              <a:rPr lang="zh-TW" altLang="en-US" dirty="0"/>
              <a:t> </a:t>
            </a:r>
            <a:r>
              <a:rPr lang="zh-TW" altLang="en-US" b="1" dirty="0">
                <a:hlinkClick r:id="rId4"/>
              </a:rPr>
              <a:t>管理</a:t>
            </a:r>
            <a:r>
              <a:rPr lang="zh-TW" altLang="en-US" dirty="0"/>
              <a:t>工作，降低“ </a:t>
            </a:r>
            <a:r>
              <a:rPr lang="zh-TW" altLang="en-US" b="1" dirty="0">
                <a:hlinkClick r:id="rId3"/>
              </a:rPr>
              <a:t>安全</a:t>
            </a:r>
            <a:r>
              <a:rPr lang="zh-TW" altLang="en-US" dirty="0"/>
              <a:t>金字塔”的最底層的不</a:t>
            </a:r>
            <a:r>
              <a:rPr lang="zh-TW" altLang="en-US" b="1" dirty="0">
                <a:hlinkClick r:id="rId3"/>
              </a:rPr>
              <a:t>安全</a:t>
            </a:r>
            <a:r>
              <a:rPr lang="zh-TW" altLang="en-US" dirty="0"/>
              <a:t>行為和不</a:t>
            </a:r>
            <a:r>
              <a:rPr lang="zh-TW" altLang="en-US" b="1" dirty="0">
                <a:hlinkClick r:id="rId3"/>
              </a:rPr>
              <a:t>安全</a:t>
            </a:r>
            <a:r>
              <a:rPr lang="zh-TW" altLang="en-US" dirty="0"/>
              <a:t>狀態，從而實現企業當初設定的總體方針，預防重大事故的出現，實現全員</a:t>
            </a:r>
            <a:r>
              <a:rPr lang="zh-TW" altLang="en-US" b="1" dirty="0">
                <a:hlinkClick r:id="rId3"/>
              </a:rPr>
              <a:t>安全</a:t>
            </a:r>
            <a:r>
              <a:rPr lang="zh-TW" altLang="en-US" dirty="0"/>
              <a:t> 。</a:t>
            </a:r>
          </a:p>
          <a:p>
            <a:r>
              <a:rPr lang="en-US" altLang="zh-TW" dirty="0"/>
              <a:t>http://cc.manaren.com/xijieguanli/200809/720.html</a:t>
            </a:r>
          </a:p>
          <a:p>
            <a:r>
              <a:rPr lang="en-US" altLang="zh-TW" dirty="0"/>
              <a:t>https://en.wikipedia.org/wiki/Herbert_William_Heinrich</a:t>
            </a:r>
            <a:endParaRPr lang="zh-TW" altLang="en-US" dirty="0"/>
          </a:p>
        </p:txBody>
      </p:sp>
    </p:spTree>
    <p:extLst>
      <p:ext uri="{BB962C8B-B14F-4D97-AF65-F5344CB8AC3E}">
        <p14:creationId xmlns:p14="http://schemas.microsoft.com/office/powerpoint/2010/main" val="1323290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92AC3F-D7B9-462E-A363-E4AB076C729B}" type="slidenum">
              <a:rPr lang="en-US" altLang="zh-TW" sz="1200">
                <a:latin typeface="Times New Roman" panose="02020603050405020304" pitchFamily="18" charset="0"/>
                <a:ea typeface="標楷體" panose="03000509000000000000" pitchFamily="65" charset="-120"/>
              </a:rPr>
              <a:pPr algn="r"/>
              <a:t>57</a:t>
            </a:fld>
            <a:endParaRPr lang="en-US" altLang="zh-TW" sz="1200" dirty="0">
              <a:latin typeface="Times New Roman" panose="02020603050405020304" pitchFamily="18" charset="0"/>
              <a:ea typeface="標楷體" panose="03000509000000000000" pitchFamily="65" charset="-12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a:lnSpc>
                <a:spcPct val="110000"/>
              </a:lnSpc>
              <a:spcBef>
                <a:spcPct val="10000"/>
              </a:spcBef>
              <a:spcAft>
                <a:spcPct val="10000"/>
              </a:spcAft>
            </a:pPr>
            <a:r>
              <a:rPr lang="zh-TW" altLang="en-US" sz="800" dirty="0"/>
              <a:t>補充說明</a:t>
            </a:r>
            <a:r>
              <a:rPr lang="en-US" altLang="zh-TW" sz="800" dirty="0"/>
              <a:t>:</a:t>
            </a:r>
          </a:p>
          <a:p>
            <a:pPr eaLnBrk="1">
              <a:lnSpc>
                <a:spcPct val="110000"/>
              </a:lnSpc>
              <a:spcBef>
                <a:spcPct val="10000"/>
              </a:spcBef>
              <a:spcAft>
                <a:spcPct val="10000"/>
              </a:spcAft>
            </a:pPr>
            <a:r>
              <a:rPr lang="zh-TW" altLang="en-US" sz="800" dirty="0"/>
              <a:t>儀器於操作中可能排放有毒氣體，例</a:t>
            </a:r>
            <a:r>
              <a:rPr lang="en-US" altLang="zh-TW" sz="800" dirty="0"/>
              <a:t>:</a:t>
            </a:r>
            <a:r>
              <a:rPr lang="zh-TW" altLang="en-US" sz="800" dirty="0"/>
              <a:t>氣相層析儀的分流口</a:t>
            </a:r>
          </a:p>
          <a:p>
            <a:pPr eaLnBrk="1" hangingPunct="1">
              <a:lnSpc>
                <a:spcPct val="80000"/>
              </a:lnSpc>
            </a:pPr>
            <a:endParaRPr lang="zh-TW" altLang="en-US" sz="700" b="1" dirty="0"/>
          </a:p>
          <a:p>
            <a:pPr>
              <a:lnSpc>
                <a:spcPct val="80000"/>
              </a:lnSpc>
            </a:pPr>
            <a:r>
              <a:rPr lang="zh-TW" altLang="en-US" sz="800" b="1" dirty="0"/>
              <a:t>職業安全衛生設施規則</a:t>
            </a:r>
            <a:r>
              <a:rPr lang="en-US" altLang="zh-TW" sz="800" b="1" dirty="0"/>
              <a:t>(103.7.1)</a:t>
            </a:r>
          </a:p>
          <a:p>
            <a:pPr>
              <a:lnSpc>
                <a:spcPct val="80000"/>
              </a:lnSpc>
            </a:pPr>
            <a:r>
              <a:rPr lang="zh-TW" altLang="en-US" sz="800" dirty="0"/>
              <a:t>第 </a:t>
            </a:r>
            <a:r>
              <a:rPr lang="en-US" altLang="zh-TW" sz="800" dirty="0"/>
              <a:t>292 </a:t>
            </a:r>
            <a:r>
              <a:rPr lang="zh-TW" altLang="en-US" sz="800" dirty="0"/>
              <a:t>條  雇主對於有害氣體、蒸氣、粉塵等作業場所，應依下列規定辦理：</a:t>
            </a:r>
          </a:p>
          <a:p>
            <a:pPr>
              <a:lnSpc>
                <a:spcPct val="80000"/>
              </a:lnSpc>
            </a:pPr>
            <a:r>
              <a:rPr lang="zh-TW" altLang="en-US" sz="800" dirty="0"/>
              <a:t>           一、工作場所內發散有害氣體、蒸氣、粉塵時，應視其性質，採取密閉設</a:t>
            </a:r>
          </a:p>
          <a:p>
            <a:pPr>
              <a:lnSpc>
                <a:spcPct val="80000"/>
              </a:lnSpc>
            </a:pPr>
            <a:r>
              <a:rPr lang="zh-TW" altLang="en-US" sz="800" dirty="0"/>
              <a:t>               備、局部排氣裝置、整體換氣裝置或以其他方法導入新鮮空氣等適當</a:t>
            </a:r>
          </a:p>
          <a:p>
            <a:pPr>
              <a:lnSpc>
                <a:spcPct val="80000"/>
              </a:lnSpc>
            </a:pPr>
            <a:r>
              <a:rPr lang="zh-TW" altLang="en-US" sz="800" dirty="0"/>
              <a:t>               措施，使其不超過勞工作業場所容許暴露標準之規定。勞工有發生中</a:t>
            </a:r>
          </a:p>
          <a:p>
            <a:pPr>
              <a:lnSpc>
                <a:spcPct val="80000"/>
              </a:lnSpc>
            </a:pPr>
            <a:r>
              <a:rPr lang="zh-TW" altLang="en-US" sz="800" dirty="0"/>
              <a:t>               毒之虞者，應停止作業並採取緊急措施。</a:t>
            </a:r>
          </a:p>
          <a:p>
            <a:pPr>
              <a:lnSpc>
                <a:spcPct val="80000"/>
              </a:lnSpc>
            </a:pPr>
            <a:r>
              <a:rPr lang="zh-TW" altLang="en-US" sz="800" dirty="0"/>
              <a:t>           二、勞工暴露於有害氣體、蒸氣、粉塵等之作業時，其空氣中濃度超過八</a:t>
            </a:r>
          </a:p>
          <a:p>
            <a:pPr>
              <a:lnSpc>
                <a:spcPct val="80000"/>
              </a:lnSpc>
            </a:pPr>
            <a:r>
              <a:rPr lang="zh-TW" altLang="en-US" sz="800" dirty="0"/>
              <a:t>               小時日時量平均容許濃度、短時間時量平均容許濃度或最高容許濃度</a:t>
            </a:r>
          </a:p>
          <a:p>
            <a:pPr>
              <a:lnSpc>
                <a:spcPct val="80000"/>
              </a:lnSpc>
            </a:pPr>
            <a:r>
              <a:rPr lang="zh-TW" altLang="en-US" sz="800" dirty="0"/>
              <a:t>               者，應改善其作業方法、縮短工作時間或採取其他保護措施。</a:t>
            </a:r>
          </a:p>
          <a:p>
            <a:pPr>
              <a:lnSpc>
                <a:spcPct val="80000"/>
              </a:lnSpc>
            </a:pPr>
            <a:r>
              <a:rPr lang="zh-TW" altLang="en-US" sz="800" dirty="0"/>
              <a:t>           三、有害物工作場所，應依有機溶劑、鉛、四烷基鉛、粉塵及特定化學物</a:t>
            </a:r>
          </a:p>
          <a:p>
            <a:pPr>
              <a:lnSpc>
                <a:spcPct val="80000"/>
              </a:lnSpc>
            </a:pPr>
            <a:r>
              <a:rPr lang="zh-TW" altLang="en-US" sz="800" dirty="0"/>
              <a:t>               質等有害物危害預防法規之規定，設置通風設備，並使其有效運轉。</a:t>
            </a:r>
            <a:endParaRPr lang="en-US" altLang="zh-TW" sz="800" dirty="0"/>
          </a:p>
          <a:p>
            <a:pPr>
              <a:lnSpc>
                <a:spcPct val="80000"/>
              </a:lnSpc>
            </a:pPr>
            <a:endParaRPr lang="zh-TW" altLang="en-US" sz="800" dirty="0"/>
          </a:p>
          <a:p>
            <a:pPr>
              <a:lnSpc>
                <a:spcPct val="80000"/>
              </a:lnSpc>
            </a:pPr>
            <a:r>
              <a:rPr lang="zh-TW" altLang="en-US" sz="800" b="1" dirty="0"/>
              <a:t>有機溶劑中毒預防規則</a:t>
            </a:r>
            <a:r>
              <a:rPr lang="en-US" altLang="zh-TW" sz="800" b="1" dirty="0"/>
              <a:t>(103.6.25)</a:t>
            </a:r>
          </a:p>
          <a:p>
            <a:pPr>
              <a:lnSpc>
                <a:spcPct val="80000"/>
              </a:lnSpc>
            </a:pPr>
            <a:r>
              <a:rPr lang="zh-TW" altLang="en-US" sz="800" dirty="0"/>
              <a:t>第 </a:t>
            </a:r>
            <a:r>
              <a:rPr lang="en-US" altLang="zh-TW" sz="800" dirty="0"/>
              <a:t>6 </a:t>
            </a:r>
            <a:r>
              <a:rPr lang="zh-TW" altLang="en-US" sz="800" dirty="0"/>
              <a:t>條    雇主使勞工於下列規定之作業場所作業，應依下列規定，設置必要之控制設備：</a:t>
            </a:r>
          </a:p>
          <a:p>
            <a:pPr>
              <a:lnSpc>
                <a:spcPct val="80000"/>
              </a:lnSpc>
            </a:pPr>
            <a:r>
              <a:rPr lang="zh-TW" altLang="en-US" sz="800" dirty="0"/>
              <a:t>           一、於室內作業場所或儲槽等之作業場所，從事有關第一種有機溶劑或其</a:t>
            </a:r>
          </a:p>
          <a:p>
            <a:pPr>
              <a:lnSpc>
                <a:spcPct val="80000"/>
              </a:lnSpc>
            </a:pPr>
            <a:r>
              <a:rPr lang="zh-TW" altLang="en-US" sz="800" dirty="0"/>
              <a:t>               混存物之作業，應於設置密閉設備或局部排氣裝置。</a:t>
            </a:r>
          </a:p>
          <a:p>
            <a:pPr>
              <a:lnSpc>
                <a:spcPct val="80000"/>
              </a:lnSpc>
            </a:pPr>
            <a:r>
              <a:rPr lang="zh-TW" altLang="en-US" sz="800" dirty="0"/>
              <a:t>           二、於室內作業場所或儲槽等之作業場所，從事有關第二種有機溶劑或其</a:t>
            </a:r>
          </a:p>
          <a:p>
            <a:pPr>
              <a:lnSpc>
                <a:spcPct val="80000"/>
              </a:lnSpc>
            </a:pPr>
            <a:r>
              <a:rPr lang="zh-TW" altLang="en-US" sz="800" dirty="0"/>
              <a:t>               混存物之作業，應於各該作業場所設置密閉設備、局部排氣裝置或整</a:t>
            </a:r>
          </a:p>
          <a:p>
            <a:pPr>
              <a:lnSpc>
                <a:spcPct val="80000"/>
              </a:lnSpc>
            </a:pPr>
            <a:r>
              <a:rPr lang="zh-TW" altLang="en-US" sz="800" dirty="0"/>
              <a:t>               體換氣裝置。</a:t>
            </a:r>
          </a:p>
          <a:p>
            <a:pPr>
              <a:lnSpc>
                <a:spcPct val="80000"/>
              </a:lnSpc>
            </a:pPr>
            <a:r>
              <a:rPr lang="zh-TW" altLang="en-US" sz="800" dirty="0"/>
              <a:t>           三、於儲槽等之作業場所或通風不充分之室內作業場所，從事有關第三種</a:t>
            </a:r>
          </a:p>
          <a:p>
            <a:pPr>
              <a:lnSpc>
                <a:spcPct val="80000"/>
              </a:lnSpc>
            </a:pPr>
            <a:r>
              <a:rPr lang="zh-TW" altLang="en-US" sz="800" dirty="0"/>
              <a:t>               有機溶劑或其混存物之作業，應於各該作業場所設置密閉設備、局部</a:t>
            </a:r>
          </a:p>
          <a:p>
            <a:pPr>
              <a:lnSpc>
                <a:spcPct val="80000"/>
              </a:lnSpc>
            </a:pPr>
            <a:r>
              <a:rPr lang="zh-TW" altLang="en-US" sz="800" dirty="0"/>
              <a:t>               排氣裝置或整體換氣裝置。</a:t>
            </a:r>
          </a:p>
          <a:p>
            <a:pPr>
              <a:lnSpc>
                <a:spcPct val="80000"/>
              </a:lnSpc>
            </a:pPr>
            <a:r>
              <a:rPr lang="zh-TW" altLang="en-US" sz="800" dirty="0"/>
              <a:t>           前項控制設備，應依有機溶劑之健康危害分類、散布狀況及使用量等情形</a:t>
            </a:r>
          </a:p>
          <a:p>
            <a:pPr>
              <a:lnSpc>
                <a:spcPct val="80000"/>
              </a:lnSpc>
            </a:pPr>
            <a:r>
              <a:rPr lang="zh-TW" altLang="en-US" sz="800" dirty="0"/>
              <a:t>           ，評估風險等級，並依風險等級選擇有效之控制設備。</a:t>
            </a:r>
          </a:p>
          <a:p>
            <a:pPr>
              <a:lnSpc>
                <a:spcPct val="80000"/>
              </a:lnSpc>
            </a:pPr>
            <a:r>
              <a:rPr lang="zh-TW" altLang="en-US" sz="800" dirty="0"/>
              <a:t>           第一項各款對於從事第二條第十二款及同項第二款、第三款對於以噴布方</a:t>
            </a:r>
          </a:p>
          <a:p>
            <a:pPr>
              <a:lnSpc>
                <a:spcPct val="80000"/>
              </a:lnSpc>
            </a:pPr>
            <a:r>
              <a:rPr lang="zh-TW" altLang="en-US" sz="800" dirty="0"/>
              <a:t>           式從事第二條第四款至第六款、第八款或第九款規定之作業者，不適用之</a:t>
            </a:r>
          </a:p>
          <a:p>
            <a:pPr>
              <a:lnSpc>
                <a:spcPct val="80000"/>
              </a:lnSpc>
            </a:pPr>
            <a:r>
              <a:rPr lang="zh-TW" altLang="en-US" sz="800" dirty="0"/>
              <a:t>           。</a:t>
            </a:r>
          </a:p>
          <a:p>
            <a:pPr>
              <a:lnSpc>
                <a:spcPct val="80000"/>
              </a:lnSpc>
            </a:pPr>
            <a:r>
              <a:rPr lang="zh-TW" altLang="en-US" sz="800" dirty="0"/>
              <a:t>第 </a:t>
            </a:r>
            <a:r>
              <a:rPr lang="en-US" altLang="zh-TW" sz="800" dirty="0"/>
              <a:t>12 </a:t>
            </a:r>
            <a:r>
              <a:rPr lang="zh-TW" altLang="en-US" sz="800" dirty="0"/>
              <a:t>條 　 雇主設置之局部排氣裝置之氣罩及導管，應依下列之規定：</a:t>
            </a:r>
          </a:p>
          <a:p>
            <a:pPr>
              <a:lnSpc>
                <a:spcPct val="80000"/>
              </a:lnSpc>
            </a:pPr>
            <a:r>
              <a:rPr lang="zh-TW" altLang="en-US" sz="800" dirty="0"/>
              <a:t>一、氣罩應設置於每一有機溶劑蒸氣發生源。</a:t>
            </a:r>
          </a:p>
          <a:p>
            <a:pPr>
              <a:lnSpc>
                <a:spcPct val="80000"/>
              </a:lnSpc>
            </a:pPr>
            <a:r>
              <a:rPr lang="zh-TW" altLang="en-US" sz="800" dirty="0"/>
              <a:t>二、外裝型氣罩應儘量接近有機溶劑蒸氣發生源。</a:t>
            </a:r>
          </a:p>
          <a:p>
            <a:pPr>
              <a:lnSpc>
                <a:spcPct val="80000"/>
              </a:lnSpc>
            </a:pPr>
            <a:r>
              <a:rPr lang="zh-TW" altLang="en-US" sz="800" dirty="0"/>
              <a:t>三、氣罩應視作業方法、有機溶劑蒸氣之擴散狀況及有機溶劑之比重等，選擇適於吸引該有機溶劑蒸氣之型式及大小。</a:t>
            </a:r>
          </a:p>
          <a:p>
            <a:pPr>
              <a:lnSpc>
                <a:spcPct val="80000"/>
              </a:lnSpc>
            </a:pPr>
            <a:r>
              <a:rPr lang="zh-TW" altLang="en-US" sz="800" dirty="0"/>
              <a:t>四、應儘量縮短導管長度、減少彎曲數目，且應於適當處所設置易於清掃之清潔口與測定孔。</a:t>
            </a:r>
          </a:p>
          <a:p>
            <a:pPr>
              <a:lnSpc>
                <a:spcPct val="80000"/>
              </a:lnSpc>
            </a:pPr>
            <a:endParaRPr lang="zh-TW" altLang="en-US" sz="800" dirty="0"/>
          </a:p>
          <a:p>
            <a:pPr>
              <a:lnSpc>
                <a:spcPct val="80000"/>
              </a:lnSpc>
            </a:pPr>
            <a:r>
              <a:rPr lang="zh-TW" altLang="en-US" sz="800" b="1" dirty="0"/>
              <a:t>特定化學物質危害預防標準</a:t>
            </a:r>
            <a:r>
              <a:rPr lang="en-US" altLang="zh-TW" sz="800" b="1" strike="sngStrike" dirty="0"/>
              <a:t>(103.6.25)</a:t>
            </a:r>
            <a:r>
              <a:rPr lang="en-US" altLang="zh-TW" sz="800" b="1" strike="noStrike" dirty="0"/>
              <a:t>(105.1.30)</a:t>
            </a:r>
          </a:p>
          <a:p>
            <a:pPr>
              <a:lnSpc>
                <a:spcPct val="80000"/>
              </a:lnSpc>
            </a:pPr>
            <a:r>
              <a:rPr lang="zh-TW" altLang="en-US" sz="800" dirty="0"/>
              <a:t>第 </a:t>
            </a:r>
            <a:r>
              <a:rPr lang="en-US" altLang="zh-TW" sz="800" dirty="0"/>
              <a:t>8 </a:t>
            </a:r>
            <a:r>
              <a:rPr lang="zh-TW" altLang="en-US" sz="800" dirty="0"/>
              <a:t>條   </a:t>
            </a:r>
            <a:r>
              <a:rPr lang="zh-TW" altLang="en-US" sz="800" strike="sngStrike" dirty="0"/>
              <a:t> 前條核定基準如下：</a:t>
            </a:r>
            <a:r>
              <a:rPr lang="zh-TW" altLang="en-US" sz="800" b="1" dirty="0"/>
              <a:t>雇主使勞工從事試驗或研究甲類物質時，應依下列規定辦理：</a:t>
            </a:r>
          </a:p>
          <a:p>
            <a:pPr>
              <a:lnSpc>
                <a:spcPct val="80000"/>
              </a:lnSpc>
            </a:pPr>
            <a:r>
              <a:rPr lang="zh-TW" altLang="en-US" sz="800" dirty="0"/>
              <a:t>           一、製造設備應為密閉設備。但在作業性質上設置該項設備顯有困難，而</a:t>
            </a:r>
          </a:p>
          <a:p>
            <a:pPr>
              <a:lnSpc>
                <a:spcPct val="80000"/>
              </a:lnSpc>
            </a:pPr>
            <a:r>
              <a:rPr lang="zh-TW" altLang="en-US" sz="800" dirty="0"/>
              <a:t>               將其置於氣櫃內者，不在此限。</a:t>
            </a:r>
          </a:p>
          <a:p>
            <a:pPr>
              <a:lnSpc>
                <a:spcPct val="80000"/>
              </a:lnSpc>
            </a:pPr>
            <a:r>
              <a:rPr lang="zh-TW" altLang="en-US" sz="800" dirty="0"/>
              <a:t>           二、設置製造設備場所之地板及牆壁應以不浸透性材料構築，且應為易於</a:t>
            </a:r>
          </a:p>
          <a:p>
            <a:pPr>
              <a:lnSpc>
                <a:spcPct val="80000"/>
              </a:lnSpc>
            </a:pPr>
            <a:r>
              <a:rPr lang="zh-TW" altLang="en-US" sz="800" dirty="0"/>
              <a:t>               用水清洗之構造。</a:t>
            </a:r>
          </a:p>
          <a:p>
            <a:pPr>
              <a:lnSpc>
                <a:spcPct val="80000"/>
              </a:lnSpc>
            </a:pPr>
            <a:r>
              <a:rPr lang="zh-TW" altLang="en-US" sz="800" dirty="0"/>
              <a:t>           三、從事製造或使用甲類物質者，應具有預防該物質引起危害健康之必要</a:t>
            </a:r>
          </a:p>
          <a:p>
            <a:pPr>
              <a:lnSpc>
                <a:spcPct val="80000"/>
              </a:lnSpc>
            </a:pPr>
            <a:r>
              <a:rPr lang="zh-TW" altLang="en-US" sz="800" dirty="0"/>
              <a:t>               知識。</a:t>
            </a:r>
          </a:p>
          <a:p>
            <a:pPr>
              <a:lnSpc>
                <a:spcPct val="80000"/>
              </a:lnSpc>
            </a:pPr>
            <a:r>
              <a:rPr lang="zh-TW" altLang="en-US" sz="800" dirty="0"/>
              <a:t>           四、儲存甲類物質時，應採用不漏洩、不溢出等之堅固容器，並應依危險</a:t>
            </a:r>
          </a:p>
          <a:p>
            <a:pPr>
              <a:lnSpc>
                <a:spcPct val="80000"/>
              </a:lnSpc>
            </a:pPr>
            <a:r>
              <a:rPr lang="zh-TW" altLang="en-US" sz="800" dirty="0"/>
              <a:t>               性化學品標示及通識規則規定予以標示。</a:t>
            </a:r>
          </a:p>
          <a:p>
            <a:pPr>
              <a:lnSpc>
                <a:spcPct val="80000"/>
              </a:lnSpc>
            </a:pPr>
            <a:r>
              <a:rPr lang="zh-TW" altLang="en-US" sz="800" dirty="0"/>
              <a:t>           五、甲類物質應保管於一定之場所，並將其意旨揭示於顯明易見之處。</a:t>
            </a:r>
          </a:p>
          <a:p>
            <a:pPr>
              <a:lnSpc>
                <a:spcPct val="80000"/>
              </a:lnSpc>
            </a:pPr>
            <a:r>
              <a:rPr lang="zh-TW" altLang="en-US" sz="800" dirty="0"/>
              <a:t>           六、供給從事製造或使用甲類物質之勞工使用不浸透性防護圍巾及防護手</a:t>
            </a:r>
          </a:p>
          <a:p>
            <a:pPr>
              <a:lnSpc>
                <a:spcPct val="80000"/>
              </a:lnSpc>
            </a:pPr>
            <a:r>
              <a:rPr lang="zh-TW" altLang="en-US" sz="800" dirty="0"/>
              <a:t>               套等個人防護具。</a:t>
            </a:r>
          </a:p>
          <a:p>
            <a:pPr>
              <a:lnSpc>
                <a:spcPct val="80000"/>
              </a:lnSpc>
            </a:pPr>
            <a:r>
              <a:rPr lang="zh-TW" altLang="en-US" sz="800" dirty="0"/>
              <a:t>           七、製造場所應禁止與該作業無關之人員進入，並將其意旨揭示於顯明易</a:t>
            </a:r>
          </a:p>
          <a:p>
            <a:pPr>
              <a:lnSpc>
                <a:spcPct val="80000"/>
              </a:lnSpc>
            </a:pPr>
            <a:r>
              <a:rPr lang="zh-TW" altLang="en-US" sz="800" dirty="0"/>
              <a:t>               見之處。</a:t>
            </a:r>
            <a:endParaRPr lang="en-US" altLang="zh-TW" sz="800" dirty="0"/>
          </a:p>
          <a:p>
            <a:pPr>
              <a:lnSpc>
                <a:spcPct val="80000"/>
              </a:lnSpc>
            </a:pPr>
            <a:endParaRPr lang="en-US" altLang="zh-TW" sz="800" dirty="0"/>
          </a:p>
          <a:p>
            <a:pPr>
              <a:lnSpc>
                <a:spcPct val="80000"/>
              </a:lnSpc>
            </a:pPr>
            <a:r>
              <a:rPr lang="zh-TW" altLang="en-US" sz="800" dirty="0"/>
              <a:t>第 </a:t>
            </a:r>
            <a:r>
              <a:rPr lang="en-US" altLang="zh-TW" sz="800" dirty="0"/>
              <a:t>13 </a:t>
            </a:r>
            <a:r>
              <a:rPr lang="zh-TW" altLang="en-US" sz="800" dirty="0"/>
              <a:t>條 　 雇主使勞工處置、使用乙類物質，將乙類物質投入容器、自容器取出或投入反應槽等之作業時，應於該作業場所設置可密閉各該物質之氣體、蒸氣或粉塵發生源之密閉設備或使用包圍型氣罩之局部排氣裝置。</a:t>
            </a:r>
          </a:p>
          <a:p>
            <a:pPr>
              <a:lnSpc>
                <a:spcPct val="80000"/>
              </a:lnSpc>
            </a:pPr>
            <a:r>
              <a:rPr lang="zh-TW" altLang="en-US" sz="800" dirty="0"/>
              <a:t>例</a:t>
            </a:r>
            <a:r>
              <a:rPr lang="en-US" altLang="zh-TW" sz="800" dirty="0"/>
              <a:t>:</a:t>
            </a:r>
            <a:r>
              <a:rPr lang="zh-TW" altLang="en-US" sz="800" dirty="0"/>
              <a:t>乙類物質，如三氯甲苯，及含有三氯甲苯占其重量超過百分之○．五之混合物</a:t>
            </a:r>
          </a:p>
          <a:p>
            <a:pPr>
              <a:lnSpc>
                <a:spcPct val="80000"/>
              </a:lnSpc>
            </a:pPr>
            <a:r>
              <a:rPr lang="zh-TW" altLang="en-US" sz="800" dirty="0"/>
              <a:t>第 </a:t>
            </a:r>
            <a:r>
              <a:rPr lang="en-US" altLang="zh-TW" sz="800" dirty="0"/>
              <a:t>16 </a:t>
            </a:r>
            <a:r>
              <a:rPr lang="zh-TW" altLang="en-US" sz="800" dirty="0"/>
              <a:t>條 　 雇主對散布有丙類第一種物質或丙類第三種物質之氣體、蒸氣或粉塵之室內作業場所，應於各該發生源設置密閉設備或局部排氣裝置。但設置該項設備顯有困難或為臨時性作業者，不在此限。</a:t>
            </a:r>
          </a:p>
          <a:p>
            <a:pPr>
              <a:lnSpc>
                <a:spcPct val="80000"/>
              </a:lnSpc>
            </a:pPr>
            <a:r>
              <a:rPr lang="zh-TW" altLang="en-US" sz="800" dirty="0"/>
              <a:t>依前項但書規定未設密閉設備或局部排氣裝置時，應設整體換氣裝置或將各該物質充分濕潤成泥狀或溶解於溶劑中者，危害勞工健康之程度者。</a:t>
            </a:r>
          </a:p>
          <a:p>
            <a:pPr>
              <a:lnSpc>
                <a:spcPct val="80000"/>
              </a:lnSpc>
            </a:pPr>
            <a:r>
              <a:rPr lang="zh-TW" altLang="en-US" sz="800" dirty="0"/>
              <a:t>例</a:t>
            </a:r>
            <a:r>
              <a:rPr lang="en-US" altLang="zh-TW" sz="800" dirty="0"/>
              <a:t>:</a:t>
            </a:r>
            <a:r>
              <a:rPr lang="zh-TW" altLang="en-US" sz="800" dirty="0"/>
              <a:t>丙類第一種物質，硫化氫，含有硫化氫占其重量超過百分之一之混合物</a:t>
            </a:r>
            <a:endParaRPr lang="en-US" altLang="zh-TW" sz="800" dirty="0"/>
          </a:p>
          <a:p>
            <a:pPr>
              <a:lnSpc>
                <a:spcPct val="80000"/>
              </a:lnSpc>
            </a:pPr>
            <a:r>
              <a:rPr lang="zh-TW" altLang="en-US" sz="800" dirty="0"/>
              <a:t>第 </a:t>
            </a:r>
            <a:r>
              <a:rPr lang="en-US" altLang="zh-TW" sz="800" dirty="0"/>
              <a:t>16-1 </a:t>
            </a:r>
            <a:r>
              <a:rPr lang="zh-TW" altLang="en-US" sz="800" dirty="0"/>
              <a:t>條 第十三條、第十四條及前條應設置之控制設備，應依特定化學物質之健康危害分類、散布狀況及使用量等情形，評估風險等級，並依風險等級選擇</a:t>
            </a:r>
          </a:p>
          <a:p>
            <a:pPr>
              <a:lnSpc>
                <a:spcPct val="80000"/>
              </a:lnSpc>
            </a:pPr>
            <a:r>
              <a:rPr lang="zh-TW" altLang="en-US" sz="800" dirty="0"/>
              <a:t>           有效之控制設備。</a:t>
            </a:r>
            <a:endParaRPr lang="en-US" altLang="zh-TW" sz="800" dirty="0"/>
          </a:p>
          <a:p>
            <a:pPr>
              <a:lnSpc>
                <a:spcPct val="80000"/>
              </a:lnSpc>
            </a:pPr>
            <a:endParaRPr lang="zh-TW" altLang="en-US" sz="800" dirty="0"/>
          </a:p>
          <a:p>
            <a:pPr>
              <a:lnSpc>
                <a:spcPct val="80000"/>
              </a:lnSpc>
            </a:pPr>
            <a:r>
              <a:rPr lang="zh-TW" altLang="en-US" sz="800" dirty="0"/>
              <a:t>第 </a:t>
            </a:r>
            <a:r>
              <a:rPr lang="en-US" altLang="zh-TW" sz="800" dirty="0"/>
              <a:t>17 </a:t>
            </a:r>
            <a:r>
              <a:rPr lang="zh-TW" altLang="en-US" sz="800" dirty="0"/>
              <a:t>條 　 雇主依本標準規定設置之局部排氣裝置，依下列規定：</a:t>
            </a:r>
          </a:p>
          <a:p>
            <a:pPr>
              <a:lnSpc>
                <a:spcPct val="80000"/>
              </a:lnSpc>
            </a:pPr>
            <a:r>
              <a:rPr lang="zh-TW" altLang="en-US" sz="800" dirty="0"/>
              <a:t>一、氣罩應置於每一氣體、蒸氣或粉塵發生源；如為外裝型或接受型之氣罩，則應接近各該發生源設置。</a:t>
            </a:r>
          </a:p>
          <a:p>
            <a:pPr>
              <a:lnSpc>
                <a:spcPct val="80000"/>
              </a:lnSpc>
            </a:pPr>
            <a:r>
              <a:rPr lang="zh-TW" altLang="en-US" sz="800" dirty="0"/>
              <a:t>二、應儘量縮短導管長度、減少彎曲數目，且應於適當處所設置易於清掃之清潔口與測定孔。</a:t>
            </a:r>
          </a:p>
          <a:p>
            <a:pPr>
              <a:lnSpc>
                <a:spcPct val="80000"/>
              </a:lnSpc>
            </a:pPr>
            <a:r>
              <a:rPr lang="zh-TW" altLang="en-US" sz="800" dirty="0"/>
              <a:t>三、設置有除塵裝置或廢氣處理裝置者，其排氣機應置於各該裝置之後。</a:t>
            </a:r>
          </a:p>
          <a:p>
            <a:pPr>
              <a:lnSpc>
                <a:spcPct val="80000"/>
              </a:lnSpc>
            </a:pPr>
            <a:r>
              <a:rPr lang="zh-TW" altLang="en-US" sz="800" dirty="0"/>
              <a:t>    但所吸引之氣體、蒸氣或粉塵無爆炸之虞且不致腐蝕該排氣機者，不在此限。</a:t>
            </a:r>
          </a:p>
          <a:p>
            <a:pPr>
              <a:lnSpc>
                <a:spcPct val="80000"/>
              </a:lnSpc>
            </a:pPr>
            <a:r>
              <a:rPr lang="zh-TW" altLang="en-US" sz="800" dirty="0"/>
              <a:t>四、排氣口應置於室外。</a:t>
            </a:r>
          </a:p>
          <a:p>
            <a:pPr>
              <a:lnSpc>
                <a:spcPct val="80000"/>
              </a:lnSpc>
            </a:pPr>
            <a:r>
              <a:rPr lang="zh-TW" altLang="en-US" sz="800" dirty="0"/>
              <a:t>五、於製造或處置特定化學物質之作業時間內有效運轉，降低空氣中有害物濃度。</a:t>
            </a:r>
          </a:p>
          <a:p>
            <a:pPr>
              <a:lnSpc>
                <a:spcPct val="80000"/>
              </a:lnSpc>
            </a:pPr>
            <a:r>
              <a:rPr lang="zh-TW" altLang="en-US" sz="800" dirty="0"/>
              <a:t>第 </a:t>
            </a:r>
            <a:r>
              <a:rPr lang="en-US" altLang="zh-TW" sz="800" dirty="0"/>
              <a:t>47 </a:t>
            </a:r>
            <a:r>
              <a:rPr lang="zh-TW" altLang="en-US" sz="800" dirty="0"/>
              <a:t>條 　 雇主不得使勞工從事以苯等為溶劑之作業。但作業設備為密閉設備或採用不使勞工直接與苯等接觸並設置包圍型局部排氣裝置者，不在此限。</a:t>
            </a:r>
          </a:p>
          <a:p>
            <a:pPr>
              <a:lnSpc>
                <a:spcPct val="80000"/>
              </a:lnSpc>
            </a:pPr>
            <a:endParaRPr lang="zh-TW" altLang="en-US" sz="800" dirty="0"/>
          </a:p>
          <a:p>
            <a:pPr>
              <a:lnSpc>
                <a:spcPct val="80000"/>
              </a:lnSpc>
            </a:pPr>
            <a:r>
              <a:rPr lang="zh-TW" altLang="en-US" sz="1000" b="1" dirty="0"/>
              <a:t>職業安全衛生設施規則</a:t>
            </a:r>
            <a:r>
              <a:rPr lang="en-US" altLang="zh-TW" sz="1000" b="1" dirty="0"/>
              <a:t>(103.7.1)</a:t>
            </a:r>
          </a:p>
          <a:p>
            <a:pPr>
              <a:lnSpc>
                <a:spcPct val="80000"/>
              </a:lnSpc>
            </a:pPr>
            <a:r>
              <a:rPr lang="zh-TW" altLang="zh-TW" sz="1000" dirty="0"/>
              <a:t>第</a:t>
            </a:r>
            <a:r>
              <a:rPr lang="en-US" altLang="zh-TW" sz="1000" dirty="0"/>
              <a:t> 297-1 </a:t>
            </a:r>
            <a:r>
              <a:rPr lang="zh-TW" altLang="zh-TW" sz="1000" dirty="0"/>
              <a:t>條 　 雇主對於工作場所有生物病原體危害之虞者，應採取下列感染預防措施：</a:t>
            </a:r>
          </a:p>
          <a:p>
            <a:pPr>
              <a:lnSpc>
                <a:spcPct val="80000"/>
              </a:lnSpc>
            </a:pPr>
            <a:r>
              <a:rPr lang="zh-TW" altLang="zh-TW" sz="1000" dirty="0"/>
              <a:t>一、危害暴露範圍之確認。</a:t>
            </a:r>
            <a:r>
              <a:rPr lang="en-US" altLang="zh-TW" sz="1000" dirty="0"/>
              <a:t> </a:t>
            </a:r>
            <a:endParaRPr lang="zh-TW" altLang="zh-TW" sz="1000" dirty="0"/>
          </a:p>
          <a:p>
            <a:pPr>
              <a:lnSpc>
                <a:spcPct val="80000"/>
              </a:lnSpc>
            </a:pPr>
            <a:r>
              <a:rPr lang="zh-TW" altLang="zh-TW" sz="1000" dirty="0"/>
              <a:t>二、相關機械、設備、器具等之管理及檢點。</a:t>
            </a:r>
            <a:r>
              <a:rPr lang="en-US" altLang="zh-TW" sz="1000" dirty="0"/>
              <a:t> </a:t>
            </a:r>
            <a:endParaRPr lang="zh-TW" altLang="zh-TW" sz="1000" dirty="0"/>
          </a:p>
          <a:p>
            <a:pPr>
              <a:lnSpc>
                <a:spcPct val="80000"/>
              </a:lnSpc>
            </a:pPr>
            <a:r>
              <a:rPr lang="zh-TW" altLang="zh-TW" sz="1000" dirty="0"/>
              <a:t>三、警告傳達及標示。</a:t>
            </a:r>
            <a:r>
              <a:rPr lang="en-US" altLang="zh-TW" sz="1000" dirty="0"/>
              <a:t> </a:t>
            </a:r>
            <a:endParaRPr lang="zh-TW" altLang="zh-TW" sz="1000" dirty="0"/>
          </a:p>
          <a:p>
            <a:pPr>
              <a:lnSpc>
                <a:spcPct val="80000"/>
              </a:lnSpc>
            </a:pPr>
            <a:r>
              <a:rPr lang="zh-TW" altLang="zh-TW" sz="1000" dirty="0"/>
              <a:t>四、健康管理。</a:t>
            </a:r>
            <a:r>
              <a:rPr lang="en-US" altLang="zh-TW" sz="1000" dirty="0"/>
              <a:t> </a:t>
            </a:r>
            <a:endParaRPr lang="zh-TW" altLang="zh-TW" sz="1000" dirty="0"/>
          </a:p>
          <a:p>
            <a:pPr>
              <a:lnSpc>
                <a:spcPct val="80000"/>
              </a:lnSpc>
            </a:pPr>
            <a:r>
              <a:rPr lang="zh-TW" altLang="zh-TW" sz="1000" dirty="0"/>
              <a:t>五、感染預防作業標準。</a:t>
            </a:r>
            <a:r>
              <a:rPr lang="en-US" altLang="zh-TW" sz="1000" dirty="0"/>
              <a:t> </a:t>
            </a:r>
            <a:endParaRPr lang="zh-TW" altLang="zh-TW" sz="1000" dirty="0"/>
          </a:p>
          <a:p>
            <a:pPr>
              <a:lnSpc>
                <a:spcPct val="80000"/>
              </a:lnSpc>
            </a:pPr>
            <a:r>
              <a:rPr lang="zh-TW" altLang="zh-TW" sz="1000" b="1" dirty="0"/>
              <a:t>六、感染預防教育訓練。</a:t>
            </a:r>
            <a:r>
              <a:rPr lang="en-US" altLang="zh-TW" sz="1000" b="1" dirty="0"/>
              <a:t> </a:t>
            </a:r>
            <a:endParaRPr lang="zh-TW" altLang="zh-TW" sz="1000" dirty="0"/>
          </a:p>
          <a:p>
            <a:pPr>
              <a:lnSpc>
                <a:spcPct val="80000"/>
              </a:lnSpc>
            </a:pPr>
            <a:r>
              <a:rPr lang="zh-TW" altLang="zh-TW" sz="1000" dirty="0"/>
              <a:t>七、扎傷事故之防治。</a:t>
            </a:r>
            <a:r>
              <a:rPr lang="en-US" altLang="zh-TW" sz="1000" dirty="0"/>
              <a:t> </a:t>
            </a:r>
            <a:endParaRPr lang="zh-TW" altLang="zh-TW" sz="1000" dirty="0"/>
          </a:p>
          <a:p>
            <a:pPr>
              <a:lnSpc>
                <a:spcPct val="80000"/>
              </a:lnSpc>
            </a:pPr>
            <a:r>
              <a:rPr lang="zh-TW" altLang="zh-TW" sz="1000" dirty="0"/>
              <a:t>八、個人防護具之採購、管理及配戴演練。</a:t>
            </a:r>
            <a:r>
              <a:rPr lang="en-US" altLang="zh-TW" sz="1000" dirty="0"/>
              <a:t> </a:t>
            </a:r>
            <a:endParaRPr lang="zh-TW" altLang="zh-TW" sz="1000" dirty="0"/>
          </a:p>
          <a:p>
            <a:pPr>
              <a:lnSpc>
                <a:spcPct val="80000"/>
              </a:lnSpc>
            </a:pPr>
            <a:r>
              <a:rPr lang="zh-TW" altLang="zh-TW" sz="1000" dirty="0"/>
              <a:t>九、緊急應變。</a:t>
            </a:r>
            <a:r>
              <a:rPr lang="en-US" altLang="zh-TW" sz="1000" dirty="0"/>
              <a:t> </a:t>
            </a:r>
            <a:endParaRPr lang="zh-TW" altLang="zh-TW" sz="1000" dirty="0"/>
          </a:p>
          <a:p>
            <a:pPr>
              <a:lnSpc>
                <a:spcPct val="80000"/>
              </a:lnSpc>
            </a:pPr>
            <a:r>
              <a:rPr lang="zh-TW" altLang="zh-TW" sz="1000" dirty="0"/>
              <a:t>十、感染事故之報告、調查、評估、統計、追蹤、隱私權維護及紀錄。</a:t>
            </a:r>
            <a:r>
              <a:rPr lang="en-US" altLang="zh-TW" sz="1000" dirty="0"/>
              <a:t> </a:t>
            </a:r>
            <a:endParaRPr lang="zh-TW" altLang="zh-TW" sz="1000" dirty="0"/>
          </a:p>
          <a:p>
            <a:pPr>
              <a:lnSpc>
                <a:spcPct val="80000"/>
              </a:lnSpc>
            </a:pPr>
            <a:r>
              <a:rPr lang="zh-TW" altLang="zh-TW" sz="1000" dirty="0"/>
              <a:t>十一、感染預防之績效檢討及修正。</a:t>
            </a:r>
            <a:r>
              <a:rPr lang="en-US" altLang="zh-TW" sz="1000" dirty="0"/>
              <a:t> </a:t>
            </a:r>
            <a:endParaRPr lang="zh-TW" altLang="zh-TW" sz="1000" dirty="0"/>
          </a:p>
          <a:p>
            <a:pPr>
              <a:lnSpc>
                <a:spcPct val="80000"/>
              </a:lnSpc>
            </a:pPr>
            <a:r>
              <a:rPr lang="zh-TW" altLang="zh-TW" sz="1000" dirty="0"/>
              <a:t>十二、其他經中央主管機關指定者。</a:t>
            </a:r>
            <a:r>
              <a:rPr lang="en-US" altLang="zh-TW" sz="1000" dirty="0"/>
              <a:t> </a:t>
            </a:r>
            <a:endParaRPr lang="zh-TW" altLang="zh-TW" sz="1000" dirty="0"/>
          </a:p>
          <a:p>
            <a:pPr>
              <a:lnSpc>
                <a:spcPct val="80000"/>
              </a:lnSpc>
            </a:pPr>
            <a:r>
              <a:rPr lang="zh-TW" altLang="zh-TW" sz="1000" dirty="0"/>
              <a:t>前項預防措施於醫療保健服務業，應增列勞工工作前預防感染之預防注射等事項。</a:t>
            </a:r>
          </a:p>
          <a:p>
            <a:pPr>
              <a:lnSpc>
                <a:spcPct val="80000"/>
              </a:lnSpc>
            </a:pPr>
            <a:r>
              <a:rPr lang="zh-TW" altLang="zh-TW" sz="1000" dirty="0"/>
              <a:t>前二項之預防措施，應依作業環境特性，訂定實施計畫及將執行紀錄留存三年，於僱用勞工人數在三十人以下之事業單位，得以執行紀錄或文件代替。</a:t>
            </a:r>
          </a:p>
          <a:p>
            <a:pPr eaLnBrk="1" hangingPunct="1">
              <a:lnSpc>
                <a:spcPct val="80000"/>
              </a:lnSpc>
            </a:pPr>
            <a:endParaRPr lang="en-US" altLang="zh-TW" sz="500" dirty="0"/>
          </a:p>
        </p:txBody>
      </p:sp>
    </p:spTree>
    <p:extLst>
      <p:ext uri="{BB962C8B-B14F-4D97-AF65-F5344CB8AC3E}">
        <p14:creationId xmlns:p14="http://schemas.microsoft.com/office/powerpoint/2010/main" val="31547861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D231237-D4E5-45A2-9FD9-773F51587658}" type="slidenum">
              <a:rPr lang="en-US" altLang="zh-TW" sz="1200">
                <a:latin typeface="Times New Roman" panose="02020603050405020304" pitchFamily="18" charset="0"/>
                <a:ea typeface="標楷體" panose="03000509000000000000" pitchFamily="65" charset="-120"/>
              </a:rPr>
              <a:pPr algn="r"/>
              <a:t>58</a:t>
            </a:fld>
            <a:endParaRPr lang="en-US" altLang="zh-TW" sz="1200" dirty="0">
              <a:latin typeface="Times New Roman" panose="02020603050405020304" pitchFamily="18" charset="0"/>
              <a:ea typeface="標楷體" panose="03000509000000000000" pitchFamily="65" charset="-12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r>
              <a:rPr lang="zh-TW" altLang="en-US" b="1" dirty="0"/>
              <a:t>重點提示</a:t>
            </a:r>
            <a:r>
              <a:rPr lang="en-US" altLang="zh-TW" b="1" dirty="0"/>
              <a:t>:</a:t>
            </a:r>
          </a:p>
          <a:p>
            <a:pPr eaLnBrk="1" hangingPunct="1"/>
            <a:r>
              <a:rPr lang="en-US" altLang="zh-TW" dirty="0"/>
              <a:t>1.</a:t>
            </a:r>
            <a:r>
              <a:rPr lang="zh-TW" altLang="en-US" dirty="0"/>
              <a:t>必須養成在通風櫥、通氣櫃或有局部排氣設備裝置等場所使用操作毒性物質的良好習慣！</a:t>
            </a:r>
          </a:p>
          <a:p>
            <a:pPr eaLnBrk="1" hangingPunct="1"/>
            <a:r>
              <a:rPr lang="en-US" altLang="zh-TW" dirty="0"/>
              <a:t>2.</a:t>
            </a:r>
            <a:r>
              <a:rPr lang="zh-TW" altLang="en-US" dirty="0"/>
              <a:t>排氣櫃等局部排氣裝置依職業安全衛生管理辦法 </a:t>
            </a:r>
            <a:r>
              <a:rPr lang="en-US" altLang="zh-TW" strike="sngStrike" dirty="0"/>
              <a:t>(103.06.26)</a:t>
            </a:r>
            <a:r>
              <a:rPr lang="en-US" altLang="zh-TW" b="1" strike="noStrike" dirty="0"/>
              <a:t>(105.2.19)</a:t>
            </a:r>
            <a:r>
              <a:rPr lang="zh-TW" altLang="en-US" dirty="0"/>
              <a:t>須</a:t>
            </a:r>
            <a:r>
              <a:rPr lang="zh-TW" altLang="en-US" b="1" dirty="0"/>
              <a:t>每年</a:t>
            </a:r>
            <a:r>
              <a:rPr lang="zh-TW" altLang="en-US" dirty="0"/>
              <a:t>進行詳細檢驗</a:t>
            </a:r>
            <a:r>
              <a:rPr lang="en-US" altLang="zh-TW" dirty="0"/>
              <a:t>(</a:t>
            </a:r>
            <a:r>
              <a:rPr lang="zh-TW" altLang="en-US" dirty="0"/>
              <a:t>項目請見下方法條</a:t>
            </a:r>
            <a:r>
              <a:rPr lang="en-US" altLang="zh-TW" dirty="0"/>
              <a:t>)</a:t>
            </a:r>
            <a:r>
              <a:rPr lang="zh-TW" altLang="en-US" dirty="0"/>
              <a:t>，但在各校自訂的實驗室自動檢查規定中，簡單的檢查可能是每半年或每個月一次，也有學校規定需每日檢查，請同學依照自己學校的規定辦理。</a:t>
            </a:r>
          </a:p>
          <a:p>
            <a:pPr eaLnBrk="1" hangingPunct="1"/>
            <a:endParaRPr lang="zh-TW" altLang="en-US" dirty="0"/>
          </a:p>
          <a:p>
            <a:pPr eaLnBrk="1" hangingPunct="1"/>
            <a:r>
              <a:rPr lang="zh-TW" altLang="en-US" dirty="0"/>
              <a:t>補充說明</a:t>
            </a:r>
            <a:r>
              <a:rPr lang="en-US" altLang="zh-TW" dirty="0"/>
              <a:t>:</a:t>
            </a:r>
            <a:endParaRPr lang="en-US" altLang="zh-TW" b="1" dirty="0"/>
          </a:p>
          <a:p>
            <a:pPr eaLnBrk="1" hangingPunct="1"/>
            <a:r>
              <a:rPr lang="zh-TW" altLang="en-US" b="1" dirty="0"/>
              <a:t>原有的投影片內容</a:t>
            </a:r>
          </a:p>
          <a:p>
            <a:pPr eaLnBrk="1">
              <a:lnSpc>
                <a:spcPct val="110000"/>
              </a:lnSpc>
              <a:spcBef>
                <a:spcPct val="10000"/>
              </a:spcBef>
              <a:spcAft>
                <a:spcPct val="10000"/>
              </a:spcAft>
            </a:pPr>
            <a:r>
              <a:rPr lang="zh-TW" altLang="en-US" sz="1000" dirty="0"/>
              <a:t>設置之密閉設備、局部排氣裝置或整體換氣裝置，</a:t>
            </a:r>
            <a:r>
              <a:rPr lang="zh-TW" altLang="en-US" sz="1000" dirty="0">
                <a:solidFill>
                  <a:srgbClr val="FF0000"/>
                </a:solidFill>
              </a:rPr>
              <a:t>應由專業人員設計</a:t>
            </a:r>
            <a:r>
              <a:rPr lang="zh-TW" altLang="en-US" sz="1000" dirty="0"/>
              <a:t>，並維持其性能。</a:t>
            </a:r>
          </a:p>
          <a:p>
            <a:pPr eaLnBrk="1">
              <a:lnSpc>
                <a:spcPct val="110000"/>
              </a:lnSpc>
              <a:spcBef>
                <a:spcPct val="10000"/>
              </a:spcBef>
              <a:spcAft>
                <a:spcPct val="10000"/>
              </a:spcAft>
            </a:pPr>
            <a:r>
              <a:rPr lang="zh-TW" altLang="en-US" sz="1000" dirty="0"/>
              <a:t>局部排氣裝置、空氣清淨裝置及吹吸型換氣裝置應</a:t>
            </a:r>
            <a:r>
              <a:rPr lang="zh-TW" altLang="en-US" sz="1000" dirty="0">
                <a:solidFill>
                  <a:srgbClr val="FF0000"/>
                </a:solidFill>
              </a:rPr>
              <a:t>每年定期實施檢查</a:t>
            </a:r>
            <a:r>
              <a:rPr lang="zh-TW" altLang="en-US" sz="1000" dirty="0"/>
              <a:t>。</a:t>
            </a:r>
          </a:p>
          <a:p>
            <a:pPr eaLnBrk="1">
              <a:lnSpc>
                <a:spcPct val="110000"/>
              </a:lnSpc>
              <a:spcBef>
                <a:spcPct val="10000"/>
              </a:spcBef>
              <a:spcAft>
                <a:spcPct val="10000"/>
              </a:spcAft>
            </a:pPr>
            <a:r>
              <a:rPr lang="zh-TW" altLang="en-US" sz="1000" dirty="0"/>
              <a:t>通風系統</a:t>
            </a:r>
            <a:r>
              <a:rPr lang="zh-TW" altLang="en-US" sz="1000" dirty="0">
                <a:solidFill>
                  <a:srgbClr val="FF0000"/>
                </a:solidFill>
              </a:rPr>
              <a:t>性能檢點 </a:t>
            </a:r>
            <a:r>
              <a:rPr lang="en-US" altLang="zh-TW" sz="1000" dirty="0"/>
              <a:t>-- </a:t>
            </a:r>
            <a:r>
              <a:rPr lang="zh-TW" altLang="en-US" sz="1000" dirty="0"/>
              <a:t>外觀（灰塵，馬達轉速，破損脫落，性能（</a:t>
            </a:r>
            <a:r>
              <a:rPr lang="zh-TW" altLang="en-US" sz="1000" dirty="0">
                <a:solidFill>
                  <a:srgbClr val="FF0000"/>
                </a:solidFill>
              </a:rPr>
              <a:t>風速</a:t>
            </a:r>
            <a:r>
              <a:rPr lang="zh-TW" altLang="en-US" sz="1000" dirty="0"/>
              <a:t>，</a:t>
            </a:r>
            <a:r>
              <a:rPr lang="zh-TW" altLang="en-US" sz="1000" dirty="0">
                <a:solidFill>
                  <a:srgbClr val="FF0000"/>
                </a:solidFill>
              </a:rPr>
              <a:t>壓力損失</a:t>
            </a:r>
            <a:r>
              <a:rPr lang="zh-TW" altLang="en-US" sz="1000" dirty="0"/>
              <a:t>）。</a:t>
            </a:r>
          </a:p>
          <a:p>
            <a:pPr eaLnBrk="1">
              <a:lnSpc>
                <a:spcPct val="110000"/>
              </a:lnSpc>
              <a:spcBef>
                <a:spcPct val="10000"/>
              </a:spcBef>
              <a:spcAft>
                <a:spcPct val="10000"/>
              </a:spcAft>
            </a:pPr>
            <a:r>
              <a:rPr lang="zh-TW" altLang="en-US" sz="1000" dirty="0"/>
              <a:t>通風系統</a:t>
            </a:r>
            <a:r>
              <a:rPr lang="zh-TW" altLang="en-US" sz="1000" dirty="0">
                <a:solidFill>
                  <a:srgbClr val="FF0000"/>
                </a:solidFill>
              </a:rPr>
              <a:t>定期維護</a:t>
            </a:r>
            <a:r>
              <a:rPr lang="zh-TW" altLang="en-US" sz="1000" dirty="0"/>
              <a:t> </a:t>
            </a:r>
            <a:r>
              <a:rPr lang="en-US" altLang="zh-TW" sz="1000" dirty="0"/>
              <a:t>-- </a:t>
            </a:r>
            <a:r>
              <a:rPr lang="zh-TW" altLang="en-US" sz="1000" dirty="0"/>
              <a:t>通風管道阻塞，污染防制設備失效，損壞修護。</a:t>
            </a:r>
          </a:p>
          <a:p>
            <a:pPr eaLnBrk="1" hangingPunct="1"/>
            <a:endParaRPr lang="zh-TW" altLang="en-US" b="1" dirty="0"/>
          </a:p>
          <a:p>
            <a:pPr eaLnBrk="1" hangingPunct="1"/>
            <a:r>
              <a:rPr lang="zh-TW" altLang="en-US" b="1" dirty="0"/>
              <a:t>特定化學物質危害預防標準</a:t>
            </a:r>
            <a:r>
              <a:rPr lang="en-US" altLang="zh-TW" b="1" strike="sngStrike" dirty="0"/>
              <a:t>(103.6.25)</a:t>
            </a:r>
            <a:r>
              <a:rPr lang="en-US" altLang="zh-TW" b="1" strike="noStrike" dirty="0">
                <a:effectLst/>
              </a:rPr>
              <a:t>(105.1.30)</a:t>
            </a:r>
            <a:endParaRPr lang="en-US" altLang="zh-TW" b="1" strike="sngStrike" dirty="0"/>
          </a:p>
          <a:p>
            <a:pPr eaLnBrk="1" hangingPunct="1"/>
            <a:r>
              <a:rPr lang="zh-TW" altLang="en-US" dirty="0"/>
              <a:t>第 </a:t>
            </a:r>
            <a:r>
              <a:rPr lang="en-US" altLang="zh-TW" dirty="0"/>
              <a:t>38 </a:t>
            </a:r>
            <a:r>
              <a:rPr lang="zh-TW" altLang="en-US" dirty="0"/>
              <a:t>條 　 雇主設置之密閉設備、局部排氣裝置或整體換氣裝置，應由專業人員妥為設計，並維持其性能。</a:t>
            </a:r>
          </a:p>
          <a:p>
            <a:pPr eaLnBrk="1" hangingPunct="1"/>
            <a:endParaRPr lang="zh-TW" altLang="en-US" dirty="0"/>
          </a:p>
          <a:p>
            <a:pPr eaLnBrk="1" hangingPunct="1"/>
            <a:r>
              <a:rPr lang="zh-TW" altLang="en-US" b="1" dirty="0"/>
              <a:t>有機溶劑中毒預防規則</a:t>
            </a:r>
            <a:r>
              <a:rPr lang="en-US" altLang="zh-TW" b="1" dirty="0"/>
              <a:t>(103.6.25)</a:t>
            </a:r>
          </a:p>
          <a:p>
            <a:pPr eaLnBrk="1" hangingPunct="1"/>
            <a:r>
              <a:rPr lang="zh-TW" altLang="en-US" dirty="0"/>
              <a:t>第 </a:t>
            </a:r>
            <a:r>
              <a:rPr lang="en-US" altLang="zh-TW" dirty="0"/>
              <a:t>17 </a:t>
            </a:r>
            <a:r>
              <a:rPr lang="zh-TW" altLang="en-US" dirty="0"/>
              <a:t>條 　 雇主設置之密閉設備、局部排氣裝置、吹吸型換氣裝置或整體換氣裝置，應由專業人員妥為設計，並維持其有效性能 </a:t>
            </a:r>
          </a:p>
          <a:p>
            <a:pPr eaLnBrk="1" hangingPunct="1"/>
            <a:endParaRPr lang="zh-TW" altLang="en-US" dirty="0"/>
          </a:p>
          <a:p>
            <a:pPr eaLnBrk="1" hangingPunct="1"/>
            <a:r>
              <a:rPr lang="zh-TW" altLang="en-US" b="1" dirty="0"/>
              <a:t>職業安全衛生管理辦法 </a:t>
            </a:r>
            <a:r>
              <a:rPr lang="en-US" altLang="zh-TW" b="1" strike="sngStrike" dirty="0"/>
              <a:t>(103.06.26)</a:t>
            </a:r>
            <a:r>
              <a:rPr lang="en-US" altLang="zh-TW" b="1" strike="noStrike" dirty="0"/>
              <a:t>(105.2.19)</a:t>
            </a:r>
            <a:endParaRPr lang="en-US" altLang="zh-TW" b="1" strike="sngStrike" dirty="0"/>
          </a:p>
          <a:p>
            <a:pPr eaLnBrk="1" hangingPunct="1"/>
            <a:r>
              <a:rPr lang="zh-TW" altLang="en-US" dirty="0"/>
              <a:t>第 </a:t>
            </a:r>
            <a:r>
              <a:rPr lang="en-US" altLang="zh-TW" dirty="0"/>
              <a:t>40 </a:t>
            </a:r>
            <a:r>
              <a:rPr lang="zh-TW" altLang="en-US" dirty="0"/>
              <a:t>條 　 雇主對局部排氣裝置、空氣清淨裝置及吹吸型換氣裝置應每年依下列規定定期實施檢查一次：</a:t>
            </a:r>
          </a:p>
          <a:p>
            <a:r>
              <a:rPr lang="zh-TW" altLang="en-US" dirty="0"/>
              <a:t>一、氣罩、導管及排氣機之磨損、腐蝕、凹凸及其他損害之狀況及程度。</a:t>
            </a:r>
          </a:p>
          <a:p>
            <a:r>
              <a:rPr lang="zh-TW" altLang="en-US" dirty="0"/>
              <a:t>二、導管或排氣機之塵埃聚積狀況。</a:t>
            </a:r>
          </a:p>
          <a:p>
            <a:r>
              <a:rPr lang="zh-TW" altLang="en-US" dirty="0"/>
              <a:t>三、排氣機之注油潤滑狀況。</a:t>
            </a:r>
          </a:p>
          <a:p>
            <a:r>
              <a:rPr lang="zh-TW" altLang="en-US" dirty="0"/>
              <a:t>四、導管接觸部分之狀況。</a:t>
            </a:r>
          </a:p>
          <a:p>
            <a:r>
              <a:rPr lang="zh-TW" altLang="en-US" dirty="0"/>
              <a:t>五、連接電動機與排氣機之皮帶之鬆弛狀況。</a:t>
            </a:r>
          </a:p>
          <a:p>
            <a:r>
              <a:rPr lang="zh-TW" altLang="en-US" dirty="0"/>
              <a:t>六、吸氣及排氣之能力。</a:t>
            </a:r>
          </a:p>
          <a:p>
            <a:r>
              <a:rPr lang="zh-TW" altLang="en-US" dirty="0"/>
              <a:t>七、設置於排放導管上之採樣設施是否牢固、鏽蝕、損壞、崩塌或其他妨</a:t>
            </a:r>
          </a:p>
          <a:p>
            <a:r>
              <a:rPr lang="zh-TW" altLang="en-US" dirty="0"/>
              <a:t>    礙作業安全事項。</a:t>
            </a:r>
          </a:p>
          <a:p>
            <a:r>
              <a:rPr lang="zh-TW" altLang="en-US" dirty="0"/>
              <a:t>八、其他保持性能之必要事項。</a:t>
            </a:r>
          </a:p>
          <a:p>
            <a:r>
              <a:rPr lang="zh-TW" altLang="en-US" dirty="0"/>
              <a:t> </a:t>
            </a:r>
          </a:p>
          <a:p>
            <a:r>
              <a:rPr lang="zh-TW" altLang="en-US" dirty="0"/>
              <a:t>第 </a:t>
            </a:r>
            <a:r>
              <a:rPr lang="en-US" altLang="zh-TW" dirty="0"/>
              <a:t>41 </a:t>
            </a:r>
            <a:r>
              <a:rPr lang="zh-TW" altLang="en-US" dirty="0"/>
              <a:t>條 　 雇主對設置於局部排氣裝置內之空氣清淨裝置，應每年依下列規定定期實施檢查一次：</a:t>
            </a:r>
          </a:p>
          <a:p>
            <a:r>
              <a:rPr lang="zh-TW" altLang="en-US" dirty="0"/>
              <a:t>一、構造部分之磨損、腐蝕及其他損壞之狀況及程度。</a:t>
            </a:r>
          </a:p>
          <a:p>
            <a:r>
              <a:rPr lang="zh-TW" altLang="en-US" dirty="0"/>
              <a:t>二、除塵裝置內部塵埃堆積之狀況。</a:t>
            </a:r>
          </a:p>
          <a:p>
            <a:r>
              <a:rPr lang="zh-TW" altLang="en-US" dirty="0"/>
              <a:t>三、濾布式除塵裝置者，有濾布之破損及安裝部分鬆弛之狀況。</a:t>
            </a:r>
          </a:p>
          <a:p>
            <a:r>
              <a:rPr lang="zh-TW" altLang="en-US" dirty="0"/>
              <a:t>四、其他保持性能之必要措施。</a:t>
            </a:r>
            <a:endParaRPr lang="zh-TW" altLang="en-US" dirty="0">
              <a:solidFill>
                <a:srgbClr val="FF0000"/>
              </a:solidFill>
              <a:latin typeface="標楷體" pitchFamily="65" charset="-120"/>
              <a:ea typeface="標楷體" pitchFamily="65" charset="-120"/>
            </a:endParaRPr>
          </a:p>
          <a:p>
            <a:pPr eaLnBrk="1" hangingPunct="1"/>
            <a:r>
              <a:rPr lang="zh-TW" altLang="en-US" dirty="0">
                <a:solidFill>
                  <a:srgbClr val="FF0000"/>
                </a:solidFill>
                <a:latin typeface="標楷體" pitchFamily="65" charset="-120"/>
                <a:ea typeface="標楷體" pitchFamily="65" charset="-120"/>
              </a:rPr>
              <a:t>通風系統性能檢點</a:t>
            </a:r>
            <a:r>
              <a:rPr lang="en-US" altLang="zh-TW" dirty="0">
                <a:solidFill>
                  <a:srgbClr val="FF0000"/>
                </a:solidFill>
                <a:latin typeface="標楷體" pitchFamily="65" charset="-120"/>
                <a:ea typeface="標楷體" pitchFamily="65" charset="-120"/>
              </a:rPr>
              <a:t>--</a:t>
            </a:r>
            <a:r>
              <a:rPr lang="zh-TW" altLang="en-US" dirty="0">
                <a:latin typeface="標楷體" pitchFamily="65" charset="-120"/>
                <a:ea typeface="標楷體" pitchFamily="65" charset="-120"/>
              </a:rPr>
              <a:t>外觀（灰塵，馬達轉速，破損脫落，性能（風速，壓力損失）。</a:t>
            </a:r>
          </a:p>
          <a:p>
            <a:pPr eaLnBrk="1" hangingPunct="1">
              <a:buClr>
                <a:srgbClr val="FF0000"/>
              </a:buClr>
            </a:pPr>
            <a:r>
              <a:rPr lang="zh-TW" altLang="en-US" dirty="0">
                <a:solidFill>
                  <a:srgbClr val="FF0000"/>
                </a:solidFill>
                <a:latin typeface="標楷體" pitchFamily="65" charset="-120"/>
                <a:ea typeface="標楷體" pitchFamily="65" charset="-120"/>
              </a:rPr>
              <a:t>通風系統定期維護</a:t>
            </a:r>
            <a:r>
              <a:rPr lang="en-US" altLang="zh-TW" dirty="0">
                <a:solidFill>
                  <a:srgbClr val="FF0000"/>
                </a:solidFill>
                <a:latin typeface="標楷體" pitchFamily="65" charset="-120"/>
                <a:ea typeface="標楷體" pitchFamily="65" charset="-120"/>
              </a:rPr>
              <a:t>--</a:t>
            </a:r>
            <a:r>
              <a:rPr lang="zh-TW" altLang="en-US" dirty="0">
                <a:latin typeface="標楷體" pitchFamily="65" charset="-120"/>
                <a:ea typeface="標楷體" pitchFamily="65" charset="-120"/>
              </a:rPr>
              <a:t>通風管道阻塞，污染防制設備失效，損壞修護。</a:t>
            </a:r>
          </a:p>
        </p:txBody>
      </p:sp>
    </p:spTree>
    <p:extLst>
      <p:ext uri="{BB962C8B-B14F-4D97-AF65-F5344CB8AC3E}">
        <p14:creationId xmlns:p14="http://schemas.microsoft.com/office/powerpoint/2010/main" val="3833462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22CA529-6262-4E19-954B-75B9A7660DA4}" type="slidenum">
              <a:rPr lang="en-US" altLang="zh-TW" sz="1200">
                <a:latin typeface="Times New Roman" panose="02020603050405020304" pitchFamily="18" charset="0"/>
                <a:ea typeface="標楷體" panose="03000509000000000000" pitchFamily="65" charset="-120"/>
              </a:rPr>
              <a:pPr algn="r"/>
              <a:t>60</a:t>
            </a:fld>
            <a:endParaRPr lang="en-US" altLang="zh-TW" sz="1200" dirty="0">
              <a:latin typeface="Times New Roman" panose="02020603050405020304" pitchFamily="18" charset="0"/>
              <a:ea typeface="標楷體" panose="03000509000000000000" pitchFamily="65" charset="-12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r>
              <a:rPr lang="zh-TW" altLang="en-US" dirty="0"/>
              <a:t>補充說明</a:t>
            </a:r>
            <a:r>
              <a:rPr lang="en-US" altLang="zh-TW" dirty="0"/>
              <a:t>:</a:t>
            </a:r>
          </a:p>
          <a:p>
            <a:r>
              <a:rPr lang="zh-TW" altLang="en-US" dirty="0"/>
              <a:t>依照下列條文，壓力容器主要分為三種，第一種壓力容器</a:t>
            </a:r>
            <a:r>
              <a:rPr lang="en-US" altLang="zh-TW" dirty="0"/>
              <a:t>(</a:t>
            </a:r>
            <a:r>
              <a:rPr lang="zh-TW" altLang="en-US" dirty="0"/>
              <a:t>不包含小型壓力容器</a:t>
            </a:r>
            <a:r>
              <a:rPr lang="en-US" altLang="zh-TW" dirty="0"/>
              <a:t>)-</a:t>
            </a:r>
            <a:r>
              <a:rPr lang="zh-TW" altLang="en-US" dirty="0"/>
              <a:t>例</a:t>
            </a:r>
            <a:r>
              <a:rPr lang="en-US" altLang="zh-TW" dirty="0"/>
              <a:t>:</a:t>
            </a:r>
            <a:r>
              <a:rPr lang="zh-TW" altLang="en-US" dirty="0"/>
              <a:t>大型高溫高壓滅菌鍋；第二種壓力容器</a:t>
            </a:r>
            <a:r>
              <a:rPr lang="en-US" altLang="zh-TW" dirty="0"/>
              <a:t>-</a:t>
            </a:r>
            <a:r>
              <a:rPr lang="zh-TW" altLang="en-US" dirty="0"/>
              <a:t>例</a:t>
            </a:r>
            <a:r>
              <a:rPr lang="en-US" altLang="zh-TW" dirty="0"/>
              <a:t>:</a:t>
            </a:r>
            <a:r>
              <a:rPr lang="zh-TW" altLang="en-US" dirty="0"/>
              <a:t>空氣壓縮機的空氣儲瓶；小型壓力容器</a:t>
            </a:r>
            <a:r>
              <a:rPr lang="en-US" altLang="zh-TW" dirty="0"/>
              <a:t>-</a:t>
            </a:r>
            <a:r>
              <a:rPr lang="zh-TW" altLang="en-US" dirty="0"/>
              <a:t>例</a:t>
            </a:r>
            <a:r>
              <a:rPr lang="en-US" altLang="zh-TW" dirty="0"/>
              <a:t>:</a:t>
            </a:r>
            <a:r>
              <a:rPr lang="zh-TW" altLang="en-US" dirty="0"/>
              <a:t>小型高溫高壓滅菌鍋  </a:t>
            </a:r>
            <a:r>
              <a:rPr lang="en-US" altLang="zh-TW" dirty="0"/>
              <a:t>(</a:t>
            </a:r>
            <a:r>
              <a:rPr lang="zh-TW" altLang="en-US" dirty="0"/>
              <a:t>以上舉例為一般狀況，實際確實分類要視壓力、容積而定</a:t>
            </a:r>
            <a:r>
              <a:rPr lang="en-US" altLang="zh-TW" dirty="0"/>
              <a:t>)</a:t>
            </a:r>
          </a:p>
          <a:p>
            <a:endParaRPr lang="zh-TW" altLang="en-US" dirty="0"/>
          </a:p>
          <a:p>
            <a:r>
              <a:rPr lang="zh-TW" altLang="en-US" b="1" dirty="0"/>
              <a:t>鍋爐及壓力容器安全規則</a:t>
            </a:r>
            <a:r>
              <a:rPr lang="en-US" altLang="zh-TW" b="1" dirty="0"/>
              <a:t>(103.7.1)</a:t>
            </a:r>
          </a:p>
          <a:p>
            <a:r>
              <a:rPr lang="zh-TW" altLang="en-US" dirty="0"/>
              <a:t>第 </a:t>
            </a:r>
            <a:r>
              <a:rPr lang="en-US" altLang="zh-TW" dirty="0"/>
              <a:t>4 </a:t>
            </a:r>
            <a:r>
              <a:rPr lang="zh-TW" altLang="en-US" dirty="0"/>
              <a:t>條 　 本規則所稱壓力容器，分為下列二種：</a:t>
            </a:r>
          </a:p>
          <a:p>
            <a:r>
              <a:rPr lang="zh-TW" altLang="en-US" dirty="0"/>
              <a:t>一、第一種壓力容器，指合於下列規定之一者：</a:t>
            </a:r>
          </a:p>
          <a:p>
            <a:r>
              <a:rPr lang="zh-TW" altLang="en-US" dirty="0"/>
              <a:t>（一）接受外來之蒸汽或其他熱媒或使在容器內產生蒸氣加熱固體或液體之容器，且容器內之壓力超過大氣壓。</a:t>
            </a:r>
          </a:p>
          <a:p>
            <a:r>
              <a:rPr lang="zh-TW" altLang="en-US" dirty="0"/>
              <a:t>（二）因容器內之化學反應、核子反應或其他反應而產生蒸氣之容器，且容器內之壓力超過大氣壓。</a:t>
            </a:r>
          </a:p>
          <a:p>
            <a:r>
              <a:rPr lang="zh-TW" altLang="en-US" dirty="0"/>
              <a:t>（三）為分離容器內之液體成分而加熱該液體，使產生蒸氣之容器，且容器內之壓力超過大氣壓。</a:t>
            </a:r>
          </a:p>
          <a:p>
            <a:r>
              <a:rPr lang="zh-TW" altLang="en-US" dirty="0"/>
              <a:t>（四）除前三目外，保存溫度超過其在大氣壓下沸點之液體之容器。</a:t>
            </a:r>
          </a:p>
          <a:p>
            <a:r>
              <a:rPr lang="zh-TW" altLang="en-US" dirty="0"/>
              <a:t>二、第二種壓力容器，指內存氣體之壓力在每平方公分二公斤以上或零點二百萬帕斯卡（</a:t>
            </a:r>
            <a:r>
              <a:rPr lang="en-US" altLang="zh-TW" dirty="0" err="1"/>
              <a:t>MPa</a:t>
            </a:r>
            <a:r>
              <a:rPr lang="zh-TW" altLang="en-US" dirty="0"/>
              <a:t>） 以上之容器而合於下列規定之一者：</a:t>
            </a:r>
          </a:p>
          <a:p>
            <a:r>
              <a:rPr lang="zh-TW" altLang="en-US" dirty="0"/>
              <a:t>（一）內容積在零點零四立方公尺以上之容器。</a:t>
            </a:r>
          </a:p>
          <a:p>
            <a:r>
              <a:rPr lang="zh-TW" altLang="en-US" dirty="0"/>
              <a:t>（二）胴體內徑在二百毫米以上，長度在一千毫米以上之容器。</a:t>
            </a:r>
          </a:p>
          <a:p>
            <a:r>
              <a:rPr lang="zh-TW" altLang="en-US" dirty="0"/>
              <a:t>前項壓力容器如屬高壓氣體特定設備、高壓氣體容器或高壓氣體設備，應依高壓氣體安全相關法規辦理。</a:t>
            </a:r>
          </a:p>
          <a:p>
            <a:r>
              <a:rPr lang="zh-TW" altLang="en-US" dirty="0"/>
              <a:t>第 </a:t>
            </a:r>
            <a:r>
              <a:rPr lang="en-US" altLang="zh-TW" dirty="0"/>
              <a:t>5 </a:t>
            </a:r>
            <a:r>
              <a:rPr lang="zh-TW" altLang="en-US" dirty="0"/>
              <a:t>條 　 本規則所稱小型壓力容器，指第一種壓力容器合於下列規定之一者：</a:t>
            </a:r>
          </a:p>
          <a:p>
            <a:r>
              <a:rPr lang="zh-TW" altLang="en-US" dirty="0"/>
              <a:t>一、最高使用壓力在每平方公分一公斤以下或零點一百萬帕斯卡（</a:t>
            </a:r>
            <a:r>
              <a:rPr lang="en-US" altLang="zh-TW" dirty="0" err="1"/>
              <a:t>MPa</a:t>
            </a:r>
            <a:r>
              <a:rPr lang="zh-TW" altLang="en-US" dirty="0"/>
              <a:t>）以下，且內容積在零點二立方公尺以下。</a:t>
            </a:r>
          </a:p>
          <a:p>
            <a:r>
              <a:rPr lang="zh-TW" altLang="en-US" dirty="0"/>
              <a:t>二、最高使用壓力在每平方公分一公斤以下或零點一百萬帕斯卡（</a:t>
            </a:r>
            <a:r>
              <a:rPr lang="en-US" altLang="zh-TW" dirty="0" err="1"/>
              <a:t>MPa</a:t>
            </a:r>
            <a:r>
              <a:rPr lang="zh-TW" altLang="en-US" dirty="0"/>
              <a:t>）以下，且胴體內徑在五百毫米以下，長度在一千毫米以下。</a:t>
            </a:r>
          </a:p>
          <a:p>
            <a:r>
              <a:rPr lang="zh-TW" altLang="en-US" dirty="0"/>
              <a:t>三、以「每平方公分之公斤數」單位所表示之最高使用壓力數值與以「立方公尺」單位所表示之內容積數值之乘積在零點二以下，或以「百萬帕斯卡（</a:t>
            </a:r>
            <a:r>
              <a:rPr lang="en-US" altLang="zh-TW" dirty="0" err="1"/>
              <a:t>MPa</a:t>
            </a:r>
            <a:r>
              <a:rPr lang="zh-TW" altLang="en-US" dirty="0"/>
              <a:t>）」 單位所表示之最高使用壓力數值與以「立方公尺」單位所表示之內容積數值之乘積在零點零二以下。</a:t>
            </a:r>
          </a:p>
          <a:p>
            <a:endParaRPr lang="zh-TW" altLang="en-US" dirty="0"/>
          </a:p>
          <a:p>
            <a:r>
              <a:rPr lang="zh-TW" altLang="en-US" b="1" dirty="0"/>
              <a:t>職業安全衛生管理辦法 </a:t>
            </a:r>
            <a:r>
              <a:rPr lang="en-US" altLang="zh-TW" b="1" strike="sngStrike" dirty="0"/>
              <a:t>(103.06.26)</a:t>
            </a:r>
            <a:r>
              <a:rPr lang="en-US" altLang="zh-TW" b="1" strike="noStrike" dirty="0"/>
              <a:t>(105.2.19)</a:t>
            </a:r>
          </a:p>
          <a:p>
            <a:r>
              <a:rPr lang="zh-TW" altLang="en-US" dirty="0"/>
              <a:t>第 </a:t>
            </a:r>
            <a:r>
              <a:rPr lang="en-US" altLang="zh-TW" dirty="0"/>
              <a:t>33 </a:t>
            </a:r>
            <a:r>
              <a:rPr lang="zh-TW" altLang="en-US" dirty="0"/>
              <a:t>條 　 雇主對高壓氣體特定設備、高壓氣體容器及第一種壓力容器應每月依下列規定定期實施檢查一次：</a:t>
            </a:r>
          </a:p>
          <a:p>
            <a:r>
              <a:rPr lang="zh-TW" altLang="en-US" dirty="0"/>
              <a:t>一、本體有無損傷、變形。</a:t>
            </a:r>
          </a:p>
          <a:p>
            <a:r>
              <a:rPr lang="zh-TW" altLang="en-US" dirty="0"/>
              <a:t>二、蓋板螺栓有無損耗。</a:t>
            </a:r>
          </a:p>
          <a:p>
            <a:r>
              <a:rPr lang="zh-TW" altLang="en-US" dirty="0"/>
              <a:t>三、管及閥等有無損傷、洩漏。</a:t>
            </a:r>
          </a:p>
          <a:p>
            <a:r>
              <a:rPr lang="zh-TW" altLang="en-US" dirty="0"/>
              <a:t>四、壓力表及溫度計及其他安全裝置有無損傷。</a:t>
            </a:r>
          </a:p>
          <a:p>
            <a:r>
              <a:rPr lang="zh-TW" altLang="en-US" dirty="0"/>
              <a:t>五、平台支架有無嚴重腐蝕。</a:t>
            </a:r>
          </a:p>
          <a:p>
            <a:r>
              <a:rPr lang="zh-TW" altLang="en-US" dirty="0"/>
              <a:t>對於有保溫部分或有高游離輻射污染之虞之場所，得免實施。</a:t>
            </a:r>
          </a:p>
          <a:p>
            <a:r>
              <a:rPr lang="zh-TW" altLang="en-US" dirty="0"/>
              <a:t>第 </a:t>
            </a:r>
            <a:r>
              <a:rPr lang="en-US" altLang="zh-TW" dirty="0"/>
              <a:t>35 </a:t>
            </a:r>
            <a:r>
              <a:rPr lang="zh-TW" altLang="en-US" dirty="0"/>
              <a:t>條 　 雇主對</a:t>
            </a:r>
            <a:r>
              <a:rPr lang="zh-TW" altLang="en-US" b="1" dirty="0"/>
              <a:t>第二種壓力容器</a:t>
            </a:r>
            <a:r>
              <a:rPr lang="zh-TW" altLang="en-US" dirty="0"/>
              <a:t>應每年依下列規定定期實施檢查一次：</a:t>
            </a:r>
          </a:p>
          <a:p>
            <a:r>
              <a:rPr lang="zh-TW" altLang="en-US" dirty="0"/>
              <a:t>一、內面及外面有無顯著損傷、裂痕、變形及腐蝕。</a:t>
            </a:r>
          </a:p>
          <a:p>
            <a:r>
              <a:rPr lang="zh-TW" altLang="en-US" dirty="0"/>
              <a:t>二、蓋、凸緣、閥、旋塞等有無異常。</a:t>
            </a:r>
          </a:p>
          <a:p>
            <a:r>
              <a:rPr lang="zh-TW" altLang="en-US" dirty="0"/>
              <a:t>三、安全閥、壓力表與其他安全裝置之性能有無異常。</a:t>
            </a:r>
          </a:p>
          <a:p>
            <a:r>
              <a:rPr lang="zh-TW" altLang="en-US" dirty="0"/>
              <a:t>四、其他保持性能之必要事項。</a:t>
            </a:r>
          </a:p>
          <a:p>
            <a:r>
              <a:rPr lang="zh-TW" altLang="en-US" dirty="0"/>
              <a:t>第 </a:t>
            </a:r>
            <a:r>
              <a:rPr lang="en-US" altLang="zh-TW" dirty="0"/>
              <a:t>36 </a:t>
            </a:r>
            <a:r>
              <a:rPr lang="zh-TW" altLang="en-US" dirty="0"/>
              <a:t>條 　 雇主對小型壓力容器應每年依下列規定定期實施檢查一次：</a:t>
            </a:r>
          </a:p>
          <a:p>
            <a:r>
              <a:rPr lang="zh-TW" altLang="en-US" dirty="0"/>
              <a:t>一、本體有無損傷。</a:t>
            </a:r>
          </a:p>
          <a:p>
            <a:r>
              <a:rPr lang="zh-TW" altLang="en-US" dirty="0"/>
              <a:t>二、蓋板螺旋有無異常。</a:t>
            </a:r>
          </a:p>
          <a:p>
            <a:r>
              <a:rPr lang="zh-TW" altLang="en-US" dirty="0"/>
              <a:t>三、管及閥等有無異常。</a:t>
            </a:r>
          </a:p>
          <a:p>
            <a:r>
              <a:rPr lang="zh-TW" altLang="en-US" dirty="0"/>
              <a:t>四、其他保持性能之必要事項。</a:t>
            </a:r>
          </a:p>
          <a:p>
            <a:r>
              <a:rPr lang="zh-TW" altLang="en-US" dirty="0"/>
              <a:t>第 </a:t>
            </a:r>
            <a:r>
              <a:rPr lang="en-US" altLang="zh-TW" dirty="0"/>
              <a:t>45 </a:t>
            </a:r>
            <a:r>
              <a:rPr lang="zh-TW" altLang="en-US" dirty="0"/>
              <a:t>條 　 雇主對</a:t>
            </a:r>
            <a:r>
              <a:rPr lang="zh-TW" altLang="en-US" b="1" dirty="0"/>
              <a:t>第二種壓力容器</a:t>
            </a:r>
            <a:r>
              <a:rPr lang="zh-TW" altLang="en-US" dirty="0"/>
              <a:t>應於初次使用前依下列規定實施重點檢查：</a:t>
            </a:r>
          </a:p>
          <a:p>
            <a:r>
              <a:rPr lang="zh-TW" altLang="en-US" dirty="0"/>
              <a:t>一、確認胴體、端板之厚度是否與製造廠所附資料符合。</a:t>
            </a:r>
          </a:p>
          <a:p>
            <a:r>
              <a:rPr lang="zh-TW" altLang="en-US" dirty="0"/>
              <a:t>二、確認安全閥吹洩量是否足夠。</a:t>
            </a:r>
          </a:p>
          <a:p>
            <a:r>
              <a:rPr lang="zh-TW" altLang="en-US" dirty="0"/>
              <a:t>三、各項尺寸、附屬品與附屬裝置是否與容器明細表符合。</a:t>
            </a:r>
          </a:p>
          <a:p>
            <a:r>
              <a:rPr lang="zh-TW" altLang="en-US" dirty="0"/>
              <a:t>四、經實施耐壓試驗無局部性之膨出、伸長或洩漏之缺陷。</a:t>
            </a:r>
          </a:p>
          <a:p>
            <a:r>
              <a:rPr lang="zh-TW" altLang="en-US" dirty="0"/>
              <a:t>五、其他保持性能之必要事項。</a:t>
            </a:r>
            <a:endParaRPr lang="en-US" altLang="zh-TW" dirty="0"/>
          </a:p>
        </p:txBody>
      </p:sp>
    </p:spTree>
    <p:extLst>
      <p:ext uri="{BB962C8B-B14F-4D97-AF65-F5344CB8AC3E}">
        <p14:creationId xmlns:p14="http://schemas.microsoft.com/office/powerpoint/2010/main" val="10413231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22CA529-6262-4E19-954B-75B9A7660DA4}" type="slidenum">
              <a:rPr lang="en-US" altLang="zh-TW" sz="1200">
                <a:latin typeface="Times New Roman" panose="02020603050405020304" pitchFamily="18" charset="0"/>
                <a:ea typeface="標楷體" panose="03000509000000000000" pitchFamily="65" charset="-120"/>
              </a:rPr>
              <a:pPr algn="r"/>
              <a:t>61</a:t>
            </a:fld>
            <a:endParaRPr lang="en-US" altLang="zh-TW" sz="1200" dirty="0">
              <a:latin typeface="Times New Roman" panose="02020603050405020304" pitchFamily="18" charset="0"/>
              <a:ea typeface="標楷體" panose="03000509000000000000" pitchFamily="65" charset="-12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r>
              <a:rPr lang="zh-TW" altLang="en-US" dirty="0"/>
              <a:t>補充說明</a:t>
            </a:r>
            <a:r>
              <a:rPr lang="en-US" altLang="zh-TW" dirty="0"/>
              <a:t>:</a:t>
            </a:r>
          </a:p>
          <a:p>
            <a:r>
              <a:rPr lang="zh-TW" altLang="en-US" dirty="0"/>
              <a:t>依照下列條文，壓力容器主要分為三種，第一種壓力容器</a:t>
            </a:r>
            <a:r>
              <a:rPr lang="en-US" altLang="zh-TW" dirty="0"/>
              <a:t>(</a:t>
            </a:r>
            <a:r>
              <a:rPr lang="zh-TW" altLang="en-US" dirty="0"/>
              <a:t>不包含小型壓力容器</a:t>
            </a:r>
            <a:r>
              <a:rPr lang="en-US" altLang="zh-TW" dirty="0"/>
              <a:t>)-</a:t>
            </a:r>
            <a:r>
              <a:rPr lang="zh-TW" altLang="en-US" dirty="0"/>
              <a:t>例</a:t>
            </a:r>
            <a:r>
              <a:rPr lang="en-US" altLang="zh-TW" dirty="0"/>
              <a:t>:</a:t>
            </a:r>
            <a:r>
              <a:rPr lang="zh-TW" altLang="en-US" dirty="0"/>
              <a:t>大型高溫高壓滅菌鍋；第二種壓力容器</a:t>
            </a:r>
            <a:r>
              <a:rPr lang="en-US" altLang="zh-TW" dirty="0"/>
              <a:t>-</a:t>
            </a:r>
            <a:r>
              <a:rPr lang="zh-TW" altLang="en-US" dirty="0"/>
              <a:t>例</a:t>
            </a:r>
            <a:r>
              <a:rPr lang="en-US" altLang="zh-TW" dirty="0"/>
              <a:t>:</a:t>
            </a:r>
            <a:r>
              <a:rPr lang="zh-TW" altLang="en-US" dirty="0"/>
              <a:t>空氣壓縮機的空氣儲瓶；小型壓力容器</a:t>
            </a:r>
            <a:r>
              <a:rPr lang="en-US" altLang="zh-TW" dirty="0"/>
              <a:t>-</a:t>
            </a:r>
            <a:r>
              <a:rPr lang="zh-TW" altLang="en-US" dirty="0"/>
              <a:t>例</a:t>
            </a:r>
            <a:r>
              <a:rPr lang="en-US" altLang="zh-TW" dirty="0"/>
              <a:t>:</a:t>
            </a:r>
            <a:r>
              <a:rPr lang="zh-TW" altLang="en-US" dirty="0"/>
              <a:t>小型高溫高壓滅菌鍋  </a:t>
            </a:r>
            <a:r>
              <a:rPr lang="en-US" altLang="zh-TW" dirty="0"/>
              <a:t>(</a:t>
            </a:r>
            <a:r>
              <a:rPr lang="zh-TW" altLang="en-US" dirty="0"/>
              <a:t>以上舉例為一般狀況，實際確實分類要視壓力、容積而定</a:t>
            </a:r>
            <a:r>
              <a:rPr lang="en-US" altLang="zh-TW" dirty="0"/>
              <a:t>)</a:t>
            </a:r>
          </a:p>
          <a:p>
            <a:endParaRPr lang="zh-TW" altLang="en-US" dirty="0"/>
          </a:p>
          <a:p>
            <a:r>
              <a:rPr lang="zh-TW" altLang="en-US" b="1" dirty="0"/>
              <a:t>鍋爐及壓力容器安全規則</a:t>
            </a:r>
            <a:r>
              <a:rPr lang="en-US" altLang="zh-TW" b="1" dirty="0"/>
              <a:t>(103.7.1)</a:t>
            </a:r>
          </a:p>
          <a:p>
            <a:r>
              <a:rPr lang="zh-TW" altLang="en-US" dirty="0"/>
              <a:t>第 </a:t>
            </a:r>
            <a:r>
              <a:rPr lang="en-US" altLang="zh-TW" dirty="0"/>
              <a:t>4 </a:t>
            </a:r>
            <a:r>
              <a:rPr lang="zh-TW" altLang="en-US" dirty="0"/>
              <a:t>條 　 本規則所稱壓力容器，分為下列二種：</a:t>
            </a:r>
          </a:p>
          <a:p>
            <a:r>
              <a:rPr lang="zh-TW" altLang="en-US" dirty="0"/>
              <a:t>一、第一種壓力容器，指合於下列規定之一者：</a:t>
            </a:r>
          </a:p>
          <a:p>
            <a:r>
              <a:rPr lang="zh-TW" altLang="en-US" dirty="0"/>
              <a:t>（一）接受外來之蒸汽或其他熱媒或使在容器內產生蒸氣加熱固體或液體之容器，且容器內之壓力超過大氣壓。</a:t>
            </a:r>
          </a:p>
          <a:p>
            <a:r>
              <a:rPr lang="zh-TW" altLang="en-US" dirty="0"/>
              <a:t>（二）因容器內之化學反應、核子反應或其他反應而產生蒸氣之容器，且容器內之壓力超過大氣壓。</a:t>
            </a:r>
          </a:p>
          <a:p>
            <a:r>
              <a:rPr lang="zh-TW" altLang="en-US" dirty="0"/>
              <a:t>（三）為分離容器內之液體成分而加熱該液體，使產生蒸氣之容器，且容器內之壓力超過大氣壓。</a:t>
            </a:r>
          </a:p>
          <a:p>
            <a:r>
              <a:rPr lang="zh-TW" altLang="en-US" dirty="0"/>
              <a:t>（四）除前三目外，保存溫度超過其在大氣壓下沸點之液體之容器。</a:t>
            </a:r>
          </a:p>
          <a:p>
            <a:r>
              <a:rPr lang="zh-TW" altLang="en-US" dirty="0"/>
              <a:t>二、第二種壓力容器，指內存氣體之壓力在每平方公分二公斤以上或零點二百萬帕斯卡（</a:t>
            </a:r>
            <a:r>
              <a:rPr lang="en-US" altLang="zh-TW" dirty="0" err="1"/>
              <a:t>MPa</a:t>
            </a:r>
            <a:r>
              <a:rPr lang="zh-TW" altLang="en-US" dirty="0"/>
              <a:t>） 以上之容器而合於下列規定之一者：</a:t>
            </a:r>
          </a:p>
          <a:p>
            <a:r>
              <a:rPr lang="zh-TW" altLang="en-US" dirty="0"/>
              <a:t>（一）內容積在零點零四立方公尺以上之容器。</a:t>
            </a:r>
          </a:p>
          <a:p>
            <a:r>
              <a:rPr lang="zh-TW" altLang="en-US" dirty="0"/>
              <a:t>（二）胴體內徑在二百毫米以上，長度在一千毫米以上之容器。</a:t>
            </a:r>
          </a:p>
          <a:p>
            <a:r>
              <a:rPr lang="zh-TW" altLang="en-US" dirty="0"/>
              <a:t>前項壓力容器如屬高壓氣體特定設備、高壓氣體容器或高壓氣體設備，應依高壓氣體安全相關法規辦理。</a:t>
            </a:r>
          </a:p>
          <a:p>
            <a:r>
              <a:rPr lang="zh-TW" altLang="en-US" dirty="0"/>
              <a:t>第 </a:t>
            </a:r>
            <a:r>
              <a:rPr lang="en-US" altLang="zh-TW" dirty="0"/>
              <a:t>5 </a:t>
            </a:r>
            <a:r>
              <a:rPr lang="zh-TW" altLang="en-US" dirty="0"/>
              <a:t>條 　 本規則所稱小型壓力容器，指第一種壓力容器合於下列規定之一者：</a:t>
            </a:r>
          </a:p>
          <a:p>
            <a:r>
              <a:rPr lang="zh-TW" altLang="en-US" dirty="0"/>
              <a:t>一、最高使用壓力在每平方公分一公斤以下或零點一百萬帕斯卡（</a:t>
            </a:r>
            <a:r>
              <a:rPr lang="en-US" altLang="zh-TW" dirty="0" err="1"/>
              <a:t>MPa</a:t>
            </a:r>
            <a:r>
              <a:rPr lang="zh-TW" altLang="en-US" dirty="0"/>
              <a:t>）以下，且內容積在零點二立方公尺以下。</a:t>
            </a:r>
          </a:p>
          <a:p>
            <a:r>
              <a:rPr lang="zh-TW" altLang="en-US" dirty="0"/>
              <a:t>二、最高使用壓力在每平方公分一公斤以下或零點一百萬帕斯卡（</a:t>
            </a:r>
            <a:r>
              <a:rPr lang="en-US" altLang="zh-TW" dirty="0" err="1"/>
              <a:t>MPa</a:t>
            </a:r>
            <a:r>
              <a:rPr lang="zh-TW" altLang="en-US" dirty="0"/>
              <a:t>）以下，且胴體內徑在五百毫米以下，長度在一千毫米以下。</a:t>
            </a:r>
          </a:p>
          <a:p>
            <a:r>
              <a:rPr lang="zh-TW" altLang="en-US" dirty="0"/>
              <a:t>三、以「每平方公分之公斤數」單位所表示之最高使用壓力數值與以「立方公尺」單位所表示之內容積數值之乘積在零點二以下，或以「百萬帕斯卡（</a:t>
            </a:r>
            <a:r>
              <a:rPr lang="en-US" altLang="zh-TW" dirty="0" err="1"/>
              <a:t>MPa</a:t>
            </a:r>
            <a:r>
              <a:rPr lang="zh-TW" altLang="en-US" dirty="0"/>
              <a:t>）」 單位所表示之最高使用壓力數值與以「立方公尺」單位所表示之內容積數值之乘積在零點零二以下。</a:t>
            </a:r>
          </a:p>
          <a:p>
            <a:endParaRPr lang="zh-TW" altLang="en-US" dirty="0"/>
          </a:p>
          <a:p>
            <a:r>
              <a:rPr lang="zh-TW" altLang="en-US" b="1" dirty="0"/>
              <a:t>職業安全衛生管理辦法 </a:t>
            </a:r>
            <a:r>
              <a:rPr lang="en-US" altLang="zh-TW" b="1" strike="sngStrike" dirty="0"/>
              <a:t>(103.06.26)</a:t>
            </a:r>
            <a:r>
              <a:rPr lang="en-US" altLang="zh-TW" b="1" strike="noStrike" dirty="0"/>
              <a:t>(105.2.19)</a:t>
            </a:r>
          </a:p>
          <a:p>
            <a:r>
              <a:rPr lang="zh-TW" altLang="en-US" dirty="0"/>
              <a:t>第 </a:t>
            </a:r>
            <a:r>
              <a:rPr lang="en-US" altLang="zh-TW" dirty="0"/>
              <a:t>33 </a:t>
            </a:r>
            <a:r>
              <a:rPr lang="zh-TW" altLang="en-US" dirty="0"/>
              <a:t>條 　 雇主對高壓氣體特定設備、高壓氣體容器及第一種壓力容器應每月依下列規定定期實施檢查一次：</a:t>
            </a:r>
          </a:p>
          <a:p>
            <a:r>
              <a:rPr lang="zh-TW" altLang="en-US" dirty="0"/>
              <a:t>一、本體有無損傷、變形。</a:t>
            </a:r>
          </a:p>
          <a:p>
            <a:r>
              <a:rPr lang="zh-TW" altLang="en-US" dirty="0"/>
              <a:t>二、蓋板螺栓有無損耗。</a:t>
            </a:r>
          </a:p>
          <a:p>
            <a:r>
              <a:rPr lang="zh-TW" altLang="en-US" dirty="0"/>
              <a:t>三、管及閥等有無損傷、洩漏。</a:t>
            </a:r>
          </a:p>
          <a:p>
            <a:r>
              <a:rPr lang="zh-TW" altLang="en-US" dirty="0"/>
              <a:t>四、壓力表及溫度計及其他安全裝置有無損傷。</a:t>
            </a:r>
          </a:p>
          <a:p>
            <a:r>
              <a:rPr lang="zh-TW" altLang="en-US" dirty="0"/>
              <a:t>五、平台支架有無嚴重腐蝕。</a:t>
            </a:r>
          </a:p>
          <a:p>
            <a:r>
              <a:rPr lang="zh-TW" altLang="en-US" dirty="0"/>
              <a:t>對於有保溫部分或有高游離輻射污染之虞之場所，得免實施。</a:t>
            </a:r>
          </a:p>
          <a:p>
            <a:r>
              <a:rPr lang="zh-TW" altLang="en-US" dirty="0"/>
              <a:t>第 </a:t>
            </a:r>
            <a:r>
              <a:rPr lang="en-US" altLang="zh-TW" dirty="0"/>
              <a:t>35 </a:t>
            </a:r>
            <a:r>
              <a:rPr lang="zh-TW" altLang="en-US" dirty="0"/>
              <a:t>條 　 雇主對</a:t>
            </a:r>
            <a:r>
              <a:rPr lang="zh-TW" altLang="en-US" b="1" dirty="0"/>
              <a:t>第二種壓力容器</a:t>
            </a:r>
            <a:r>
              <a:rPr lang="zh-TW" altLang="en-US" dirty="0"/>
              <a:t>應每年依下列規定定期實施檢查一次：</a:t>
            </a:r>
          </a:p>
          <a:p>
            <a:r>
              <a:rPr lang="zh-TW" altLang="en-US" dirty="0"/>
              <a:t>一、內面及外面有無顯著損傷、裂痕、變形及腐蝕。</a:t>
            </a:r>
          </a:p>
          <a:p>
            <a:r>
              <a:rPr lang="zh-TW" altLang="en-US" dirty="0"/>
              <a:t>二、蓋、凸緣、閥、旋塞等有無異常。</a:t>
            </a:r>
          </a:p>
          <a:p>
            <a:r>
              <a:rPr lang="zh-TW" altLang="en-US" dirty="0"/>
              <a:t>三、安全閥、壓力表與其他安全裝置之性能有無異常。</a:t>
            </a:r>
          </a:p>
          <a:p>
            <a:r>
              <a:rPr lang="zh-TW" altLang="en-US" dirty="0"/>
              <a:t>四、其他保持性能之必要事項。</a:t>
            </a:r>
          </a:p>
          <a:p>
            <a:r>
              <a:rPr lang="zh-TW" altLang="en-US" dirty="0"/>
              <a:t>第 </a:t>
            </a:r>
            <a:r>
              <a:rPr lang="en-US" altLang="zh-TW" dirty="0"/>
              <a:t>36 </a:t>
            </a:r>
            <a:r>
              <a:rPr lang="zh-TW" altLang="en-US" dirty="0"/>
              <a:t>條 　 雇主對小型壓力容器應每年依下列規定定期實施檢查一次：</a:t>
            </a:r>
          </a:p>
          <a:p>
            <a:r>
              <a:rPr lang="zh-TW" altLang="en-US" dirty="0"/>
              <a:t>一、本體有無損傷。</a:t>
            </a:r>
          </a:p>
          <a:p>
            <a:r>
              <a:rPr lang="zh-TW" altLang="en-US" dirty="0"/>
              <a:t>二、蓋板螺旋有無異常。</a:t>
            </a:r>
          </a:p>
          <a:p>
            <a:r>
              <a:rPr lang="zh-TW" altLang="en-US" dirty="0"/>
              <a:t>三、管及閥等有無異常。</a:t>
            </a:r>
          </a:p>
          <a:p>
            <a:r>
              <a:rPr lang="zh-TW" altLang="en-US" dirty="0"/>
              <a:t>四、其他保持性能之必要事項。</a:t>
            </a:r>
          </a:p>
          <a:p>
            <a:r>
              <a:rPr lang="zh-TW" altLang="en-US" dirty="0"/>
              <a:t>第 </a:t>
            </a:r>
            <a:r>
              <a:rPr lang="en-US" altLang="zh-TW" dirty="0"/>
              <a:t>45 </a:t>
            </a:r>
            <a:r>
              <a:rPr lang="zh-TW" altLang="en-US" dirty="0"/>
              <a:t>條 　 雇主對</a:t>
            </a:r>
            <a:r>
              <a:rPr lang="zh-TW" altLang="en-US" b="1" dirty="0"/>
              <a:t>第二種壓力容器</a:t>
            </a:r>
            <a:r>
              <a:rPr lang="zh-TW" altLang="en-US" dirty="0"/>
              <a:t>應於初次使用前依下列規定實施重點檢查：</a:t>
            </a:r>
          </a:p>
          <a:p>
            <a:r>
              <a:rPr lang="zh-TW" altLang="en-US" dirty="0"/>
              <a:t>一、確認胴體、端板之厚度是否與製造廠所附資料符合。</a:t>
            </a:r>
          </a:p>
          <a:p>
            <a:r>
              <a:rPr lang="zh-TW" altLang="en-US" dirty="0"/>
              <a:t>二、確認安全閥吹洩量是否足夠。</a:t>
            </a:r>
          </a:p>
          <a:p>
            <a:r>
              <a:rPr lang="zh-TW" altLang="en-US" dirty="0"/>
              <a:t>三、各項尺寸、附屬品與附屬裝置是否與容器明細表符合。</a:t>
            </a:r>
          </a:p>
          <a:p>
            <a:r>
              <a:rPr lang="zh-TW" altLang="en-US" dirty="0"/>
              <a:t>四、經實施耐壓試驗無局部性之膨出、伸長或洩漏之缺陷。</a:t>
            </a:r>
          </a:p>
          <a:p>
            <a:r>
              <a:rPr lang="zh-TW" altLang="en-US" dirty="0"/>
              <a:t>五、其他保持性能之必要事項。</a:t>
            </a:r>
            <a:endParaRPr lang="en-US" altLang="zh-TW" dirty="0"/>
          </a:p>
        </p:txBody>
      </p:sp>
    </p:spTree>
    <p:extLst>
      <p:ext uri="{BB962C8B-B14F-4D97-AF65-F5344CB8AC3E}">
        <p14:creationId xmlns:p14="http://schemas.microsoft.com/office/powerpoint/2010/main" val="20385481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0F6C94-6095-4156-83ED-C2D76B73D18C}" type="slidenum">
              <a:rPr lang="en-US" altLang="zh-TW" sz="1200">
                <a:latin typeface="Times New Roman" panose="02020603050405020304" pitchFamily="18" charset="0"/>
                <a:ea typeface="標楷體" panose="03000509000000000000" pitchFamily="65" charset="-120"/>
              </a:rPr>
              <a:pPr algn="r"/>
              <a:t>62</a:t>
            </a:fld>
            <a:endParaRPr lang="en-US" altLang="zh-TW" sz="1200" dirty="0">
              <a:latin typeface="Times New Roman" panose="02020603050405020304" pitchFamily="18" charset="0"/>
              <a:ea typeface="標楷體" panose="03000509000000000000" pitchFamily="65" charset="-12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zh-TW" altLang="en-US" dirty="0"/>
              <a:t>補充說明</a:t>
            </a:r>
            <a:r>
              <a:rPr lang="en-US" altLang="zh-TW" dirty="0"/>
              <a:t>:</a:t>
            </a:r>
          </a:p>
          <a:p>
            <a:r>
              <a:rPr lang="zh-TW" altLang="en-US" dirty="0"/>
              <a:t>一般常見的氣體鋼瓶因內裝高壓氣體，是高壓氣體容器，適用</a:t>
            </a:r>
            <a:r>
              <a:rPr lang="zh-TW" altLang="zh-TW" dirty="0"/>
              <a:t>下列”</a:t>
            </a:r>
            <a:r>
              <a:rPr lang="zh-TW" altLang="en-US" dirty="0"/>
              <a:t>職業</a:t>
            </a:r>
            <a:r>
              <a:rPr lang="zh-TW" altLang="zh-TW" dirty="0"/>
              <a:t>安全衛生設施規則“ 中的規定</a:t>
            </a:r>
            <a:endParaRPr lang="en-US" altLang="zh-TW" dirty="0"/>
          </a:p>
          <a:p>
            <a:r>
              <a:rPr lang="zh-TW" altLang="en-US" dirty="0"/>
              <a:t>但因容積小於</a:t>
            </a:r>
            <a:r>
              <a:rPr lang="en-US" altLang="zh-TW" dirty="0"/>
              <a:t>0.5</a:t>
            </a:r>
            <a:r>
              <a:rPr lang="zh-TW" altLang="en-US" dirty="0"/>
              <a:t>立方公尺</a:t>
            </a:r>
            <a:r>
              <a:rPr lang="en-US" altLang="zh-TW" dirty="0"/>
              <a:t>(</a:t>
            </a:r>
            <a:r>
              <a:rPr lang="zh-TW" altLang="zh-TW" dirty="0"/>
              <a:t>危險性機械及設備安全檢查規則第4條</a:t>
            </a:r>
            <a:r>
              <a:rPr lang="en-US" altLang="zh-TW" dirty="0"/>
              <a:t>)</a:t>
            </a:r>
            <a:r>
              <a:rPr lang="zh-TW" altLang="en-US" dirty="0"/>
              <a:t>，因此並不是</a:t>
            </a:r>
            <a:r>
              <a:rPr lang="en-US" altLang="zh-TW" dirty="0"/>
              <a:t>”</a:t>
            </a:r>
            <a:r>
              <a:rPr lang="zh-TW" altLang="zh-TW" dirty="0"/>
              <a:t>危險性機械及設備安全檢查規則“適用的高壓氣體容器。</a:t>
            </a:r>
            <a:endParaRPr lang="en-US" altLang="zh-TW" dirty="0"/>
          </a:p>
          <a:p>
            <a:r>
              <a:rPr lang="zh-TW" altLang="en-US" dirty="0"/>
              <a:t>**關於扳手是否應置於開關上的相關規定，</a:t>
            </a:r>
            <a:r>
              <a:rPr lang="en-US" altLang="zh-TW" dirty="0"/>
              <a:t>”</a:t>
            </a:r>
            <a:r>
              <a:rPr lang="zh-TW" altLang="en-US" dirty="0"/>
              <a:t>職業安全衛生設施規則</a:t>
            </a:r>
            <a:r>
              <a:rPr lang="en-US" altLang="zh-TW" dirty="0"/>
              <a:t>”</a:t>
            </a:r>
            <a:r>
              <a:rPr lang="zh-TW" altLang="en-US" dirty="0"/>
              <a:t>第</a:t>
            </a:r>
            <a:r>
              <a:rPr lang="en-US" altLang="zh-TW" dirty="0"/>
              <a:t>190</a:t>
            </a:r>
            <a:r>
              <a:rPr lang="zh-TW" altLang="en-US" dirty="0"/>
              <a:t>條第一項，針對</a:t>
            </a:r>
            <a:r>
              <a:rPr lang="en-US" altLang="zh-TW" dirty="0"/>
              <a:t>”</a:t>
            </a:r>
            <a:r>
              <a:rPr lang="zh-TW" altLang="en-US" dirty="0"/>
              <a:t>金屬之熔接、熔斷或加熱等作業所須使用可燃性氣體及氧氣之容器</a:t>
            </a:r>
            <a:r>
              <a:rPr lang="en-US" altLang="zh-TW" dirty="0"/>
              <a:t>”</a:t>
            </a:r>
            <a:r>
              <a:rPr lang="zh-TW" altLang="en-US" dirty="0"/>
              <a:t> 的規定中，第四款條文內容為</a:t>
            </a:r>
            <a:r>
              <a:rPr lang="en-US" altLang="zh-TW" dirty="0"/>
              <a:t>:”</a:t>
            </a:r>
            <a:r>
              <a:rPr lang="zh-TW" altLang="en-US" dirty="0"/>
              <a:t>容器使用時，應留置專用板手於容器閥柄上，以備緊急時遮斷氣源</a:t>
            </a:r>
            <a:r>
              <a:rPr lang="en-US" altLang="zh-TW" dirty="0"/>
              <a:t>”</a:t>
            </a:r>
            <a:r>
              <a:rPr lang="zh-TW" altLang="en-US" dirty="0"/>
              <a:t>。但該條為特定針對熔接、熔斷或加熱等作業所須使用可燃性氣體及氧氣之容器之要求，應無衍生應用至所有氣體鋼瓶之問題，故依目前常見之氣體鋼瓶扳手之長型造型，易遭碰觸導致開啟或關閉而行為人未察覺之特性，氣體鋼瓶之扳手於開或關後，應取下至於明顯特定位置，的作法較為適當。而即使是</a:t>
            </a:r>
            <a:r>
              <a:rPr lang="en-US" altLang="zh-TW" dirty="0"/>
              <a:t>”</a:t>
            </a:r>
            <a:r>
              <a:rPr lang="zh-TW" altLang="en-US" dirty="0"/>
              <a:t>熔接、熔斷或加熱等作業所須使用可燃性氣體及氧氣之容器</a:t>
            </a:r>
            <a:r>
              <a:rPr lang="en-US" altLang="zh-TW" dirty="0"/>
              <a:t>”</a:t>
            </a:r>
            <a:r>
              <a:rPr lang="zh-TW" altLang="en-US" dirty="0"/>
              <a:t>，需央扳手留置於容器筏炳上之時機狀況，亦建議應改用轉盤型、不易因碰觸而改變氣體開關狀況之圓盤型扳手。</a:t>
            </a:r>
          </a:p>
          <a:p>
            <a:endParaRPr lang="zh-TW" altLang="en-US" dirty="0"/>
          </a:p>
          <a:p>
            <a:r>
              <a:rPr lang="zh-TW" altLang="en-US" b="1" dirty="0"/>
              <a:t>職業安全衛生設施規則</a:t>
            </a:r>
            <a:r>
              <a:rPr lang="en-US" altLang="zh-TW" b="1" dirty="0"/>
              <a:t>(103.7.1)</a:t>
            </a:r>
          </a:p>
          <a:p>
            <a:r>
              <a:rPr lang="zh-TW" altLang="zh-TW" dirty="0"/>
              <a:t>第</a:t>
            </a:r>
            <a:r>
              <a:rPr lang="en-US" altLang="zh-TW" dirty="0"/>
              <a:t> 106 </a:t>
            </a:r>
            <a:r>
              <a:rPr lang="zh-TW" altLang="zh-TW" dirty="0"/>
              <a:t>條 　 雇主對於高壓氣體容器，不論盛裝或空容器，使用時，應依下列規定辦理：</a:t>
            </a:r>
          </a:p>
          <a:p>
            <a:r>
              <a:rPr lang="zh-TW" altLang="zh-TW" dirty="0"/>
              <a:t>一、確知容器之用途無誤者，方得使用。</a:t>
            </a:r>
          </a:p>
          <a:p>
            <a:r>
              <a:rPr lang="zh-TW" altLang="zh-TW" dirty="0"/>
              <a:t>二、高壓氣體容器應標明所裝氣體之品名，不得任意灌裝或轉裝。</a:t>
            </a:r>
          </a:p>
          <a:p>
            <a:r>
              <a:rPr lang="zh-TW" altLang="zh-TW" dirty="0"/>
              <a:t>三、容器外表顏色，不得擅自變更或擦掉。</a:t>
            </a:r>
          </a:p>
          <a:p>
            <a:r>
              <a:rPr lang="zh-TW" altLang="zh-TW" dirty="0"/>
              <a:t>四、容器使用時應加固定。</a:t>
            </a:r>
          </a:p>
          <a:p>
            <a:r>
              <a:rPr lang="zh-TW" altLang="zh-TW" dirty="0"/>
              <a:t>五、容器搬動不得粗莽或使之衝擊。</a:t>
            </a:r>
          </a:p>
          <a:p>
            <a:r>
              <a:rPr lang="zh-TW" altLang="zh-TW" dirty="0"/>
              <a:t>六、焊接時不得在容器上試焊。</a:t>
            </a:r>
          </a:p>
          <a:p>
            <a:r>
              <a:rPr lang="zh-TW" altLang="zh-TW" dirty="0"/>
              <a:t>七、容器應妥善管理、整理。</a:t>
            </a:r>
          </a:p>
          <a:p>
            <a:r>
              <a:rPr lang="zh-TW" altLang="zh-TW" dirty="0"/>
              <a:t>第</a:t>
            </a:r>
            <a:r>
              <a:rPr lang="en-US" altLang="zh-TW" dirty="0"/>
              <a:t> 107 </a:t>
            </a:r>
            <a:r>
              <a:rPr lang="zh-TW" altLang="zh-TW" dirty="0"/>
              <a:t>條 　 雇主對於高壓氣體容器，不論盛裝或空容器，搬運時，應依下列規定辦理：</a:t>
            </a:r>
          </a:p>
          <a:p>
            <a:r>
              <a:rPr lang="zh-TW" altLang="zh-TW" dirty="0"/>
              <a:t>一、溫度保持在攝氏四十度以下。</a:t>
            </a:r>
          </a:p>
          <a:p>
            <a:r>
              <a:rPr lang="zh-TW" altLang="zh-TW" dirty="0"/>
              <a:t>二、場內移動儘量使用專用手推車等，務求安穩直立。</a:t>
            </a:r>
          </a:p>
          <a:p>
            <a:r>
              <a:rPr lang="zh-TW" altLang="zh-TW" dirty="0"/>
              <a:t>三、以手移動容器，應確知護蓋旋緊後，方直立移動。</a:t>
            </a:r>
          </a:p>
          <a:p>
            <a:r>
              <a:rPr lang="zh-TW" altLang="zh-TW" dirty="0"/>
              <a:t>四、容器吊起搬運不得直接用電磁鐵，吊鏈、繩子等直接吊運。</a:t>
            </a:r>
          </a:p>
          <a:p>
            <a:r>
              <a:rPr lang="zh-TW" altLang="zh-TW" dirty="0"/>
              <a:t>五、容器裝車或卸車，應確知護蓋旋緊後才進行，卸車時必須使用緩衝板或輪胎。</a:t>
            </a:r>
          </a:p>
          <a:p>
            <a:r>
              <a:rPr lang="zh-TW" altLang="zh-TW" dirty="0"/>
              <a:t>六、儘量避免與其他氣體混載，非混載不可時，應將容器之頭尾反方向置放或隔置相當間隔。</a:t>
            </a:r>
          </a:p>
          <a:p>
            <a:r>
              <a:rPr lang="zh-TW" altLang="zh-TW" dirty="0"/>
              <a:t>七、載運可燃性氣體時，要置備滅火器；載運毒性氣體時，要置備吸收劑、中和劑、防毒面具等。</a:t>
            </a:r>
          </a:p>
          <a:p>
            <a:r>
              <a:rPr lang="zh-TW" altLang="zh-TW" dirty="0"/>
              <a:t>八、盛裝容器之載運車輛，應有警戒標誌。</a:t>
            </a:r>
          </a:p>
          <a:p>
            <a:r>
              <a:rPr lang="zh-TW" altLang="zh-TW" dirty="0"/>
              <a:t>九、運送中遇有漏氣，應檢查漏出部位，給予適當處理。</a:t>
            </a:r>
          </a:p>
          <a:p>
            <a:r>
              <a:rPr lang="zh-TW" altLang="zh-TW" dirty="0"/>
              <a:t>十、搬運中發現溫度異常高昇時，應立即灑水冷卻，必要時，並應通知原製造廠協助處理。</a:t>
            </a:r>
          </a:p>
          <a:p>
            <a:r>
              <a:rPr lang="zh-TW" altLang="zh-TW" dirty="0"/>
              <a:t>第</a:t>
            </a:r>
            <a:r>
              <a:rPr lang="en-US" altLang="zh-TW" dirty="0"/>
              <a:t> 108 </a:t>
            </a:r>
            <a:r>
              <a:rPr lang="zh-TW" altLang="zh-TW" dirty="0"/>
              <a:t>條 　 雇主對於高壓氣體之貯存，應依下列規定辦理：</a:t>
            </a:r>
          </a:p>
          <a:p>
            <a:r>
              <a:rPr lang="zh-TW" altLang="zh-TW" dirty="0"/>
              <a:t>一、貯存場所應有適當之警戒標示，禁止煙火接近。</a:t>
            </a:r>
          </a:p>
          <a:p>
            <a:r>
              <a:rPr lang="zh-TW" altLang="zh-TW" dirty="0"/>
              <a:t>二、貯存周圍二公尺內不得放置有煙火及著火性、引火性物品。</a:t>
            </a:r>
          </a:p>
          <a:p>
            <a:r>
              <a:rPr lang="zh-TW" altLang="zh-TW" dirty="0"/>
              <a:t>三、盛裝容器和空容器應分區放置。</a:t>
            </a:r>
          </a:p>
          <a:p>
            <a:r>
              <a:rPr lang="zh-TW" altLang="zh-TW" dirty="0"/>
              <a:t>四、可燃性氣體、有毒性氣體及氧氣之鋼瓶，應分開貯存。</a:t>
            </a:r>
          </a:p>
          <a:p>
            <a:r>
              <a:rPr lang="zh-TW" altLang="zh-TW" dirty="0"/>
              <a:t>五、應安穩置放並加固定及裝妥護蓋。</a:t>
            </a:r>
          </a:p>
          <a:p>
            <a:r>
              <a:rPr lang="zh-TW" altLang="zh-TW" dirty="0"/>
              <a:t>六、容器應保持在攝氏四十度以下。</a:t>
            </a:r>
          </a:p>
          <a:p>
            <a:r>
              <a:rPr lang="zh-TW" altLang="zh-TW" dirty="0"/>
              <a:t>七、貯存處應考慮於緊急時便於搬出。</a:t>
            </a:r>
          </a:p>
          <a:p>
            <a:r>
              <a:rPr lang="zh-TW" altLang="zh-TW" dirty="0"/>
              <a:t>八、通路面積以確保貯存處面積百分之二十以上為原則。</a:t>
            </a:r>
          </a:p>
          <a:p>
            <a:r>
              <a:rPr lang="zh-TW" altLang="zh-TW" dirty="0"/>
              <a:t>九、貯存處附近，不得任意放置其他物品。</a:t>
            </a:r>
          </a:p>
          <a:p>
            <a:r>
              <a:rPr lang="zh-TW" altLang="zh-TW" dirty="0"/>
              <a:t>十、貯存比空氣重之氣體，應注意低漥處之通風。</a:t>
            </a:r>
            <a:endParaRPr lang="en-US" altLang="zh-TW" dirty="0"/>
          </a:p>
          <a:p>
            <a:r>
              <a:rPr lang="zh-TW" altLang="en-US" dirty="0"/>
              <a:t>第 </a:t>
            </a:r>
            <a:r>
              <a:rPr lang="en-US" altLang="zh-TW" dirty="0"/>
              <a:t>190 </a:t>
            </a:r>
            <a:r>
              <a:rPr lang="zh-TW" altLang="en-US" dirty="0"/>
              <a:t>條  對於雇主為金屬之熔接、熔斷或加熱等作業所須使用可燃性氣體及氧氣之容器，應依下列規定辦理：</a:t>
            </a:r>
          </a:p>
          <a:p>
            <a:r>
              <a:rPr lang="zh-TW" altLang="en-US" dirty="0"/>
              <a:t>一、容器不得設置、使用、儲藏或放置於下列場所：</a:t>
            </a:r>
          </a:p>
          <a:p>
            <a:r>
              <a:rPr lang="zh-TW" altLang="en-US" dirty="0"/>
              <a:t>（一）通風或換氣不充分之場所。</a:t>
            </a:r>
          </a:p>
          <a:p>
            <a:r>
              <a:rPr lang="zh-TW" altLang="en-US" dirty="0"/>
              <a:t>（二）使用煙火之場所或其附近。</a:t>
            </a:r>
          </a:p>
          <a:p>
            <a:r>
              <a:rPr lang="zh-TW" altLang="en-US" dirty="0"/>
              <a:t>（三）製造或處置火藥類、爆炸性物質、著火性物質或多量之易燃性物質</a:t>
            </a:r>
          </a:p>
          <a:p>
            <a:r>
              <a:rPr lang="zh-TW" altLang="en-US" dirty="0"/>
              <a:t>      之場所或其附近。</a:t>
            </a:r>
          </a:p>
          <a:p>
            <a:r>
              <a:rPr lang="zh-TW" altLang="en-US" dirty="0"/>
              <a:t>二、保持容器之溫度於攝氏四十度以下。</a:t>
            </a:r>
          </a:p>
          <a:p>
            <a:r>
              <a:rPr lang="zh-TW" altLang="en-US" dirty="0"/>
              <a:t>三、容器應直立穩妥放置，防止傾倒危險，並不得撞擊。</a:t>
            </a:r>
          </a:p>
          <a:p>
            <a:r>
              <a:rPr lang="zh-TW" altLang="en-US" dirty="0"/>
              <a:t>四、容器使用時，應留置專用板手於容器閥柄上，以備緊急時遮斷氣源。</a:t>
            </a:r>
          </a:p>
          <a:p>
            <a:r>
              <a:rPr lang="zh-TW" altLang="en-US" dirty="0"/>
              <a:t>五、搬運容器時應裝妥護蓋。</a:t>
            </a:r>
          </a:p>
          <a:p>
            <a:r>
              <a:rPr lang="zh-TW" altLang="en-US" dirty="0"/>
              <a:t>六、容器閥、接頭、調整器、配管口應清除油類及塵埃。</a:t>
            </a:r>
          </a:p>
          <a:p>
            <a:r>
              <a:rPr lang="zh-TW" altLang="en-US" dirty="0"/>
              <a:t>七、應輕緩開閉容器閥。</a:t>
            </a:r>
          </a:p>
          <a:p>
            <a:r>
              <a:rPr lang="zh-TW" altLang="en-US" dirty="0"/>
              <a:t>八、應清楚分開使用中與非使用中之容器。</a:t>
            </a:r>
          </a:p>
          <a:p>
            <a:r>
              <a:rPr lang="zh-TW" altLang="en-US" dirty="0"/>
              <a:t>九、容器、閥及管線等不得接觸電焊器、電路、電源、火源。</a:t>
            </a:r>
          </a:p>
          <a:p>
            <a:r>
              <a:rPr lang="zh-TW" altLang="en-US" dirty="0"/>
              <a:t>十、搬運容器時，應禁止在地面滾動或撞擊。</a:t>
            </a:r>
          </a:p>
          <a:p>
            <a:r>
              <a:rPr lang="zh-TW" altLang="en-US" dirty="0"/>
              <a:t>十一、自車上卸下容器時，應有防止衝擊之裝置。</a:t>
            </a:r>
          </a:p>
          <a:p>
            <a:r>
              <a:rPr lang="zh-TW" altLang="en-US" dirty="0"/>
              <a:t>十二、自容器閥上卸下調整器前，應先關閉容器閥，並釋放調整器之氣體</a:t>
            </a:r>
          </a:p>
          <a:p>
            <a:r>
              <a:rPr lang="zh-TW" altLang="en-US" dirty="0"/>
              <a:t>      ，且操作人員應避開容器閥出口。</a:t>
            </a:r>
          </a:p>
          <a:p>
            <a:endParaRPr lang="zh-TW" altLang="zh-TW" dirty="0"/>
          </a:p>
          <a:p>
            <a:pPr eaLnBrk="1" hangingPunct="1"/>
            <a:endParaRPr lang="en-US" altLang="zh-TW" dirty="0"/>
          </a:p>
          <a:p>
            <a:pPr eaLnBrk="1" hangingPunct="1"/>
            <a:r>
              <a:rPr lang="zh-TW" altLang="en-US" b="1" dirty="0"/>
              <a:t>職業安全衛生管理辦法 </a:t>
            </a:r>
            <a:r>
              <a:rPr lang="en-US" altLang="zh-TW" b="1" strike="sngStrike" dirty="0"/>
              <a:t>(103.06.26)</a:t>
            </a:r>
            <a:r>
              <a:rPr lang="en-US" altLang="zh-TW" b="1" strike="noStrike" dirty="0"/>
              <a:t>(105.2.19)</a:t>
            </a:r>
          </a:p>
          <a:p>
            <a:pPr eaLnBrk="1" hangingPunct="1"/>
            <a:r>
              <a:rPr lang="zh-TW" altLang="en-US" dirty="0"/>
              <a:t>第 </a:t>
            </a:r>
            <a:r>
              <a:rPr lang="en-US" altLang="zh-TW" dirty="0"/>
              <a:t>33 </a:t>
            </a:r>
            <a:r>
              <a:rPr lang="zh-TW" altLang="en-US" dirty="0"/>
              <a:t>條 　 雇主對高壓氣體特定設備、高壓氣體容器及第一種壓力容器應每月依下列規定定期實施檢查 一次：</a:t>
            </a:r>
          </a:p>
          <a:p>
            <a:pPr eaLnBrk="1" hangingPunct="1"/>
            <a:r>
              <a:rPr lang="zh-TW" altLang="en-US" dirty="0"/>
              <a:t>一、本體有無損傷、變形。</a:t>
            </a:r>
          </a:p>
          <a:p>
            <a:pPr eaLnBrk="1" hangingPunct="1"/>
            <a:r>
              <a:rPr lang="zh-TW" altLang="en-US" dirty="0"/>
              <a:t>二、蓋板螺栓有無損耗。</a:t>
            </a:r>
          </a:p>
          <a:p>
            <a:pPr eaLnBrk="1" hangingPunct="1"/>
            <a:r>
              <a:rPr lang="zh-TW" altLang="en-US" dirty="0"/>
              <a:t>三、管及閥等有無損傷、洩漏。</a:t>
            </a:r>
          </a:p>
          <a:p>
            <a:pPr eaLnBrk="1" hangingPunct="1"/>
            <a:r>
              <a:rPr lang="zh-TW" altLang="en-US" dirty="0"/>
              <a:t>四、壓力表及溫度計及其他安全裝置有無損傷。</a:t>
            </a:r>
          </a:p>
          <a:p>
            <a:pPr eaLnBrk="1" hangingPunct="1"/>
            <a:r>
              <a:rPr lang="zh-TW" altLang="en-US" dirty="0"/>
              <a:t>五、平台支架有無嚴重腐蝕。</a:t>
            </a:r>
          </a:p>
          <a:p>
            <a:pPr eaLnBrk="1" hangingPunct="1"/>
            <a:r>
              <a:rPr lang="zh-TW" altLang="en-US" dirty="0"/>
              <a:t>對於有保溫部分或有高游離輻射污染之虞之場所，得免實施。</a:t>
            </a:r>
          </a:p>
          <a:p>
            <a:pPr eaLnBrk="1" hangingPunct="1"/>
            <a:endParaRPr lang="zh-TW" altLang="en-US" dirty="0"/>
          </a:p>
          <a:p>
            <a:pPr eaLnBrk="1" hangingPunct="1"/>
            <a:r>
              <a:rPr lang="zh-TW" altLang="en-US" dirty="0"/>
              <a:t>第 </a:t>
            </a:r>
            <a:r>
              <a:rPr lang="en-US" altLang="zh-TW" dirty="0"/>
              <a:t>64 </a:t>
            </a:r>
            <a:r>
              <a:rPr lang="zh-TW" altLang="en-US" dirty="0"/>
              <a:t>條 　 雇主使勞工從事下列危險性設備作業時，應使該勞工就其作業有關事項實施檢點：</a:t>
            </a:r>
          </a:p>
          <a:p>
            <a:pPr eaLnBrk="1" hangingPunct="1"/>
            <a:r>
              <a:rPr lang="zh-TW" altLang="en-US" dirty="0"/>
              <a:t>一、鍋爐之操作作業。</a:t>
            </a:r>
          </a:p>
          <a:p>
            <a:pPr eaLnBrk="1" hangingPunct="1"/>
            <a:r>
              <a:rPr lang="zh-TW" altLang="en-US" dirty="0"/>
              <a:t>二、第一種壓力容器之操作作業。</a:t>
            </a:r>
          </a:p>
          <a:p>
            <a:pPr eaLnBrk="1" hangingPunct="1"/>
            <a:r>
              <a:rPr lang="zh-TW" altLang="en-US" dirty="0"/>
              <a:t>三、高壓氣體特定設備之操作作業。</a:t>
            </a:r>
          </a:p>
          <a:p>
            <a:pPr eaLnBrk="1" hangingPunct="1"/>
            <a:r>
              <a:rPr lang="zh-TW" altLang="en-US" dirty="0"/>
              <a:t>四、高壓氣體容器之操作作業。</a:t>
            </a:r>
          </a:p>
          <a:p>
            <a:pPr eaLnBrk="1" hangingPunct="1"/>
            <a:endParaRPr lang="zh-TW" altLang="zh-TW" dirty="0"/>
          </a:p>
        </p:txBody>
      </p:sp>
    </p:spTree>
    <p:extLst>
      <p:ext uri="{BB962C8B-B14F-4D97-AF65-F5344CB8AC3E}">
        <p14:creationId xmlns:p14="http://schemas.microsoft.com/office/powerpoint/2010/main" val="42272089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0F6C94-6095-4156-83ED-C2D76B73D18C}" type="slidenum">
              <a:rPr lang="en-US" altLang="zh-TW" sz="1200">
                <a:latin typeface="Times New Roman" panose="02020603050405020304" pitchFamily="18" charset="0"/>
                <a:ea typeface="標楷體" panose="03000509000000000000" pitchFamily="65" charset="-120"/>
              </a:rPr>
              <a:pPr algn="r"/>
              <a:t>63</a:t>
            </a:fld>
            <a:endParaRPr lang="en-US" altLang="zh-TW" sz="1200" dirty="0">
              <a:latin typeface="Times New Roman" panose="02020603050405020304" pitchFamily="18" charset="0"/>
              <a:ea typeface="標楷體" panose="03000509000000000000" pitchFamily="65" charset="-12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zh-TW" altLang="en-US" dirty="0"/>
              <a:t>補充說明</a:t>
            </a:r>
            <a:r>
              <a:rPr lang="en-US" altLang="zh-TW" dirty="0"/>
              <a:t>:</a:t>
            </a:r>
          </a:p>
          <a:p>
            <a:r>
              <a:rPr lang="zh-TW" altLang="en-US" dirty="0"/>
              <a:t>一般常見的氣體鋼瓶因內裝高壓氣體，是高壓氣體容器，適用</a:t>
            </a:r>
            <a:r>
              <a:rPr lang="zh-TW" altLang="zh-TW" dirty="0"/>
              <a:t>下列”</a:t>
            </a:r>
            <a:r>
              <a:rPr lang="zh-TW" altLang="en-US" dirty="0"/>
              <a:t>職業</a:t>
            </a:r>
            <a:r>
              <a:rPr lang="zh-TW" altLang="zh-TW" dirty="0"/>
              <a:t>安全衛生設施規則“ 中的規定</a:t>
            </a:r>
            <a:endParaRPr lang="en-US" altLang="zh-TW" dirty="0"/>
          </a:p>
          <a:p>
            <a:r>
              <a:rPr lang="zh-TW" altLang="en-US" dirty="0"/>
              <a:t>但因容積小於</a:t>
            </a:r>
            <a:r>
              <a:rPr lang="en-US" altLang="zh-TW" dirty="0"/>
              <a:t>0.5</a:t>
            </a:r>
            <a:r>
              <a:rPr lang="zh-TW" altLang="en-US" dirty="0"/>
              <a:t>立方公尺</a:t>
            </a:r>
            <a:r>
              <a:rPr lang="en-US" altLang="zh-TW" dirty="0"/>
              <a:t>(</a:t>
            </a:r>
            <a:r>
              <a:rPr lang="zh-TW" altLang="zh-TW" dirty="0"/>
              <a:t>危險性機械及設備安全檢查規則第4條</a:t>
            </a:r>
            <a:r>
              <a:rPr lang="en-US" altLang="zh-TW" dirty="0"/>
              <a:t>)</a:t>
            </a:r>
            <a:r>
              <a:rPr lang="zh-TW" altLang="en-US" dirty="0"/>
              <a:t>，因此並不是</a:t>
            </a:r>
            <a:r>
              <a:rPr lang="en-US" altLang="zh-TW" dirty="0"/>
              <a:t>”</a:t>
            </a:r>
            <a:r>
              <a:rPr lang="zh-TW" altLang="zh-TW" dirty="0"/>
              <a:t>危險性機械及設備安全檢查規則“適用的高壓氣體容器。</a:t>
            </a:r>
            <a:endParaRPr lang="en-US" altLang="zh-TW" dirty="0"/>
          </a:p>
          <a:p>
            <a:r>
              <a:rPr lang="zh-TW" altLang="en-US" dirty="0"/>
              <a:t>**關於扳手是否應置於開關上的相關規定，</a:t>
            </a:r>
            <a:r>
              <a:rPr lang="en-US" altLang="zh-TW" dirty="0"/>
              <a:t>”</a:t>
            </a:r>
            <a:r>
              <a:rPr lang="zh-TW" altLang="en-US" dirty="0"/>
              <a:t>職業安全衛生設施規則</a:t>
            </a:r>
            <a:r>
              <a:rPr lang="en-US" altLang="zh-TW" dirty="0"/>
              <a:t>”</a:t>
            </a:r>
            <a:r>
              <a:rPr lang="zh-TW" altLang="en-US" dirty="0"/>
              <a:t>第</a:t>
            </a:r>
            <a:r>
              <a:rPr lang="en-US" altLang="zh-TW" dirty="0"/>
              <a:t>190</a:t>
            </a:r>
            <a:r>
              <a:rPr lang="zh-TW" altLang="en-US" dirty="0"/>
              <a:t>條第一項，針對</a:t>
            </a:r>
            <a:r>
              <a:rPr lang="en-US" altLang="zh-TW" dirty="0"/>
              <a:t>”</a:t>
            </a:r>
            <a:r>
              <a:rPr lang="zh-TW" altLang="en-US" dirty="0"/>
              <a:t>金屬之熔接、熔斷或加熱等作業所須使用可燃性氣體及氧氣之容器</a:t>
            </a:r>
            <a:r>
              <a:rPr lang="en-US" altLang="zh-TW" dirty="0"/>
              <a:t>”</a:t>
            </a:r>
            <a:r>
              <a:rPr lang="zh-TW" altLang="en-US" dirty="0"/>
              <a:t> 的規定中，第四款條文內容為</a:t>
            </a:r>
            <a:r>
              <a:rPr lang="en-US" altLang="zh-TW" dirty="0"/>
              <a:t>:”</a:t>
            </a:r>
            <a:r>
              <a:rPr lang="zh-TW" altLang="en-US" dirty="0"/>
              <a:t>容器使用時，應留置專用板手於容器閥柄上，以備緊急時遮斷氣源</a:t>
            </a:r>
            <a:r>
              <a:rPr lang="en-US" altLang="zh-TW" dirty="0"/>
              <a:t>”</a:t>
            </a:r>
            <a:r>
              <a:rPr lang="zh-TW" altLang="en-US" dirty="0"/>
              <a:t>。但該條為特定針對熔接、熔斷或加熱等作業所須使用可燃性氣體及氧氣之容器之要求，應無衍生應用至所有氣體鋼瓶之問題，故依目前常見之氣體鋼瓶扳手之長型造型，易遭碰觸導致開啟或關閉而行為人未察覺之特性，氣體鋼瓶之扳手於開或關後，應取下至於明顯特定位置，的作法較為適當。而即使是</a:t>
            </a:r>
            <a:r>
              <a:rPr lang="en-US" altLang="zh-TW" dirty="0"/>
              <a:t>”</a:t>
            </a:r>
            <a:r>
              <a:rPr lang="zh-TW" altLang="en-US" dirty="0"/>
              <a:t>熔接、熔斷或加熱等作業所須使用可燃性氣體及氧氣之容器</a:t>
            </a:r>
            <a:r>
              <a:rPr lang="en-US" altLang="zh-TW" dirty="0"/>
              <a:t>”</a:t>
            </a:r>
            <a:r>
              <a:rPr lang="zh-TW" altLang="en-US" dirty="0"/>
              <a:t>，需央扳手留置於容器筏炳上之時機狀況，亦建議應改用轉盤型、不易因碰觸而改變氣體開關狀況之圓盤型扳手。</a:t>
            </a:r>
          </a:p>
          <a:p>
            <a:endParaRPr lang="zh-TW" altLang="en-US" dirty="0"/>
          </a:p>
          <a:p>
            <a:r>
              <a:rPr lang="zh-TW" altLang="en-US" b="1" dirty="0"/>
              <a:t>職業安全衛生設施規則</a:t>
            </a:r>
            <a:r>
              <a:rPr lang="en-US" altLang="zh-TW" b="1" dirty="0"/>
              <a:t>(103.7.1)</a:t>
            </a:r>
          </a:p>
          <a:p>
            <a:r>
              <a:rPr lang="zh-TW" altLang="zh-TW" dirty="0"/>
              <a:t>第</a:t>
            </a:r>
            <a:r>
              <a:rPr lang="en-US" altLang="zh-TW" dirty="0"/>
              <a:t> 106 </a:t>
            </a:r>
            <a:r>
              <a:rPr lang="zh-TW" altLang="zh-TW" dirty="0"/>
              <a:t>條 　 雇主對於高壓氣體容器，不論盛裝或空容器，使用時，應依下列規定辦理：</a:t>
            </a:r>
          </a:p>
          <a:p>
            <a:r>
              <a:rPr lang="zh-TW" altLang="zh-TW" dirty="0"/>
              <a:t>一、確知容器之用途無誤者，方得使用。</a:t>
            </a:r>
          </a:p>
          <a:p>
            <a:r>
              <a:rPr lang="zh-TW" altLang="zh-TW" dirty="0"/>
              <a:t>二、高壓氣體容器應標明所裝氣體之品名，不得任意灌裝或轉裝。</a:t>
            </a:r>
          </a:p>
          <a:p>
            <a:r>
              <a:rPr lang="zh-TW" altLang="zh-TW" dirty="0"/>
              <a:t>三、容器外表顏色，不得擅自變更或擦掉。</a:t>
            </a:r>
          </a:p>
          <a:p>
            <a:r>
              <a:rPr lang="zh-TW" altLang="zh-TW" dirty="0"/>
              <a:t>四、容器使用時應加固定。</a:t>
            </a:r>
          </a:p>
          <a:p>
            <a:r>
              <a:rPr lang="zh-TW" altLang="zh-TW" dirty="0"/>
              <a:t>五、容器搬動不得粗莽或使之衝擊。</a:t>
            </a:r>
          </a:p>
          <a:p>
            <a:r>
              <a:rPr lang="zh-TW" altLang="zh-TW" dirty="0"/>
              <a:t>六、焊接時不得在容器上試焊。</a:t>
            </a:r>
          </a:p>
          <a:p>
            <a:r>
              <a:rPr lang="zh-TW" altLang="zh-TW" dirty="0"/>
              <a:t>七、容器應妥善管理、整理。</a:t>
            </a:r>
          </a:p>
          <a:p>
            <a:r>
              <a:rPr lang="zh-TW" altLang="zh-TW" dirty="0"/>
              <a:t>第</a:t>
            </a:r>
            <a:r>
              <a:rPr lang="en-US" altLang="zh-TW" dirty="0"/>
              <a:t> 107 </a:t>
            </a:r>
            <a:r>
              <a:rPr lang="zh-TW" altLang="zh-TW" dirty="0"/>
              <a:t>條 　 雇主對於高壓氣體容器，不論盛裝或空容器，搬運時，應依下列規定辦理：</a:t>
            </a:r>
          </a:p>
          <a:p>
            <a:r>
              <a:rPr lang="zh-TW" altLang="zh-TW" dirty="0"/>
              <a:t>一、溫度保持在攝氏四十度以下。</a:t>
            </a:r>
          </a:p>
          <a:p>
            <a:r>
              <a:rPr lang="zh-TW" altLang="zh-TW" dirty="0"/>
              <a:t>二、場內移動儘量使用專用手推車等，務求安穩直立。</a:t>
            </a:r>
          </a:p>
          <a:p>
            <a:r>
              <a:rPr lang="zh-TW" altLang="zh-TW" dirty="0"/>
              <a:t>三、以手移動容器，應確知護蓋旋緊後，方直立移動。</a:t>
            </a:r>
          </a:p>
          <a:p>
            <a:r>
              <a:rPr lang="zh-TW" altLang="zh-TW" dirty="0"/>
              <a:t>四、容器吊起搬運不得直接用電磁鐵，吊鏈、繩子等直接吊運。</a:t>
            </a:r>
          </a:p>
          <a:p>
            <a:r>
              <a:rPr lang="zh-TW" altLang="zh-TW" dirty="0"/>
              <a:t>五、容器裝車或卸車，應確知護蓋旋緊後才進行，卸車時必須使用緩衝板或輪胎。</a:t>
            </a:r>
          </a:p>
          <a:p>
            <a:r>
              <a:rPr lang="zh-TW" altLang="zh-TW" dirty="0"/>
              <a:t>六、儘量避免與其他氣體混載，非混載不可時，應將容器之頭尾反方向置放或隔置相當間隔。</a:t>
            </a:r>
          </a:p>
          <a:p>
            <a:r>
              <a:rPr lang="zh-TW" altLang="zh-TW" dirty="0"/>
              <a:t>七、載運可燃性氣體時，要置備滅火器；載運毒性氣體時，要置備吸收劑、中和劑、防毒面具等。</a:t>
            </a:r>
          </a:p>
          <a:p>
            <a:r>
              <a:rPr lang="zh-TW" altLang="zh-TW" dirty="0"/>
              <a:t>八、盛裝容器之載運車輛，應有警戒標誌。</a:t>
            </a:r>
          </a:p>
          <a:p>
            <a:r>
              <a:rPr lang="zh-TW" altLang="zh-TW" dirty="0"/>
              <a:t>九、運送中遇有漏氣，應檢查漏出部位，給予適當處理。</a:t>
            </a:r>
          </a:p>
          <a:p>
            <a:r>
              <a:rPr lang="zh-TW" altLang="zh-TW" dirty="0"/>
              <a:t>十、搬運中發現溫度異常高昇時，應立即灑水冷卻，必要時，並應通知原製造廠協助處理。</a:t>
            </a:r>
          </a:p>
          <a:p>
            <a:r>
              <a:rPr lang="zh-TW" altLang="zh-TW" dirty="0"/>
              <a:t>第</a:t>
            </a:r>
            <a:r>
              <a:rPr lang="en-US" altLang="zh-TW" dirty="0"/>
              <a:t> 108 </a:t>
            </a:r>
            <a:r>
              <a:rPr lang="zh-TW" altLang="zh-TW" dirty="0"/>
              <a:t>條 　 雇主對於高壓氣體之貯存，應依下列規定辦理：</a:t>
            </a:r>
          </a:p>
          <a:p>
            <a:r>
              <a:rPr lang="zh-TW" altLang="zh-TW" dirty="0"/>
              <a:t>一、貯存場所應有適當之警戒標示，禁止煙火接近。</a:t>
            </a:r>
          </a:p>
          <a:p>
            <a:r>
              <a:rPr lang="zh-TW" altLang="zh-TW" dirty="0"/>
              <a:t>二、貯存周圍二公尺內不得放置有煙火及著火性、引火性物品。</a:t>
            </a:r>
          </a:p>
          <a:p>
            <a:r>
              <a:rPr lang="zh-TW" altLang="zh-TW" dirty="0"/>
              <a:t>三、盛裝容器和空容器應分區放置。</a:t>
            </a:r>
          </a:p>
          <a:p>
            <a:r>
              <a:rPr lang="zh-TW" altLang="zh-TW" dirty="0"/>
              <a:t>四、可燃性氣體、有毒性氣體及氧氣之鋼瓶，應分開貯存。</a:t>
            </a:r>
          </a:p>
          <a:p>
            <a:r>
              <a:rPr lang="zh-TW" altLang="zh-TW" dirty="0"/>
              <a:t>五、應安穩置放並加固定及裝妥護蓋。</a:t>
            </a:r>
          </a:p>
          <a:p>
            <a:r>
              <a:rPr lang="zh-TW" altLang="zh-TW" dirty="0"/>
              <a:t>六、容器應保持在攝氏四十度以下。</a:t>
            </a:r>
          </a:p>
          <a:p>
            <a:r>
              <a:rPr lang="zh-TW" altLang="zh-TW" dirty="0"/>
              <a:t>七、貯存處應考慮於緊急時便於搬出。</a:t>
            </a:r>
          </a:p>
          <a:p>
            <a:r>
              <a:rPr lang="zh-TW" altLang="zh-TW" dirty="0"/>
              <a:t>八、通路面積以確保貯存處面積百分之二十以上為原則。</a:t>
            </a:r>
          </a:p>
          <a:p>
            <a:r>
              <a:rPr lang="zh-TW" altLang="zh-TW" dirty="0"/>
              <a:t>九、貯存處附近，不得任意放置其他物品。</a:t>
            </a:r>
          </a:p>
          <a:p>
            <a:r>
              <a:rPr lang="zh-TW" altLang="zh-TW" dirty="0"/>
              <a:t>十、貯存比空氣重之氣體，應注意低漥處之通風。</a:t>
            </a:r>
            <a:endParaRPr lang="en-US" altLang="zh-TW" dirty="0"/>
          </a:p>
          <a:p>
            <a:r>
              <a:rPr lang="zh-TW" altLang="en-US" dirty="0"/>
              <a:t>第 </a:t>
            </a:r>
            <a:r>
              <a:rPr lang="en-US" altLang="zh-TW" dirty="0"/>
              <a:t>190 </a:t>
            </a:r>
            <a:r>
              <a:rPr lang="zh-TW" altLang="en-US" dirty="0"/>
              <a:t>條  對於雇主為金屬之熔接、熔斷或加熱等作業所須使用可燃性氣體及氧氣之容器，應依下列規定辦理：</a:t>
            </a:r>
          </a:p>
          <a:p>
            <a:r>
              <a:rPr lang="zh-TW" altLang="en-US" dirty="0"/>
              <a:t>一、容器不得設置、使用、儲藏或放置於下列場所：</a:t>
            </a:r>
          </a:p>
          <a:p>
            <a:r>
              <a:rPr lang="zh-TW" altLang="en-US" dirty="0"/>
              <a:t>（一）通風或換氣不充分之場所。</a:t>
            </a:r>
          </a:p>
          <a:p>
            <a:r>
              <a:rPr lang="zh-TW" altLang="en-US" dirty="0"/>
              <a:t>（二）使用煙火之場所或其附近。</a:t>
            </a:r>
          </a:p>
          <a:p>
            <a:r>
              <a:rPr lang="zh-TW" altLang="en-US" dirty="0"/>
              <a:t>（三）製造或處置火藥類、爆炸性物質、著火性物質或多量之易燃性物質</a:t>
            </a:r>
          </a:p>
          <a:p>
            <a:r>
              <a:rPr lang="zh-TW" altLang="en-US" dirty="0"/>
              <a:t>      之場所或其附近。</a:t>
            </a:r>
          </a:p>
          <a:p>
            <a:r>
              <a:rPr lang="zh-TW" altLang="en-US" dirty="0"/>
              <a:t>二、保持容器之溫度於攝氏四十度以下。</a:t>
            </a:r>
          </a:p>
          <a:p>
            <a:r>
              <a:rPr lang="zh-TW" altLang="en-US" dirty="0"/>
              <a:t>三、容器應直立穩妥放置，防止傾倒危險，並不得撞擊。</a:t>
            </a:r>
          </a:p>
          <a:p>
            <a:r>
              <a:rPr lang="zh-TW" altLang="en-US" dirty="0"/>
              <a:t>四、容器使用時，應留置專用板手於容器閥柄上，以備緊急時遮斷氣源。</a:t>
            </a:r>
          </a:p>
          <a:p>
            <a:r>
              <a:rPr lang="zh-TW" altLang="en-US" dirty="0"/>
              <a:t>五、搬運容器時應裝妥護蓋。</a:t>
            </a:r>
          </a:p>
          <a:p>
            <a:r>
              <a:rPr lang="zh-TW" altLang="en-US" dirty="0"/>
              <a:t>六、容器閥、接頭、調整器、配管口應清除油類及塵埃。</a:t>
            </a:r>
          </a:p>
          <a:p>
            <a:r>
              <a:rPr lang="zh-TW" altLang="en-US" dirty="0"/>
              <a:t>七、應輕緩開閉容器閥。</a:t>
            </a:r>
          </a:p>
          <a:p>
            <a:r>
              <a:rPr lang="zh-TW" altLang="en-US" dirty="0"/>
              <a:t>八、應清楚分開使用中與非使用中之容器。</a:t>
            </a:r>
          </a:p>
          <a:p>
            <a:r>
              <a:rPr lang="zh-TW" altLang="en-US" dirty="0"/>
              <a:t>九、容器、閥及管線等不得接觸電焊器、電路、電源、火源。</a:t>
            </a:r>
          </a:p>
          <a:p>
            <a:r>
              <a:rPr lang="zh-TW" altLang="en-US" dirty="0"/>
              <a:t>十、搬運容器時，應禁止在地面滾動或撞擊。</a:t>
            </a:r>
          </a:p>
          <a:p>
            <a:r>
              <a:rPr lang="zh-TW" altLang="en-US" dirty="0"/>
              <a:t>十一、自車上卸下容器時，應有防止衝擊之裝置。</a:t>
            </a:r>
          </a:p>
          <a:p>
            <a:r>
              <a:rPr lang="zh-TW" altLang="en-US" dirty="0"/>
              <a:t>十二、自容器閥上卸下調整器前，應先關閉容器閥，並釋放調整器之氣體</a:t>
            </a:r>
          </a:p>
          <a:p>
            <a:r>
              <a:rPr lang="zh-TW" altLang="en-US" dirty="0"/>
              <a:t>      ，且操作人員應避開容器閥出口。</a:t>
            </a:r>
          </a:p>
          <a:p>
            <a:endParaRPr lang="zh-TW" altLang="zh-TW" dirty="0"/>
          </a:p>
          <a:p>
            <a:pPr eaLnBrk="1" hangingPunct="1"/>
            <a:endParaRPr lang="en-US" altLang="zh-TW" dirty="0"/>
          </a:p>
          <a:p>
            <a:pPr eaLnBrk="1" hangingPunct="1"/>
            <a:r>
              <a:rPr lang="zh-TW" altLang="en-US" b="1" dirty="0"/>
              <a:t>職業安全衛生管理辦法 </a:t>
            </a:r>
            <a:r>
              <a:rPr lang="en-US" altLang="zh-TW" b="1" strike="sngStrike" dirty="0"/>
              <a:t>(103.06.26)</a:t>
            </a:r>
            <a:r>
              <a:rPr lang="en-US" altLang="zh-TW" b="1" strike="noStrike" dirty="0"/>
              <a:t>(105.2.19)</a:t>
            </a:r>
          </a:p>
          <a:p>
            <a:pPr eaLnBrk="1" hangingPunct="1"/>
            <a:r>
              <a:rPr lang="zh-TW" altLang="en-US" dirty="0"/>
              <a:t>第 </a:t>
            </a:r>
            <a:r>
              <a:rPr lang="en-US" altLang="zh-TW" dirty="0"/>
              <a:t>33 </a:t>
            </a:r>
            <a:r>
              <a:rPr lang="zh-TW" altLang="en-US" dirty="0"/>
              <a:t>條 　 雇主對高壓氣體特定設備、高壓氣體容器及第一種壓力容器應每月依下列規定定期實施檢查 一次：</a:t>
            </a:r>
          </a:p>
          <a:p>
            <a:pPr eaLnBrk="1" hangingPunct="1"/>
            <a:r>
              <a:rPr lang="zh-TW" altLang="en-US" dirty="0"/>
              <a:t>一、本體有無損傷、變形。</a:t>
            </a:r>
          </a:p>
          <a:p>
            <a:pPr eaLnBrk="1" hangingPunct="1"/>
            <a:r>
              <a:rPr lang="zh-TW" altLang="en-US" dirty="0"/>
              <a:t>二、蓋板螺栓有無損耗。</a:t>
            </a:r>
          </a:p>
          <a:p>
            <a:pPr eaLnBrk="1" hangingPunct="1"/>
            <a:r>
              <a:rPr lang="zh-TW" altLang="en-US" dirty="0"/>
              <a:t>三、管及閥等有無損傷、洩漏。</a:t>
            </a:r>
          </a:p>
          <a:p>
            <a:pPr eaLnBrk="1" hangingPunct="1"/>
            <a:r>
              <a:rPr lang="zh-TW" altLang="en-US" dirty="0"/>
              <a:t>四、壓力表及溫度計及其他安全裝置有無損傷。</a:t>
            </a:r>
          </a:p>
          <a:p>
            <a:pPr eaLnBrk="1" hangingPunct="1"/>
            <a:r>
              <a:rPr lang="zh-TW" altLang="en-US" dirty="0"/>
              <a:t>五、平台支架有無嚴重腐蝕。</a:t>
            </a:r>
          </a:p>
          <a:p>
            <a:pPr eaLnBrk="1" hangingPunct="1"/>
            <a:r>
              <a:rPr lang="zh-TW" altLang="en-US" dirty="0"/>
              <a:t>對於有保溫部分或有高游離輻射污染之虞之場所，得免實施。</a:t>
            </a:r>
          </a:p>
          <a:p>
            <a:pPr eaLnBrk="1" hangingPunct="1"/>
            <a:endParaRPr lang="zh-TW" altLang="en-US" dirty="0"/>
          </a:p>
          <a:p>
            <a:pPr eaLnBrk="1" hangingPunct="1"/>
            <a:r>
              <a:rPr lang="zh-TW" altLang="en-US" dirty="0"/>
              <a:t>第 </a:t>
            </a:r>
            <a:r>
              <a:rPr lang="en-US" altLang="zh-TW" dirty="0"/>
              <a:t>64 </a:t>
            </a:r>
            <a:r>
              <a:rPr lang="zh-TW" altLang="en-US" dirty="0"/>
              <a:t>條 　 雇主使勞工從事下列危險性設備作業時，應使該勞工就其作業有關事項實施檢點：</a:t>
            </a:r>
          </a:p>
          <a:p>
            <a:pPr eaLnBrk="1" hangingPunct="1"/>
            <a:r>
              <a:rPr lang="zh-TW" altLang="en-US" dirty="0"/>
              <a:t>一、鍋爐之操作作業。</a:t>
            </a:r>
          </a:p>
          <a:p>
            <a:pPr eaLnBrk="1" hangingPunct="1"/>
            <a:r>
              <a:rPr lang="zh-TW" altLang="en-US" dirty="0"/>
              <a:t>二、第一種壓力容器之操作作業。</a:t>
            </a:r>
          </a:p>
          <a:p>
            <a:pPr eaLnBrk="1" hangingPunct="1"/>
            <a:r>
              <a:rPr lang="zh-TW" altLang="en-US" dirty="0"/>
              <a:t>三、高壓氣體特定設備之操作作業。</a:t>
            </a:r>
          </a:p>
          <a:p>
            <a:pPr eaLnBrk="1" hangingPunct="1"/>
            <a:r>
              <a:rPr lang="zh-TW" altLang="en-US" dirty="0"/>
              <a:t>四、高壓氣體容器之操作作業。</a:t>
            </a:r>
          </a:p>
          <a:p>
            <a:pPr eaLnBrk="1" hangingPunct="1"/>
            <a:endParaRPr lang="zh-TW" altLang="zh-TW" dirty="0"/>
          </a:p>
        </p:txBody>
      </p:sp>
    </p:spTree>
    <p:extLst>
      <p:ext uri="{BB962C8B-B14F-4D97-AF65-F5344CB8AC3E}">
        <p14:creationId xmlns:p14="http://schemas.microsoft.com/office/powerpoint/2010/main" val="33533008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a:ln/>
        </p:spPr>
      </p:sp>
      <p:sp>
        <p:nvSpPr>
          <p:cNvPr id="161795" name="備忘稿版面配置區 2"/>
          <p:cNvSpPr>
            <a:spLocks noGrp="1"/>
          </p:cNvSpPr>
          <p:nvPr>
            <p:ph type="body" idx="1"/>
          </p:nvPr>
        </p:nvSpPr>
        <p:spPr>
          <a:noFill/>
          <a:ln/>
        </p:spPr>
        <p:txBody>
          <a:bodyPr/>
          <a:lstStyle/>
          <a:p>
            <a:pPr>
              <a:lnSpc>
                <a:spcPct val="90000"/>
              </a:lnSpc>
            </a:pPr>
            <a:r>
              <a:rPr lang="zh-TW" altLang="en-US" sz="900" dirty="0"/>
              <a:t>本節自化學品標示至本張投影片，為職業安全衛生法相關規定；本節往後的投影片，毒化物屬環保署，輻射物質則屬原委會的管轄範疇。</a:t>
            </a:r>
            <a:endParaRPr lang="en-US" altLang="zh-TW" sz="900" dirty="0"/>
          </a:p>
          <a:p>
            <a:pPr>
              <a:lnSpc>
                <a:spcPct val="90000"/>
              </a:lnSpc>
            </a:pPr>
            <a:r>
              <a:rPr lang="zh-TW" altLang="en-US" sz="900" dirty="0"/>
              <a:t>重點提示</a:t>
            </a:r>
            <a:r>
              <a:rPr lang="en-US" altLang="zh-TW" sz="900" dirty="0"/>
              <a:t>:</a:t>
            </a:r>
          </a:p>
          <a:p>
            <a:pPr>
              <a:lnSpc>
                <a:spcPct val="90000"/>
              </a:lnSpc>
            </a:pPr>
            <a:r>
              <a:rPr lang="en-US" altLang="zh-TW" sz="900" dirty="0"/>
              <a:t>1.</a:t>
            </a:r>
            <a:r>
              <a:rPr lang="zh-TW" altLang="en-US" sz="900" dirty="0"/>
              <a:t>請同學確實依照學校制定的相關自動檢查辦法，</a:t>
            </a:r>
            <a:r>
              <a:rPr lang="zh-TW" altLang="en-US" sz="900" b="1" dirty="0"/>
              <a:t>確實</a:t>
            </a:r>
            <a:r>
              <a:rPr lang="zh-TW" altLang="en-US" dirty="0"/>
              <a:t>定期檢查實驗室的機械與設備，不要只是打勾了事。</a:t>
            </a:r>
          </a:p>
          <a:p>
            <a:pPr>
              <a:lnSpc>
                <a:spcPct val="90000"/>
              </a:lnSpc>
            </a:pPr>
            <a:r>
              <a:rPr lang="en-US" altLang="zh-TW" dirty="0"/>
              <a:t>2.</a:t>
            </a:r>
            <a:r>
              <a:rPr lang="zh-TW" altLang="en-US" dirty="0"/>
              <a:t>針對同一儀器設備，各校訂定的檢查、檢點表會有所差異，例如化學排氣櫃依法規需每年進行自動檢查，但有有許多學校訂為每天或每次使用時，都須進行檢點並填寫檢點表</a:t>
            </a:r>
            <a:r>
              <a:rPr lang="en-US" altLang="zh-TW" dirty="0"/>
              <a:t>(</a:t>
            </a:r>
            <a:r>
              <a:rPr lang="zh-TW" altLang="en-US" dirty="0"/>
              <a:t>補充說明</a:t>
            </a:r>
            <a:r>
              <a:rPr lang="en-US" altLang="zh-TW" dirty="0"/>
              <a:t>:</a:t>
            </a:r>
            <a:r>
              <a:rPr lang="zh-TW" altLang="en-US" dirty="0"/>
              <a:t>法規用語，定期進行的叫</a:t>
            </a:r>
            <a:r>
              <a:rPr lang="en-US" altLang="zh-TW" dirty="0"/>
              <a:t>”</a:t>
            </a:r>
            <a:r>
              <a:rPr lang="zh-TW" altLang="en-US" dirty="0"/>
              <a:t>檢查</a:t>
            </a:r>
            <a:r>
              <a:rPr lang="en-US" altLang="zh-TW" dirty="0"/>
              <a:t>”</a:t>
            </a:r>
            <a:r>
              <a:rPr lang="zh-TW" altLang="en-US" dirty="0"/>
              <a:t>，而每次使用前後進行的叫</a:t>
            </a:r>
            <a:r>
              <a:rPr lang="en-US" altLang="zh-TW" dirty="0"/>
              <a:t>”</a:t>
            </a:r>
            <a:r>
              <a:rPr lang="zh-TW" altLang="en-US" dirty="0"/>
              <a:t>檢點</a:t>
            </a:r>
            <a:r>
              <a:rPr lang="en-US" altLang="zh-TW" dirty="0"/>
              <a:t>”)</a:t>
            </a:r>
            <a:r>
              <a:rPr lang="zh-TW" altLang="en-US" dirty="0"/>
              <a:t>，請同學們依各次所屬的學校規定辦理</a:t>
            </a:r>
            <a:endParaRPr lang="en-US" altLang="zh-TW" dirty="0"/>
          </a:p>
          <a:p>
            <a:pPr>
              <a:lnSpc>
                <a:spcPct val="90000"/>
              </a:lnSpc>
            </a:pPr>
            <a:endParaRPr lang="en-US" altLang="zh-TW" sz="900" dirty="0"/>
          </a:p>
          <a:p>
            <a:pPr>
              <a:lnSpc>
                <a:spcPct val="90000"/>
              </a:lnSpc>
            </a:pPr>
            <a:r>
              <a:rPr lang="zh-TW" altLang="en-US" sz="900" dirty="0"/>
              <a:t>補充說明</a:t>
            </a:r>
            <a:r>
              <a:rPr lang="en-US" altLang="zh-TW" sz="900" dirty="0"/>
              <a:t>:</a:t>
            </a:r>
          </a:p>
          <a:p>
            <a:pPr>
              <a:lnSpc>
                <a:spcPct val="90000"/>
              </a:lnSpc>
            </a:pPr>
            <a:r>
              <a:rPr lang="zh-TW" altLang="en-US" sz="900" b="1" dirty="0"/>
              <a:t>職業安全衛生法</a:t>
            </a:r>
            <a:r>
              <a:rPr lang="en-US" altLang="zh-TW" sz="900" b="1" dirty="0"/>
              <a:t>(102.07.03)</a:t>
            </a:r>
          </a:p>
          <a:p>
            <a:pPr>
              <a:lnSpc>
                <a:spcPct val="90000"/>
              </a:lnSpc>
            </a:pPr>
            <a:r>
              <a:rPr lang="zh-TW" altLang="en-US" sz="900" dirty="0"/>
              <a:t>第 </a:t>
            </a:r>
            <a:r>
              <a:rPr lang="en-US" altLang="zh-TW" sz="900" dirty="0"/>
              <a:t>23 </a:t>
            </a:r>
            <a:r>
              <a:rPr lang="zh-TW" altLang="en-US" sz="900" dirty="0"/>
              <a:t>條  雇主應依其事業單位之規模、性質，訂定職業安全衛生管理計畫；並設置安全衛生組織、人員，實施安全衛生管理及自動檢查。</a:t>
            </a:r>
            <a:r>
              <a:rPr lang="en-US" altLang="zh-TW" sz="900" dirty="0"/>
              <a:t>(</a:t>
            </a:r>
            <a:r>
              <a:rPr lang="zh-TW" altLang="en-US" sz="900" dirty="0"/>
              <a:t>下略</a:t>
            </a:r>
            <a:r>
              <a:rPr lang="en-US" altLang="zh-TW" sz="900" dirty="0"/>
              <a:t>)</a:t>
            </a:r>
            <a:endParaRPr lang="zh-TW" altLang="en-US" sz="900" dirty="0"/>
          </a:p>
          <a:p>
            <a:pPr>
              <a:lnSpc>
                <a:spcPct val="90000"/>
              </a:lnSpc>
            </a:pPr>
            <a:r>
              <a:rPr lang="zh-TW" altLang="en-US" sz="900" dirty="0"/>
              <a:t> </a:t>
            </a:r>
            <a:endParaRPr lang="en-US" altLang="zh-TW" sz="900" dirty="0"/>
          </a:p>
          <a:p>
            <a:pPr>
              <a:lnSpc>
                <a:spcPct val="90000"/>
              </a:lnSpc>
            </a:pPr>
            <a:r>
              <a:rPr lang="zh-TW" altLang="en-US" sz="900" b="1" dirty="0"/>
              <a:t>職業安全衛生管理辦法 </a:t>
            </a:r>
            <a:r>
              <a:rPr lang="en-US" altLang="zh-TW" sz="900" b="1" strike="sngStrike" dirty="0"/>
              <a:t>(103.06.26)</a:t>
            </a:r>
            <a:r>
              <a:rPr lang="en-US" altLang="zh-TW" sz="900" b="1" strike="noStrike" dirty="0"/>
              <a:t>(105.2.19)</a:t>
            </a:r>
            <a:endParaRPr lang="en-US" altLang="zh-TW" sz="900" b="1" strike="sngStrike" dirty="0"/>
          </a:p>
          <a:p>
            <a:pPr>
              <a:lnSpc>
                <a:spcPct val="90000"/>
              </a:lnSpc>
            </a:pPr>
            <a:r>
              <a:rPr lang="zh-TW" altLang="en-US" sz="900" dirty="0"/>
              <a:t>第 </a:t>
            </a:r>
            <a:r>
              <a:rPr lang="en-US" altLang="zh-TW" sz="900" dirty="0"/>
              <a:t>33 </a:t>
            </a:r>
            <a:r>
              <a:rPr lang="zh-TW" altLang="en-US" sz="900" dirty="0"/>
              <a:t>條 　 雇主對高壓氣體特定設備、高壓氣體容器及第一種壓力容器應每月依下列規定定期實施檢查一次：</a:t>
            </a:r>
          </a:p>
          <a:p>
            <a:pPr>
              <a:lnSpc>
                <a:spcPct val="90000"/>
              </a:lnSpc>
            </a:pPr>
            <a:r>
              <a:rPr lang="zh-TW" altLang="en-US" sz="900" dirty="0"/>
              <a:t>一、本體有無損傷、變形。</a:t>
            </a:r>
          </a:p>
          <a:p>
            <a:pPr>
              <a:lnSpc>
                <a:spcPct val="90000"/>
              </a:lnSpc>
            </a:pPr>
            <a:r>
              <a:rPr lang="zh-TW" altLang="en-US" sz="900" dirty="0"/>
              <a:t>二、蓋板螺栓有無損耗。</a:t>
            </a:r>
          </a:p>
          <a:p>
            <a:pPr>
              <a:lnSpc>
                <a:spcPct val="90000"/>
              </a:lnSpc>
            </a:pPr>
            <a:r>
              <a:rPr lang="zh-TW" altLang="en-US" sz="900" dirty="0"/>
              <a:t>三、管及閥等有無損傷、洩漏。</a:t>
            </a:r>
          </a:p>
          <a:p>
            <a:pPr>
              <a:lnSpc>
                <a:spcPct val="90000"/>
              </a:lnSpc>
            </a:pPr>
            <a:r>
              <a:rPr lang="zh-TW" altLang="en-US" sz="900" dirty="0"/>
              <a:t>四、壓力表及溫度計及其他安全裝置有無損傷。</a:t>
            </a:r>
          </a:p>
          <a:p>
            <a:pPr>
              <a:lnSpc>
                <a:spcPct val="90000"/>
              </a:lnSpc>
            </a:pPr>
            <a:r>
              <a:rPr lang="zh-TW" altLang="en-US" sz="900" dirty="0"/>
              <a:t>五、平台支架有無嚴重腐蝕。</a:t>
            </a:r>
          </a:p>
          <a:p>
            <a:pPr>
              <a:lnSpc>
                <a:spcPct val="90000"/>
              </a:lnSpc>
            </a:pPr>
            <a:r>
              <a:rPr lang="zh-TW" altLang="en-US" sz="900" dirty="0"/>
              <a:t>對於有保溫部分或有高游離輻射污染之虞之場所，得免實施。</a:t>
            </a:r>
          </a:p>
          <a:p>
            <a:pPr>
              <a:lnSpc>
                <a:spcPct val="90000"/>
              </a:lnSpc>
            </a:pPr>
            <a:r>
              <a:rPr lang="zh-TW" altLang="en-US" sz="900" dirty="0"/>
              <a:t>第 </a:t>
            </a:r>
            <a:r>
              <a:rPr lang="en-US" altLang="zh-TW" sz="900" dirty="0"/>
              <a:t>40 </a:t>
            </a:r>
            <a:r>
              <a:rPr lang="zh-TW" altLang="en-US" sz="900" dirty="0"/>
              <a:t>條 　 雇主對局部排氣裝置、空氣清淨裝置及吹吸型換氣裝置應每年依下列規定定期實施檢查一次：</a:t>
            </a:r>
          </a:p>
          <a:p>
            <a:pPr>
              <a:lnSpc>
                <a:spcPct val="90000"/>
              </a:lnSpc>
            </a:pPr>
            <a:r>
              <a:rPr lang="zh-TW" altLang="en-US" sz="900" dirty="0"/>
              <a:t>一、氣罩、導管及排氣機之磨損、腐蝕、凹凸及其他損害之狀況及程度。</a:t>
            </a:r>
          </a:p>
          <a:p>
            <a:pPr>
              <a:lnSpc>
                <a:spcPct val="90000"/>
              </a:lnSpc>
            </a:pPr>
            <a:r>
              <a:rPr lang="zh-TW" altLang="en-US" sz="900" dirty="0"/>
              <a:t>二、導管或排氣機之塵埃聚積狀況。</a:t>
            </a:r>
          </a:p>
          <a:p>
            <a:pPr>
              <a:lnSpc>
                <a:spcPct val="90000"/>
              </a:lnSpc>
            </a:pPr>
            <a:r>
              <a:rPr lang="zh-TW" altLang="en-US" sz="900" dirty="0"/>
              <a:t>三、排氣機之注油潤滑狀況。</a:t>
            </a:r>
          </a:p>
          <a:p>
            <a:pPr>
              <a:lnSpc>
                <a:spcPct val="90000"/>
              </a:lnSpc>
            </a:pPr>
            <a:r>
              <a:rPr lang="zh-TW" altLang="en-US" sz="900" dirty="0"/>
              <a:t>四、導管接觸部分之狀況。</a:t>
            </a:r>
          </a:p>
          <a:p>
            <a:pPr>
              <a:lnSpc>
                <a:spcPct val="90000"/>
              </a:lnSpc>
            </a:pPr>
            <a:r>
              <a:rPr lang="zh-TW" altLang="en-US" sz="900" dirty="0"/>
              <a:t>五、連接電動機與排氣機之皮帶之鬆弛狀況。</a:t>
            </a:r>
          </a:p>
          <a:p>
            <a:pPr>
              <a:lnSpc>
                <a:spcPct val="90000"/>
              </a:lnSpc>
            </a:pPr>
            <a:r>
              <a:rPr lang="zh-TW" altLang="en-US" sz="900" dirty="0"/>
              <a:t>六、吸氣及排氣之能力。</a:t>
            </a:r>
          </a:p>
          <a:p>
            <a:pPr>
              <a:lnSpc>
                <a:spcPct val="90000"/>
              </a:lnSpc>
            </a:pPr>
            <a:r>
              <a:rPr lang="zh-TW" altLang="en-US" sz="900" dirty="0"/>
              <a:t>七、設置於排放導管上之採樣設施是否牢固、鏽蝕、損壞、崩塌或其他妨</a:t>
            </a:r>
          </a:p>
          <a:p>
            <a:pPr>
              <a:lnSpc>
                <a:spcPct val="90000"/>
              </a:lnSpc>
            </a:pPr>
            <a:r>
              <a:rPr lang="zh-TW" altLang="en-US" sz="900" dirty="0"/>
              <a:t>    礙作業安全事項。</a:t>
            </a:r>
          </a:p>
          <a:p>
            <a:pPr>
              <a:lnSpc>
                <a:spcPct val="90000"/>
              </a:lnSpc>
            </a:pPr>
            <a:r>
              <a:rPr lang="zh-TW" altLang="en-US" sz="900" dirty="0"/>
              <a:t>八、其他保持性能之必要事項。</a:t>
            </a:r>
          </a:p>
          <a:p>
            <a:pPr>
              <a:lnSpc>
                <a:spcPct val="90000"/>
              </a:lnSpc>
            </a:pPr>
            <a:endParaRPr lang="zh-TW" altLang="en-US" sz="900" dirty="0"/>
          </a:p>
          <a:p>
            <a:pPr>
              <a:lnSpc>
                <a:spcPct val="90000"/>
              </a:lnSpc>
            </a:pPr>
            <a:endParaRPr lang="zh-TW" altLang="en-US" sz="900" dirty="0"/>
          </a:p>
          <a:p>
            <a:pPr>
              <a:lnSpc>
                <a:spcPct val="90000"/>
              </a:lnSpc>
            </a:pPr>
            <a:endParaRPr lang="zh-TW" altLang="en-US" sz="900" dirty="0"/>
          </a:p>
        </p:txBody>
      </p:sp>
      <p:sp>
        <p:nvSpPr>
          <p:cNvPr id="161796" name="投影片編號版面配置區 3"/>
          <p:cNvSpPr>
            <a:spLocks noGrp="1"/>
          </p:cNvSpPr>
          <p:nvPr>
            <p:ph type="sldNum" sz="quarter" idx="5"/>
          </p:nvPr>
        </p:nvSpPr>
        <p:spPr>
          <a:noFill/>
        </p:spPr>
        <p:txBody>
          <a:bodyPr/>
          <a:lstStyle/>
          <a:p>
            <a:fld id="{20CB3A42-0B9F-47C3-9C13-886E0A4F191D}" type="slidenum">
              <a:rPr lang="zh-TW" altLang="en-US" smtClean="0">
                <a:latin typeface="Times New Roman" pitchFamily="18" charset="0"/>
              </a:rPr>
              <a:pPr/>
              <a:t>64</a:t>
            </a:fld>
            <a:endParaRPr lang="en-US" altLang="zh-TW">
              <a:latin typeface="Times New Roman" pitchFamily="18" charset="0"/>
            </a:endParaRPr>
          </a:p>
        </p:txBody>
      </p:sp>
    </p:spTree>
    <p:extLst>
      <p:ext uri="{BB962C8B-B14F-4D97-AF65-F5344CB8AC3E}">
        <p14:creationId xmlns:p14="http://schemas.microsoft.com/office/powerpoint/2010/main" val="22408176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a:ln/>
        </p:spPr>
      </p:sp>
      <p:sp>
        <p:nvSpPr>
          <p:cNvPr id="161795" name="備忘稿版面配置區 2"/>
          <p:cNvSpPr>
            <a:spLocks noGrp="1"/>
          </p:cNvSpPr>
          <p:nvPr>
            <p:ph type="body" idx="1"/>
          </p:nvPr>
        </p:nvSpPr>
        <p:spPr>
          <a:noFill/>
          <a:ln/>
        </p:spPr>
        <p:txBody>
          <a:bodyPr/>
          <a:lstStyle/>
          <a:p>
            <a:pPr>
              <a:lnSpc>
                <a:spcPct val="90000"/>
              </a:lnSpc>
            </a:pPr>
            <a:r>
              <a:rPr lang="zh-TW" altLang="en-US" sz="900" dirty="0"/>
              <a:t>本節自化學品標示至本張投影片，為職業安全衛生法相關規定；本節往後的投影片，毒化物屬環保署，輻射物質則屬原委會的管轄範疇。</a:t>
            </a:r>
            <a:endParaRPr lang="en-US" altLang="zh-TW" sz="900" dirty="0"/>
          </a:p>
          <a:p>
            <a:pPr>
              <a:lnSpc>
                <a:spcPct val="90000"/>
              </a:lnSpc>
            </a:pPr>
            <a:r>
              <a:rPr lang="zh-TW" altLang="en-US" sz="900" dirty="0"/>
              <a:t>重點提示</a:t>
            </a:r>
            <a:r>
              <a:rPr lang="en-US" altLang="zh-TW" sz="900" dirty="0"/>
              <a:t>:</a:t>
            </a:r>
          </a:p>
          <a:p>
            <a:pPr>
              <a:lnSpc>
                <a:spcPct val="90000"/>
              </a:lnSpc>
            </a:pPr>
            <a:r>
              <a:rPr lang="en-US" altLang="zh-TW" sz="900" dirty="0"/>
              <a:t>1.</a:t>
            </a:r>
            <a:r>
              <a:rPr lang="zh-TW" altLang="en-US" sz="900" dirty="0"/>
              <a:t>請同學確實依照學校制定的相關自動檢查辦法，</a:t>
            </a:r>
            <a:r>
              <a:rPr lang="zh-TW" altLang="en-US" sz="900" b="1" dirty="0"/>
              <a:t>確實</a:t>
            </a:r>
            <a:r>
              <a:rPr lang="zh-TW" altLang="en-US" dirty="0"/>
              <a:t>定期檢查實驗室的機械與設備，不要只是打勾了事。</a:t>
            </a:r>
          </a:p>
          <a:p>
            <a:pPr>
              <a:lnSpc>
                <a:spcPct val="90000"/>
              </a:lnSpc>
            </a:pPr>
            <a:r>
              <a:rPr lang="en-US" altLang="zh-TW" dirty="0"/>
              <a:t>2.</a:t>
            </a:r>
            <a:r>
              <a:rPr lang="zh-TW" altLang="en-US" dirty="0"/>
              <a:t>針對同一儀器設備，各校訂定的檢查、檢點表會有所差異，例如化學排氣櫃依法規需每年進行自動檢查，但有有許多學校訂為每天或每次使用時，都須進行檢點並填寫檢點表</a:t>
            </a:r>
            <a:r>
              <a:rPr lang="en-US" altLang="zh-TW" dirty="0"/>
              <a:t>(</a:t>
            </a:r>
            <a:r>
              <a:rPr lang="zh-TW" altLang="en-US" dirty="0"/>
              <a:t>補充說明</a:t>
            </a:r>
            <a:r>
              <a:rPr lang="en-US" altLang="zh-TW" dirty="0"/>
              <a:t>:</a:t>
            </a:r>
            <a:r>
              <a:rPr lang="zh-TW" altLang="en-US" dirty="0"/>
              <a:t>法規用語，定期進行的叫</a:t>
            </a:r>
            <a:r>
              <a:rPr lang="en-US" altLang="zh-TW" dirty="0"/>
              <a:t>”</a:t>
            </a:r>
            <a:r>
              <a:rPr lang="zh-TW" altLang="en-US" dirty="0"/>
              <a:t>檢查</a:t>
            </a:r>
            <a:r>
              <a:rPr lang="en-US" altLang="zh-TW" dirty="0"/>
              <a:t>”</a:t>
            </a:r>
            <a:r>
              <a:rPr lang="zh-TW" altLang="en-US" dirty="0"/>
              <a:t>，而每次使用前後進行的叫</a:t>
            </a:r>
            <a:r>
              <a:rPr lang="en-US" altLang="zh-TW" dirty="0"/>
              <a:t>”</a:t>
            </a:r>
            <a:r>
              <a:rPr lang="zh-TW" altLang="en-US" dirty="0"/>
              <a:t>檢點</a:t>
            </a:r>
            <a:r>
              <a:rPr lang="en-US" altLang="zh-TW" dirty="0"/>
              <a:t>”)</a:t>
            </a:r>
            <a:r>
              <a:rPr lang="zh-TW" altLang="en-US" dirty="0"/>
              <a:t>，請同學們依各次所屬的學校規定辦理</a:t>
            </a:r>
            <a:endParaRPr lang="en-US" altLang="zh-TW" dirty="0"/>
          </a:p>
          <a:p>
            <a:pPr>
              <a:lnSpc>
                <a:spcPct val="90000"/>
              </a:lnSpc>
            </a:pPr>
            <a:endParaRPr lang="en-US" altLang="zh-TW" sz="900" dirty="0"/>
          </a:p>
          <a:p>
            <a:pPr>
              <a:lnSpc>
                <a:spcPct val="90000"/>
              </a:lnSpc>
            </a:pPr>
            <a:r>
              <a:rPr lang="zh-TW" altLang="en-US" sz="900" dirty="0"/>
              <a:t>補充說明</a:t>
            </a:r>
            <a:r>
              <a:rPr lang="en-US" altLang="zh-TW" sz="900" dirty="0"/>
              <a:t>:</a:t>
            </a:r>
          </a:p>
          <a:p>
            <a:pPr>
              <a:lnSpc>
                <a:spcPct val="90000"/>
              </a:lnSpc>
            </a:pPr>
            <a:r>
              <a:rPr lang="zh-TW" altLang="en-US" sz="900" b="1" dirty="0"/>
              <a:t>職業安全衛生法</a:t>
            </a:r>
            <a:r>
              <a:rPr lang="en-US" altLang="zh-TW" sz="900" b="1" dirty="0"/>
              <a:t>(102.07.03)</a:t>
            </a:r>
          </a:p>
          <a:p>
            <a:pPr>
              <a:lnSpc>
                <a:spcPct val="90000"/>
              </a:lnSpc>
            </a:pPr>
            <a:r>
              <a:rPr lang="zh-TW" altLang="en-US" sz="900" dirty="0"/>
              <a:t>第 </a:t>
            </a:r>
            <a:r>
              <a:rPr lang="en-US" altLang="zh-TW" sz="900" dirty="0"/>
              <a:t>23 </a:t>
            </a:r>
            <a:r>
              <a:rPr lang="zh-TW" altLang="en-US" sz="900" dirty="0"/>
              <a:t>條  雇主應依其事業單位之規模、性質，訂定職業安全衛生管理計畫；並設置安全衛生組織、人員，實施安全衛生管理及自動檢查。</a:t>
            </a:r>
            <a:r>
              <a:rPr lang="en-US" altLang="zh-TW" sz="900" dirty="0"/>
              <a:t>(</a:t>
            </a:r>
            <a:r>
              <a:rPr lang="zh-TW" altLang="en-US" sz="900" dirty="0"/>
              <a:t>下略</a:t>
            </a:r>
            <a:r>
              <a:rPr lang="en-US" altLang="zh-TW" sz="900" dirty="0"/>
              <a:t>)</a:t>
            </a:r>
            <a:endParaRPr lang="zh-TW" altLang="en-US" sz="900" dirty="0"/>
          </a:p>
          <a:p>
            <a:pPr>
              <a:lnSpc>
                <a:spcPct val="90000"/>
              </a:lnSpc>
            </a:pPr>
            <a:r>
              <a:rPr lang="zh-TW" altLang="en-US" sz="900" dirty="0"/>
              <a:t> </a:t>
            </a:r>
            <a:endParaRPr lang="en-US" altLang="zh-TW" sz="900" dirty="0"/>
          </a:p>
          <a:p>
            <a:pPr>
              <a:lnSpc>
                <a:spcPct val="90000"/>
              </a:lnSpc>
            </a:pPr>
            <a:r>
              <a:rPr lang="zh-TW" altLang="en-US" sz="900" b="1" dirty="0"/>
              <a:t>職業安全衛生管理辦法 </a:t>
            </a:r>
            <a:r>
              <a:rPr lang="en-US" altLang="zh-TW" sz="900" b="1" strike="sngStrike" dirty="0"/>
              <a:t>(103.06.26)</a:t>
            </a:r>
            <a:r>
              <a:rPr lang="en-US" altLang="zh-TW" sz="900" b="1" strike="noStrike" dirty="0"/>
              <a:t>(105.2.19)</a:t>
            </a:r>
            <a:endParaRPr lang="en-US" altLang="zh-TW" sz="900" b="1" strike="sngStrike" dirty="0"/>
          </a:p>
          <a:p>
            <a:pPr>
              <a:lnSpc>
                <a:spcPct val="90000"/>
              </a:lnSpc>
            </a:pPr>
            <a:r>
              <a:rPr lang="zh-TW" altLang="en-US" sz="900" dirty="0"/>
              <a:t>第 </a:t>
            </a:r>
            <a:r>
              <a:rPr lang="en-US" altLang="zh-TW" sz="900" dirty="0"/>
              <a:t>33 </a:t>
            </a:r>
            <a:r>
              <a:rPr lang="zh-TW" altLang="en-US" sz="900" dirty="0"/>
              <a:t>條 　 雇主對高壓氣體特定設備、高壓氣體容器及第一種壓力容器應每月依下列規定定期實施檢查一次：</a:t>
            </a:r>
          </a:p>
          <a:p>
            <a:pPr>
              <a:lnSpc>
                <a:spcPct val="90000"/>
              </a:lnSpc>
            </a:pPr>
            <a:r>
              <a:rPr lang="zh-TW" altLang="en-US" sz="900" dirty="0"/>
              <a:t>一、本體有無損傷、變形。</a:t>
            </a:r>
          </a:p>
          <a:p>
            <a:pPr>
              <a:lnSpc>
                <a:spcPct val="90000"/>
              </a:lnSpc>
            </a:pPr>
            <a:r>
              <a:rPr lang="zh-TW" altLang="en-US" sz="900" dirty="0"/>
              <a:t>二、蓋板螺栓有無損耗。</a:t>
            </a:r>
          </a:p>
          <a:p>
            <a:pPr>
              <a:lnSpc>
                <a:spcPct val="90000"/>
              </a:lnSpc>
            </a:pPr>
            <a:r>
              <a:rPr lang="zh-TW" altLang="en-US" sz="900" dirty="0"/>
              <a:t>三、管及閥等有無損傷、洩漏。</a:t>
            </a:r>
          </a:p>
          <a:p>
            <a:pPr>
              <a:lnSpc>
                <a:spcPct val="90000"/>
              </a:lnSpc>
            </a:pPr>
            <a:r>
              <a:rPr lang="zh-TW" altLang="en-US" sz="900" dirty="0"/>
              <a:t>四、壓力表及溫度計及其他安全裝置有無損傷。</a:t>
            </a:r>
          </a:p>
          <a:p>
            <a:pPr>
              <a:lnSpc>
                <a:spcPct val="90000"/>
              </a:lnSpc>
            </a:pPr>
            <a:r>
              <a:rPr lang="zh-TW" altLang="en-US" sz="900" dirty="0"/>
              <a:t>五、平台支架有無嚴重腐蝕。</a:t>
            </a:r>
          </a:p>
          <a:p>
            <a:pPr>
              <a:lnSpc>
                <a:spcPct val="90000"/>
              </a:lnSpc>
            </a:pPr>
            <a:r>
              <a:rPr lang="zh-TW" altLang="en-US" sz="900" dirty="0"/>
              <a:t>對於有保溫部分或有高游離輻射污染之虞之場所，得免實施。</a:t>
            </a:r>
          </a:p>
          <a:p>
            <a:pPr>
              <a:lnSpc>
                <a:spcPct val="90000"/>
              </a:lnSpc>
            </a:pPr>
            <a:r>
              <a:rPr lang="zh-TW" altLang="en-US" sz="900" dirty="0"/>
              <a:t>第 </a:t>
            </a:r>
            <a:r>
              <a:rPr lang="en-US" altLang="zh-TW" sz="900" dirty="0"/>
              <a:t>40 </a:t>
            </a:r>
            <a:r>
              <a:rPr lang="zh-TW" altLang="en-US" sz="900" dirty="0"/>
              <a:t>條 　 雇主對局部排氣裝置、空氣清淨裝置及吹吸型換氣裝置應每年依下列規定定期實施檢查一次：</a:t>
            </a:r>
          </a:p>
          <a:p>
            <a:pPr>
              <a:lnSpc>
                <a:spcPct val="90000"/>
              </a:lnSpc>
            </a:pPr>
            <a:r>
              <a:rPr lang="zh-TW" altLang="en-US" sz="900" dirty="0"/>
              <a:t>一、氣罩、導管及排氣機之磨損、腐蝕、凹凸及其他損害之狀況及程度。</a:t>
            </a:r>
          </a:p>
          <a:p>
            <a:pPr>
              <a:lnSpc>
                <a:spcPct val="90000"/>
              </a:lnSpc>
            </a:pPr>
            <a:r>
              <a:rPr lang="zh-TW" altLang="en-US" sz="900" dirty="0"/>
              <a:t>二、導管或排氣機之塵埃聚積狀況。</a:t>
            </a:r>
          </a:p>
          <a:p>
            <a:pPr>
              <a:lnSpc>
                <a:spcPct val="90000"/>
              </a:lnSpc>
            </a:pPr>
            <a:r>
              <a:rPr lang="zh-TW" altLang="en-US" sz="900" dirty="0"/>
              <a:t>三、排氣機之注油潤滑狀況。</a:t>
            </a:r>
          </a:p>
          <a:p>
            <a:pPr>
              <a:lnSpc>
                <a:spcPct val="90000"/>
              </a:lnSpc>
            </a:pPr>
            <a:r>
              <a:rPr lang="zh-TW" altLang="en-US" sz="900" dirty="0"/>
              <a:t>四、導管接觸部分之狀況。</a:t>
            </a:r>
          </a:p>
          <a:p>
            <a:pPr>
              <a:lnSpc>
                <a:spcPct val="90000"/>
              </a:lnSpc>
            </a:pPr>
            <a:r>
              <a:rPr lang="zh-TW" altLang="en-US" sz="900" dirty="0"/>
              <a:t>五、連接電動機與排氣機之皮帶之鬆弛狀況。</a:t>
            </a:r>
          </a:p>
          <a:p>
            <a:pPr>
              <a:lnSpc>
                <a:spcPct val="90000"/>
              </a:lnSpc>
            </a:pPr>
            <a:r>
              <a:rPr lang="zh-TW" altLang="en-US" sz="900" dirty="0"/>
              <a:t>六、吸氣及排氣之能力。</a:t>
            </a:r>
          </a:p>
          <a:p>
            <a:pPr>
              <a:lnSpc>
                <a:spcPct val="90000"/>
              </a:lnSpc>
            </a:pPr>
            <a:r>
              <a:rPr lang="zh-TW" altLang="en-US" sz="900" dirty="0"/>
              <a:t>七、設置於排放導管上之採樣設施是否牢固、鏽蝕、損壞、崩塌或其他妨</a:t>
            </a:r>
          </a:p>
          <a:p>
            <a:pPr>
              <a:lnSpc>
                <a:spcPct val="90000"/>
              </a:lnSpc>
            </a:pPr>
            <a:r>
              <a:rPr lang="zh-TW" altLang="en-US" sz="900" dirty="0"/>
              <a:t>    礙作業安全事項。</a:t>
            </a:r>
          </a:p>
          <a:p>
            <a:pPr>
              <a:lnSpc>
                <a:spcPct val="90000"/>
              </a:lnSpc>
            </a:pPr>
            <a:r>
              <a:rPr lang="zh-TW" altLang="en-US" sz="900" dirty="0"/>
              <a:t>八、其他保持性能之必要事項。</a:t>
            </a:r>
          </a:p>
          <a:p>
            <a:pPr>
              <a:lnSpc>
                <a:spcPct val="90000"/>
              </a:lnSpc>
            </a:pPr>
            <a:endParaRPr lang="zh-TW" altLang="en-US" sz="900" dirty="0"/>
          </a:p>
          <a:p>
            <a:pPr>
              <a:lnSpc>
                <a:spcPct val="90000"/>
              </a:lnSpc>
            </a:pPr>
            <a:endParaRPr lang="zh-TW" altLang="en-US" sz="900" dirty="0"/>
          </a:p>
          <a:p>
            <a:pPr>
              <a:lnSpc>
                <a:spcPct val="90000"/>
              </a:lnSpc>
            </a:pPr>
            <a:endParaRPr lang="zh-TW" altLang="en-US" sz="900" dirty="0"/>
          </a:p>
        </p:txBody>
      </p:sp>
      <p:sp>
        <p:nvSpPr>
          <p:cNvPr id="161796" name="投影片編號版面配置區 3"/>
          <p:cNvSpPr>
            <a:spLocks noGrp="1"/>
          </p:cNvSpPr>
          <p:nvPr>
            <p:ph type="sldNum" sz="quarter" idx="5"/>
          </p:nvPr>
        </p:nvSpPr>
        <p:spPr>
          <a:noFill/>
        </p:spPr>
        <p:txBody>
          <a:bodyPr/>
          <a:lstStyle/>
          <a:p>
            <a:fld id="{20CB3A42-0B9F-47C3-9C13-886E0A4F191D}" type="slidenum">
              <a:rPr lang="zh-TW" altLang="en-US" smtClean="0">
                <a:latin typeface="Times New Roman" pitchFamily="18" charset="0"/>
              </a:rPr>
              <a:pPr/>
              <a:t>65</a:t>
            </a:fld>
            <a:endParaRPr lang="en-US" altLang="zh-TW">
              <a:latin typeface="Times New Roman" pitchFamily="18" charset="0"/>
            </a:endParaRPr>
          </a:p>
        </p:txBody>
      </p:sp>
    </p:spTree>
    <p:extLst>
      <p:ext uri="{BB962C8B-B14F-4D97-AF65-F5344CB8AC3E}">
        <p14:creationId xmlns:p14="http://schemas.microsoft.com/office/powerpoint/2010/main" val="6917950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E00019A-5B27-4FE8-A83A-6FAE15289D8A}" type="slidenum">
              <a:rPr lang="en-US" altLang="zh-TW" sz="1200">
                <a:solidFill>
                  <a:srgbClr val="000000"/>
                </a:solidFill>
                <a:latin typeface="Times New Roman" panose="02020603050405020304" pitchFamily="18" charset="0"/>
                <a:ea typeface="標楷體" panose="03000509000000000000" pitchFamily="65" charset="-120"/>
              </a:rPr>
              <a:pPr algn="r"/>
              <a:t>66</a:t>
            </a:fld>
            <a:endParaRPr lang="en-US" altLang="zh-TW" sz="1200" dirty="0">
              <a:solidFill>
                <a:srgbClr val="000000"/>
              </a:solidFill>
              <a:latin typeface="Times New Roman" panose="02020603050405020304" pitchFamily="18" charset="0"/>
              <a:ea typeface="標楷體" panose="03000509000000000000" pitchFamily="65" charset="-12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r>
              <a:rPr lang="zh-TW" altLang="en-US" b="1" dirty="0"/>
              <a:t>重點提示</a:t>
            </a:r>
            <a:r>
              <a:rPr lang="en-US" altLang="zh-TW" b="1" dirty="0"/>
              <a:t>:</a:t>
            </a:r>
          </a:p>
          <a:p>
            <a:r>
              <a:rPr lang="en-US" altLang="zh-TW" b="1" dirty="0"/>
              <a:t>1.</a:t>
            </a:r>
            <a:r>
              <a:rPr lang="zh-TW" altLang="en-US" b="1" dirty="0"/>
              <a:t>運作場所需於出入口標示「毒性化學物質運作場所（</a:t>
            </a:r>
            <a:r>
              <a:rPr lang="en-US" altLang="zh-TW" b="1" dirty="0"/>
              <a:t>Handling Premises of Toxic Chemicals</a:t>
            </a:r>
            <a:r>
              <a:rPr lang="zh-TW" altLang="en-US" b="1" dirty="0"/>
              <a:t>）」字樣：</a:t>
            </a:r>
            <a:r>
              <a:rPr lang="zh-TW" altLang="en-US" dirty="0"/>
              <a:t>這部份出入口標示字樣規定是毒化物專屬的，普通的危害物質沒有像</a:t>
            </a:r>
            <a:r>
              <a:rPr lang="en-US" altLang="zh-TW" dirty="0"/>
              <a:t>”</a:t>
            </a:r>
            <a:r>
              <a:rPr lang="zh-TW" altLang="en-US" dirty="0"/>
              <a:t>危害物質運作場所”這樣的強制標示規定</a:t>
            </a:r>
          </a:p>
          <a:p>
            <a:endParaRPr lang="zh-TW" altLang="en-US" b="1" dirty="0"/>
          </a:p>
          <a:p>
            <a:r>
              <a:rPr lang="zh-TW" altLang="en-US" b="1" dirty="0"/>
              <a:t>補充說明</a:t>
            </a:r>
            <a:r>
              <a:rPr lang="en-US" altLang="zh-TW" b="1" dirty="0"/>
              <a:t>:</a:t>
            </a:r>
          </a:p>
          <a:p>
            <a:r>
              <a:rPr lang="zh-TW" altLang="en-US" b="1" dirty="0"/>
              <a:t>學術機構運作毒性化學物質管理辦法</a:t>
            </a:r>
            <a:r>
              <a:rPr lang="en-US" altLang="zh-TW" b="1" dirty="0"/>
              <a:t>(101.12.20)</a:t>
            </a:r>
          </a:p>
          <a:p>
            <a:r>
              <a:rPr lang="zh-TW" altLang="en-US" dirty="0"/>
              <a:t>第 </a:t>
            </a:r>
            <a:r>
              <a:rPr lang="en-US" altLang="zh-TW" dirty="0"/>
              <a:t>8 </a:t>
            </a:r>
            <a:r>
              <a:rPr lang="zh-TW" altLang="en-US" dirty="0"/>
              <a:t>條  學術機構毒性化學物質容器、包裝或其運作單位及設施之標示，應依毒性化學物質標示及物質安全資料表管理辦法規定辦理。</a:t>
            </a:r>
          </a:p>
          <a:p>
            <a:r>
              <a:rPr lang="zh-TW" altLang="en-US" dirty="0"/>
              <a:t>前項容器之容積在一百毫升以下者，得僅標示名稱、危害圖式及警示語。</a:t>
            </a:r>
          </a:p>
          <a:p>
            <a:r>
              <a:rPr lang="zh-TW" altLang="en-US" b="1" dirty="0"/>
              <a:t>毒性化學物質標示及安全資料表管理辦法</a:t>
            </a:r>
            <a:r>
              <a:rPr lang="en-US" altLang="zh-TW" b="1" dirty="0"/>
              <a:t>(103.11.10)</a:t>
            </a:r>
          </a:p>
          <a:p>
            <a:r>
              <a:rPr lang="zh-TW" altLang="en-US" dirty="0"/>
              <a:t>第</a:t>
            </a:r>
            <a:r>
              <a:rPr lang="en-US" altLang="zh-TW" dirty="0"/>
              <a:t>3</a:t>
            </a:r>
            <a:r>
              <a:rPr lang="zh-TW" altLang="en-US" dirty="0"/>
              <a:t>條</a:t>
            </a:r>
          </a:p>
          <a:p>
            <a:r>
              <a:rPr lang="zh-TW" altLang="en-US" dirty="0"/>
              <a:t>毒性化學物質之容器、包裝，應符合中華民國國家標準（</a:t>
            </a:r>
            <a:r>
              <a:rPr lang="en-US" altLang="zh-TW" dirty="0"/>
              <a:t>CNS</a:t>
            </a:r>
            <a:r>
              <a:rPr lang="zh-TW" altLang="en-US" dirty="0"/>
              <a:t>） 一五○三</a:t>
            </a:r>
          </a:p>
          <a:p>
            <a:r>
              <a:rPr lang="zh-TW" altLang="en-US" dirty="0"/>
              <a:t>○所定分類、標示要項並依附表格式明顯標示下列事項：</a:t>
            </a:r>
          </a:p>
          <a:p>
            <a:r>
              <a:rPr lang="zh-TW" altLang="en-US" dirty="0"/>
              <a:t>一、危害圖式：直立四十五度角之白底紅色粗框正方形，內為黑色象徵符</a:t>
            </a:r>
          </a:p>
          <a:p>
            <a:r>
              <a:rPr lang="zh-TW" altLang="en-US" dirty="0"/>
              <a:t>    號，大小以能辨識清楚為度。</a:t>
            </a:r>
          </a:p>
          <a:p>
            <a:r>
              <a:rPr lang="zh-TW" altLang="en-US" dirty="0"/>
              <a:t>二、內容：</a:t>
            </a:r>
          </a:p>
          <a:p>
            <a:r>
              <a:rPr lang="zh-TW" altLang="en-US" dirty="0"/>
              <a:t>（一）名稱。</a:t>
            </a:r>
          </a:p>
          <a:p>
            <a:r>
              <a:rPr lang="zh-TW" altLang="en-US" dirty="0"/>
              <a:t>（二）危害成分：所含毒性化學物質達管制濃度以上之成分，應以中央主</a:t>
            </a:r>
          </a:p>
          <a:p>
            <a:r>
              <a:rPr lang="zh-TW" altLang="en-US" dirty="0"/>
              <a:t>      管機關公告之名稱（中英文）標示，並加註毒性化學物質等字樣及</a:t>
            </a:r>
          </a:p>
          <a:p>
            <a:r>
              <a:rPr lang="zh-TW" altLang="en-US" dirty="0"/>
              <a:t>      所含毒性化學物質重量百分比（</a:t>
            </a:r>
            <a:r>
              <a:rPr lang="en-US" altLang="zh-TW" dirty="0"/>
              <a:t>w/w</a:t>
            </a:r>
            <a:r>
              <a:rPr lang="zh-TW" altLang="en-US" dirty="0"/>
              <a:t>） 。</a:t>
            </a:r>
          </a:p>
          <a:p>
            <a:r>
              <a:rPr lang="zh-TW" altLang="en-US" dirty="0"/>
              <a:t>（三）警示語。</a:t>
            </a:r>
          </a:p>
          <a:p>
            <a:r>
              <a:rPr lang="zh-TW" altLang="en-US" dirty="0"/>
              <a:t>（四）危害警告訊息：訊息內容應符合中華民國國家標準（</a:t>
            </a:r>
            <a:r>
              <a:rPr lang="en-US" altLang="zh-TW" dirty="0"/>
              <a:t>CNS</a:t>
            </a:r>
            <a:r>
              <a:rPr lang="zh-TW" altLang="en-US" dirty="0"/>
              <a:t>） 一五○</a:t>
            </a:r>
          </a:p>
          <a:p>
            <a:r>
              <a:rPr lang="zh-TW" altLang="en-US" dirty="0"/>
              <a:t>      三○所列各項危害特性。</a:t>
            </a:r>
          </a:p>
          <a:p>
            <a:r>
              <a:rPr lang="zh-TW" altLang="en-US" dirty="0"/>
              <a:t>（五）危害防範措施：依危害物特性採行污染防制措施。</a:t>
            </a:r>
          </a:p>
          <a:p>
            <a:r>
              <a:rPr lang="zh-TW" altLang="en-US" dirty="0"/>
              <a:t>（六）製造者、輸入者或供應者之名稱、地址及電話：供應商即輸入毒性</a:t>
            </a:r>
          </a:p>
          <a:p>
            <a:r>
              <a:rPr lang="zh-TW" altLang="en-US" dirty="0"/>
              <a:t>      化學物質之運作人。</a:t>
            </a:r>
          </a:p>
          <a:p>
            <a:r>
              <a:rPr lang="zh-TW" altLang="en-US" dirty="0"/>
              <a:t>前項標示如其危害物質不符合中華民國國家標準（</a:t>
            </a:r>
            <a:r>
              <a:rPr lang="en-US" altLang="zh-TW" dirty="0"/>
              <a:t>CNS</a:t>
            </a:r>
            <a:r>
              <a:rPr lang="zh-TW" altLang="en-US" dirty="0"/>
              <a:t>） 一五○三○規定</a:t>
            </a:r>
          </a:p>
          <a:p>
            <a:r>
              <a:rPr lang="zh-TW" altLang="en-US" dirty="0"/>
              <a:t>之分類歸類者，得僅標示前項第二款事項。</a:t>
            </a:r>
          </a:p>
          <a:p>
            <a:r>
              <a:rPr lang="zh-TW" altLang="en-US" dirty="0"/>
              <a:t>第一項容器、包裝容積在一百毫升以下者，得僅標示名稱、危害圖式及警</a:t>
            </a:r>
          </a:p>
          <a:p>
            <a:r>
              <a:rPr lang="zh-TW" altLang="en-US" dirty="0"/>
              <a:t>示語。</a:t>
            </a:r>
          </a:p>
          <a:p>
            <a:r>
              <a:rPr lang="zh-TW" altLang="en-US" dirty="0"/>
              <a:t>第 </a:t>
            </a:r>
            <a:r>
              <a:rPr lang="en-US" altLang="zh-TW" dirty="0"/>
              <a:t>4 </a:t>
            </a:r>
            <a:r>
              <a:rPr lang="zh-TW" altLang="en-US" dirty="0"/>
              <a:t>條</a:t>
            </a:r>
          </a:p>
          <a:p>
            <a:r>
              <a:rPr lang="zh-TW" altLang="en-US" dirty="0"/>
              <a:t>製造、輸入毒性化學物質之運作人，應逐一標示其容器、包裝。買受毒性</a:t>
            </a:r>
          </a:p>
          <a:p>
            <a:r>
              <a:rPr lang="zh-TW" altLang="en-US" dirty="0"/>
              <a:t>化學物質之運作人，應維持標示內容清晰、完整。</a:t>
            </a:r>
          </a:p>
          <a:p>
            <a:endParaRPr lang="zh-TW" altLang="en-US" dirty="0"/>
          </a:p>
          <a:p>
            <a:r>
              <a:rPr lang="zh-TW" altLang="en-US" dirty="0"/>
              <a:t>第 </a:t>
            </a:r>
            <a:r>
              <a:rPr lang="en-US" altLang="zh-TW" dirty="0"/>
              <a:t>5 </a:t>
            </a:r>
            <a:r>
              <a:rPr lang="zh-TW" altLang="en-US" dirty="0"/>
              <a:t>條</a:t>
            </a:r>
          </a:p>
          <a:p>
            <a:r>
              <a:rPr lang="zh-TW" altLang="en-US" dirty="0"/>
              <a:t>自行使用所分裝、調配毒性化學物質之容器、包裝，使用人應依第三條規</a:t>
            </a:r>
          </a:p>
          <a:p>
            <a:r>
              <a:rPr lang="zh-TW" altLang="en-US" dirty="0"/>
              <a:t>定標示。</a:t>
            </a:r>
          </a:p>
          <a:p>
            <a:r>
              <a:rPr lang="zh-TW" altLang="en-US" dirty="0"/>
              <a:t>前項於同一處所以數個容器、包裝裝盛相同毒性化學物質者，得於明顯處</a:t>
            </a:r>
          </a:p>
          <a:p>
            <a:r>
              <a:rPr lang="zh-TW" altLang="en-US" dirty="0"/>
              <a:t>依第九條規定設置公告板代替容器、包裝標示。</a:t>
            </a:r>
          </a:p>
          <a:p>
            <a:endParaRPr lang="zh-TW" altLang="en-US" dirty="0"/>
          </a:p>
          <a:p>
            <a:r>
              <a:rPr lang="zh-TW" altLang="en-US" dirty="0"/>
              <a:t>第 </a:t>
            </a:r>
            <a:r>
              <a:rPr lang="en-US" altLang="zh-TW" dirty="0"/>
              <a:t>6 </a:t>
            </a:r>
            <a:r>
              <a:rPr lang="zh-TW" altLang="en-US" dirty="0"/>
              <a:t>條</a:t>
            </a:r>
          </a:p>
          <a:p>
            <a:r>
              <a:rPr lang="zh-TW" altLang="en-US" dirty="0"/>
              <a:t>毒性化學物質之容器、包裝有下列情形之一者，得免依第三條規定標示：</a:t>
            </a:r>
          </a:p>
          <a:p>
            <a:r>
              <a:rPr lang="zh-TW" altLang="en-US" dirty="0"/>
              <a:t>一、外部容器、包裝已標示，僅供內襯且不再取出之內部容器、包裝。</a:t>
            </a:r>
          </a:p>
          <a:p>
            <a:r>
              <a:rPr lang="zh-TW" altLang="en-US" dirty="0"/>
              <a:t>二、內部容器、包裝已標示，由外部可見到清晰標示事項之外部容器、包</a:t>
            </a:r>
          </a:p>
          <a:p>
            <a:r>
              <a:rPr lang="zh-TW" altLang="en-US" dirty="0"/>
              <a:t>    裝。</a:t>
            </a:r>
          </a:p>
          <a:p>
            <a:r>
              <a:rPr lang="zh-TW" altLang="en-US" dirty="0"/>
              <a:t>三、毒性化學物質取自有標示之容器、包裝，且僅供當班立即使用。</a:t>
            </a:r>
          </a:p>
          <a:p>
            <a:r>
              <a:rPr lang="zh-TW" altLang="en-US" dirty="0"/>
              <a:t>四、毒性化學物質取自有標示之容器、包裝，並供實驗室自行作實驗、研</a:t>
            </a:r>
          </a:p>
          <a:p>
            <a:r>
              <a:rPr lang="zh-TW" altLang="en-US" dirty="0"/>
              <a:t>    究之用。</a:t>
            </a:r>
          </a:p>
          <a:p>
            <a:endParaRPr lang="zh-TW" altLang="en-US" dirty="0"/>
          </a:p>
          <a:p>
            <a:r>
              <a:rPr lang="zh-TW" altLang="en-US" dirty="0"/>
              <a:t>第 </a:t>
            </a:r>
            <a:r>
              <a:rPr lang="en-US" altLang="zh-TW" dirty="0"/>
              <a:t>9 </a:t>
            </a:r>
            <a:r>
              <a:rPr lang="zh-TW" altLang="en-US" dirty="0"/>
              <a:t>條</a:t>
            </a:r>
          </a:p>
          <a:p>
            <a:r>
              <a:rPr lang="zh-TW" altLang="en-US" dirty="0"/>
              <a:t>毒性化學物質之運作場所及設施，應於明顯易見處所以公告板摘要標示下</a:t>
            </a:r>
          </a:p>
          <a:p>
            <a:r>
              <a:rPr lang="zh-TW" altLang="en-US" dirty="0"/>
              <a:t>列事項：</a:t>
            </a:r>
          </a:p>
          <a:p>
            <a:r>
              <a:rPr lang="zh-TW" altLang="en-US" dirty="0"/>
              <a:t>一、第三條第一項規定之危害圖式、名稱、危害成分及警示語。</a:t>
            </a:r>
          </a:p>
          <a:p>
            <a:r>
              <a:rPr lang="zh-TW" altLang="en-US" dirty="0"/>
              <a:t>二、危害警告訊息：訊息內容應符合中華民國國家標準（</a:t>
            </a:r>
            <a:r>
              <a:rPr lang="en-US" altLang="zh-TW" dirty="0"/>
              <a:t>CNS</a:t>
            </a:r>
            <a:r>
              <a:rPr lang="zh-TW" altLang="en-US" dirty="0"/>
              <a:t>） 一五○三</a:t>
            </a:r>
          </a:p>
          <a:p>
            <a:r>
              <a:rPr lang="zh-TW" altLang="en-US" dirty="0"/>
              <a:t>    ○所列各項危害特性，含毒理特性說明及避免吸入、食入或皮膚直接</a:t>
            </a:r>
          </a:p>
          <a:p>
            <a:r>
              <a:rPr lang="zh-TW" altLang="en-US" dirty="0"/>
              <a:t>    接觸之警語。</a:t>
            </a:r>
          </a:p>
          <a:p>
            <a:r>
              <a:rPr lang="zh-TW" altLang="en-US" dirty="0"/>
              <a:t>三、危害防範措施：含中毒急救方法、污染防制措施及緊急處理方法、警</a:t>
            </a:r>
          </a:p>
          <a:p>
            <a:r>
              <a:rPr lang="zh-TW" altLang="en-US" dirty="0"/>
              <a:t>    報發布方法、防火或其他防災器材之使用規定、人員動員搶救之規定</a:t>
            </a:r>
          </a:p>
          <a:p>
            <a:r>
              <a:rPr lang="zh-TW" altLang="en-US" dirty="0"/>
              <a:t>    及對緊急應變所應採取之通知方式。</a:t>
            </a:r>
          </a:p>
          <a:p>
            <a:r>
              <a:rPr lang="zh-TW" altLang="en-US" dirty="0"/>
              <a:t>同一運作場所運作多種毒性化學物質者，得於同一公告板書寫各項標示內</a:t>
            </a:r>
          </a:p>
          <a:p>
            <a:r>
              <a:rPr lang="zh-TW" altLang="en-US" dirty="0"/>
              <a:t>容；前項第二款及第三款之各項內容如有相同者，得合併書寫。</a:t>
            </a:r>
          </a:p>
          <a:p>
            <a:endParaRPr lang="zh-TW" altLang="en-US" dirty="0"/>
          </a:p>
          <a:p>
            <a:r>
              <a:rPr lang="zh-TW" altLang="en-US" dirty="0"/>
              <a:t>第 </a:t>
            </a:r>
            <a:r>
              <a:rPr lang="en-US" altLang="zh-TW" dirty="0"/>
              <a:t>10 </a:t>
            </a:r>
            <a:r>
              <a:rPr lang="zh-TW" altLang="en-US" dirty="0"/>
              <a:t>條</a:t>
            </a:r>
          </a:p>
          <a:p>
            <a:r>
              <a:rPr lang="zh-TW" altLang="en-US" dirty="0"/>
              <a:t>毒性化學物質之運作場所及設施有下列情形之一者，得免依前條規定標示</a:t>
            </a:r>
          </a:p>
          <a:p>
            <a:r>
              <a:rPr lang="zh-TW" altLang="en-US" dirty="0"/>
              <a:t>：</a:t>
            </a:r>
          </a:p>
          <a:p>
            <a:r>
              <a:rPr lang="zh-TW" altLang="en-US" dirty="0"/>
              <a:t>一、經依本法第十三條第三項規定申請廢棄登記之毒性化學物質其暫存場</a:t>
            </a:r>
          </a:p>
          <a:p>
            <a:r>
              <a:rPr lang="zh-TW" altLang="en-US" dirty="0"/>
              <a:t>    所。</a:t>
            </a:r>
          </a:p>
          <a:p>
            <a:r>
              <a:rPr lang="zh-TW" altLang="en-US" dirty="0"/>
              <a:t>二、暫時放置海運、空運裝卸不特定毒性化學物質倉庫，已標示危險品倉</a:t>
            </a:r>
          </a:p>
          <a:p>
            <a:r>
              <a:rPr lang="zh-TW" altLang="en-US" dirty="0"/>
              <a:t>    庫（</a:t>
            </a:r>
            <a:r>
              <a:rPr lang="en-US" altLang="zh-TW" dirty="0"/>
              <a:t>Dangerous Goods Storage</a:t>
            </a:r>
            <a:r>
              <a:rPr lang="zh-TW" altLang="en-US" dirty="0"/>
              <a:t>） 等字樣。</a:t>
            </a:r>
          </a:p>
          <a:p>
            <a:r>
              <a:rPr lang="zh-TW" altLang="en-US" dirty="0"/>
              <a:t>三、僅供試驗、研究、教育用途且運作量低於大量運作基準，於運作場所</a:t>
            </a:r>
          </a:p>
          <a:p>
            <a:r>
              <a:rPr lang="zh-TW" altLang="en-US" dirty="0"/>
              <a:t>    各出入地點已標示毒性化學物質運作場所（</a:t>
            </a:r>
            <a:r>
              <a:rPr lang="en-US" altLang="zh-TW" dirty="0"/>
              <a:t>Handling Premises of </a:t>
            </a:r>
          </a:p>
          <a:p>
            <a:r>
              <a:rPr lang="en-US" altLang="zh-TW" dirty="0"/>
              <a:t>    Toxic Chemicals</a:t>
            </a:r>
            <a:r>
              <a:rPr lang="zh-TW" altLang="en-US" dirty="0"/>
              <a:t>） 等字樣。</a:t>
            </a:r>
          </a:p>
          <a:p>
            <a:endParaRPr lang="zh-TW" altLang="en-US" dirty="0"/>
          </a:p>
          <a:p>
            <a:r>
              <a:rPr lang="zh-TW" altLang="en-US" dirty="0"/>
              <a:t>第 </a:t>
            </a:r>
            <a:r>
              <a:rPr lang="en-US" altLang="zh-TW" dirty="0"/>
              <a:t>12 </a:t>
            </a:r>
            <a:r>
              <a:rPr lang="zh-TW" altLang="en-US" dirty="0"/>
              <a:t>條</a:t>
            </a:r>
          </a:p>
          <a:p>
            <a:r>
              <a:rPr lang="zh-TW" altLang="en-US" dirty="0"/>
              <a:t>製造、輸入毒性化學物質之運作人，應依中央主管機關規定格式製作安全</a:t>
            </a:r>
          </a:p>
          <a:p>
            <a:r>
              <a:rPr lang="zh-TW" altLang="en-US" dirty="0"/>
              <a:t>資料表，並應隨時檢討安全資料表內容之正確性。其更新內容、更新日期</a:t>
            </a:r>
          </a:p>
          <a:p>
            <a:r>
              <a:rPr lang="zh-TW" altLang="en-US" dirty="0"/>
              <a:t>、版次等紀錄應保存三年備查。</a:t>
            </a:r>
          </a:p>
          <a:p>
            <a:r>
              <a:rPr lang="zh-TW" altLang="en-US" dirty="0"/>
              <a:t>前項安全資料表之緊急聯絡電話應為任一時刻均可聯絡並接受事故應變諮</a:t>
            </a:r>
          </a:p>
          <a:p>
            <a:r>
              <a:rPr lang="zh-TW" altLang="en-US" dirty="0"/>
              <a:t>詢之電話。</a:t>
            </a:r>
          </a:p>
          <a:p>
            <a:r>
              <a:rPr lang="zh-TW" altLang="en-US" dirty="0"/>
              <a:t>前項物質安全資料表之緊急聯絡電話應為任一時刻均可聯絡並接受事故應變諮詢之電話。</a:t>
            </a:r>
          </a:p>
          <a:p>
            <a:endParaRPr lang="zh-TW" altLang="en-US" dirty="0"/>
          </a:p>
          <a:p>
            <a:r>
              <a:rPr lang="zh-TW" altLang="en-US" dirty="0"/>
              <a:t>第 </a:t>
            </a:r>
            <a:r>
              <a:rPr lang="en-US" altLang="zh-TW" dirty="0"/>
              <a:t>17 </a:t>
            </a:r>
            <a:r>
              <a:rPr lang="zh-TW" altLang="en-US" dirty="0"/>
              <a:t>條</a:t>
            </a:r>
          </a:p>
          <a:p>
            <a:r>
              <a:rPr lang="zh-TW" altLang="en-US" dirty="0"/>
              <a:t>毒性化學物質運作人應將安全資料表置於運作場所中易取得之處。</a:t>
            </a:r>
          </a:p>
          <a:p>
            <a:pPr eaLnBrk="1" hangingPunct="1"/>
            <a:endParaRPr lang="zh-TW" altLang="en-US" dirty="0"/>
          </a:p>
          <a:p>
            <a:r>
              <a:rPr lang="zh-TW" altLang="en-US" b="1" dirty="0"/>
              <a:t>列管毒性化學物質及其運作管理事項</a:t>
            </a:r>
            <a:r>
              <a:rPr lang="en-US" altLang="zh-TW" b="1" strike="sngStrike" dirty="0"/>
              <a:t>(102.01.24)</a:t>
            </a:r>
            <a:r>
              <a:rPr lang="en-US" altLang="zh-TW" b="1" strike="noStrike" dirty="0"/>
              <a:t>(106.9.26)</a:t>
            </a:r>
            <a:endParaRPr lang="en-US" altLang="zh-TW" b="1" strike="sngStrike" dirty="0"/>
          </a:p>
          <a:p>
            <a:r>
              <a:rPr lang="zh-TW" altLang="en-US" strike="sngStrike" dirty="0"/>
              <a:t>六</a:t>
            </a:r>
            <a:r>
              <a:rPr lang="zh-TW" altLang="en-US" dirty="0"/>
              <a:t>八、貯存毒性化學物質應採用不排放、不洩漏之密閉式堅固容器、包裝，並置於陰涼乾燥處所，貯存場所應有專人妥善管理。</a:t>
            </a:r>
            <a:endParaRPr lang="en-US" altLang="zh-TW" dirty="0"/>
          </a:p>
        </p:txBody>
      </p:sp>
    </p:spTree>
    <p:extLst>
      <p:ext uri="{BB962C8B-B14F-4D97-AF65-F5344CB8AC3E}">
        <p14:creationId xmlns:p14="http://schemas.microsoft.com/office/powerpoint/2010/main" val="39189141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E00019A-5B27-4FE8-A83A-6FAE15289D8A}" type="slidenum">
              <a:rPr lang="en-US" altLang="zh-TW" sz="1200">
                <a:solidFill>
                  <a:srgbClr val="000000"/>
                </a:solidFill>
                <a:latin typeface="Times New Roman" panose="02020603050405020304" pitchFamily="18" charset="0"/>
                <a:ea typeface="標楷體" panose="03000509000000000000" pitchFamily="65" charset="-120"/>
              </a:rPr>
              <a:pPr algn="r"/>
              <a:t>67</a:t>
            </a:fld>
            <a:endParaRPr lang="en-US" altLang="zh-TW" sz="1200" dirty="0">
              <a:solidFill>
                <a:srgbClr val="000000"/>
              </a:solidFill>
              <a:latin typeface="Times New Roman" panose="02020603050405020304" pitchFamily="18" charset="0"/>
              <a:ea typeface="標楷體" panose="03000509000000000000" pitchFamily="65" charset="-12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r>
              <a:rPr lang="zh-TW" altLang="en-US" b="1" dirty="0"/>
              <a:t>重點提示</a:t>
            </a:r>
            <a:r>
              <a:rPr lang="en-US" altLang="zh-TW" b="1" dirty="0"/>
              <a:t>:</a:t>
            </a:r>
          </a:p>
          <a:p>
            <a:r>
              <a:rPr lang="en-US" altLang="zh-TW" b="1" dirty="0"/>
              <a:t>1.</a:t>
            </a:r>
            <a:r>
              <a:rPr lang="zh-TW" altLang="en-US" b="1" dirty="0"/>
              <a:t>運作場所需於出入口標示「毒性化學物質運作場所（</a:t>
            </a:r>
            <a:r>
              <a:rPr lang="en-US" altLang="zh-TW" b="1" dirty="0"/>
              <a:t>Handling Premises of Toxic Chemicals</a:t>
            </a:r>
            <a:r>
              <a:rPr lang="zh-TW" altLang="en-US" b="1" dirty="0"/>
              <a:t>）」字樣：</a:t>
            </a:r>
            <a:r>
              <a:rPr lang="zh-TW" altLang="en-US" dirty="0"/>
              <a:t>這部份出入口標示字樣規定是毒化物專屬的，普通的危害物質沒有像</a:t>
            </a:r>
            <a:r>
              <a:rPr lang="en-US" altLang="zh-TW" dirty="0"/>
              <a:t>”</a:t>
            </a:r>
            <a:r>
              <a:rPr lang="zh-TW" altLang="en-US" dirty="0"/>
              <a:t>危害物質運作場所”這樣的強制標示規定</a:t>
            </a:r>
          </a:p>
          <a:p>
            <a:endParaRPr lang="zh-TW" altLang="en-US" b="1" dirty="0"/>
          </a:p>
          <a:p>
            <a:r>
              <a:rPr lang="zh-TW" altLang="en-US" b="1" dirty="0"/>
              <a:t>補充說明</a:t>
            </a:r>
            <a:r>
              <a:rPr lang="en-US" altLang="zh-TW" b="1" dirty="0"/>
              <a:t>:</a:t>
            </a:r>
          </a:p>
          <a:p>
            <a:r>
              <a:rPr lang="zh-TW" altLang="en-US" b="1" dirty="0"/>
              <a:t>學術機構運作毒性化學物質管理辦法</a:t>
            </a:r>
            <a:r>
              <a:rPr lang="en-US" altLang="zh-TW" b="1" dirty="0"/>
              <a:t>(101.12.20)</a:t>
            </a:r>
          </a:p>
          <a:p>
            <a:r>
              <a:rPr lang="zh-TW" altLang="en-US" dirty="0"/>
              <a:t>第 </a:t>
            </a:r>
            <a:r>
              <a:rPr lang="en-US" altLang="zh-TW" dirty="0"/>
              <a:t>8 </a:t>
            </a:r>
            <a:r>
              <a:rPr lang="zh-TW" altLang="en-US" dirty="0"/>
              <a:t>條  學術機構毒性化學物質容器、包裝或其運作單位及設施之標示，應依毒性化學物質標示及物質安全資料表管理辦法規定辦理。</a:t>
            </a:r>
          </a:p>
          <a:p>
            <a:r>
              <a:rPr lang="zh-TW" altLang="en-US" dirty="0"/>
              <a:t>前項容器之容積在一百毫升以下者，得僅標示名稱、危害圖式及警示語。</a:t>
            </a:r>
          </a:p>
          <a:p>
            <a:r>
              <a:rPr lang="zh-TW" altLang="en-US" b="1" dirty="0"/>
              <a:t>毒性化學物質標示及安全資料表管理辦法</a:t>
            </a:r>
            <a:r>
              <a:rPr lang="en-US" altLang="zh-TW" b="1" dirty="0"/>
              <a:t>(103.11.10)</a:t>
            </a:r>
          </a:p>
          <a:p>
            <a:r>
              <a:rPr lang="zh-TW" altLang="en-US" dirty="0"/>
              <a:t>第</a:t>
            </a:r>
            <a:r>
              <a:rPr lang="en-US" altLang="zh-TW" dirty="0"/>
              <a:t>3</a:t>
            </a:r>
            <a:r>
              <a:rPr lang="zh-TW" altLang="en-US" dirty="0"/>
              <a:t>條</a:t>
            </a:r>
          </a:p>
          <a:p>
            <a:r>
              <a:rPr lang="zh-TW" altLang="en-US" dirty="0"/>
              <a:t>毒性化學物質之容器、包裝，應符合中華民國國家標準（</a:t>
            </a:r>
            <a:r>
              <a:rPr lang="en-US" altLang="zh-TW" dirty="0"/>
              <a:t>CNS</a:t>
            </a:r>
            <a:r>
              <a:rPr lang="zh-TW" altLang="en-US" dirty="0"/>
              <a:t>） 一五○三</a:t>
            </a:r>
          </a:p>
          <a:p>
            <a:r>
              <a:rPr lang="zh-TW" altLang="en-US" dirty="0"/>
              <a:t>○所定分類、標示要項並依附表格式明顯標示下列事項：</a:t>
            </a:r>
          </a:p>
          <a:p>
            <a:r>
              <a:rPr lang="zh-TW" altLang="en-US" dirty="0"/>
              <a:t>一、危害圖式：直立四十五度角之白底紅色粗框正方形，內為黑色象徵符</a:t>
            </a:r>
          </a:p>
          <a:p>
            <a:r>
              <a:rPr lang="zh-TW" altLang="en-US" dirty="0"/>
              <a:t>    號，大小以能辨識清楚為度。</a:t>
            </a:r>
          </a:p>
          <a:p>
            <a:r>
              <a:rPr lang="zh-TW" altLang="en-US" dirty="0"/>
              <a:t>二、內容：</a:t>
            </a:r>
          </a:p>
          <a:p>
            <a:r>
              <a:rPr lang="zh-TW" altLang="en-US" dirty="0"/>
              <a:t>（一）名稱。</a:t>
            </a:r>
          </a:p>
          <a:p>
            <a:r>
              <a:rPr lang="zh-TW" altLang="en-US" dirty="0"/>
              <a:t>（二）危害成分：所含毒性化學物質達管制濃度以上之成分，應以中央主</a:t>
            </a:r>
          </a:p>
          <a:p>
            <a:r>
              <a:rPr lang="zh-TW" altLang="en-US" dirty="0"/>
              <a:t>      管機關公告之名稱（中英文）標示，並加註毒性化學物質等字樣及</a:t>
            </a:r>
          </a:p>
          <a:p>
            <a:r>
              <a:rPr lang="zh-TW" altLang="en-US" dirty="0"/>
              <a:t>      所含毒性化學物質重量百分比（</a:t>
            </a:r>
            <a:r>
              <a:rPr lang="en-US" altLang="zh-TW" dirty="0"/>
              <a:t>w/w</a:t>
            </a:r>
            <a:r>
              <a:rPr lang="zh-TW" altLang="en-US" dirty="0"/>
              <a:t>） 。</a:t>
            </a:r>
          </a:p>
          <a:p>
            <a:r>
              <a:rPr lang="zh-TW" altLang="en-US" dirty="0"/>
              <a:t>（三）警示語。</a:t>
            </a:r>
          </a:p>
          <a:p>
            <a:r>
              <a:rPr lang="zh-TW" altLang="en-US" dirty="0"/>
              <a:t>（四）危害警告訊息：訊息內容應符合中華民國國家標準（</a:t>
            </a:r>
            <a:r>
              <a:rPr lang="en-US" altLang="zh-TW" dirty="0"/>
              <a:t>CNS</a:t>
            </a:r>
            <a:r>
              <a:rPr lang="zh-TW" altLang="en-US" dirty="0"/>
              <a:t>） 一五○</a:t>
            </a:r>
          </a:p>
          <a:p>
            <a:r>
              <a:rPr lang="zh-TW" altLang="en-US" dirty="0"/>
              <a:t>      三○所列各項危害特性。</a:t>
            </a:r>
          </a:p>
          <a:p>
            <a:r>
              <a:rPr lang="zh-TW" altLang="en-US" dirty="0"/>
              <a:t>（五）危害防範措施：依危害物特性採行污染防制措施。</a:t>
            </a:r>
          </a:p>
          <a:p>
            <a:r>
              <a:rPr lang="zh-TW" altLang="en-US" dirty="0"/>
              <a:t>（六）製造者、輸入者或供應者之名稱、地址及電話：供應商即輸入毒性</a:t>
            </a:r>
          </a:p>
          <a:p>
            <a:r>
              <a:rPr lang="zh-TW" altLang="en-US" dirty="0"/>
              <a:t>      化學物質之運作人。</a:t>
            </a:r>
          </a:p>
          <a:p>
            <a:r>
              <a:rPr lang="zh-TW" altLang="en-US" dirty="0"/>
              <a:t>前項標示如其危害物質不符合中華民國國家標準（</a:t>
            </a:r>
            <a:r>
              <a:rPr lang="en-US" altLang="zh-TW" dirty="0"/>
              <a:t>CNS</a:t>
            </a:r>
            <a:r>
              <a:rPr lang="zh-TW" altLang="en-US" dirty="0"/>
              <a:t>） 一五○三○規定</a:t>
            </a:r>
          </a:p>
          <a:p>
            <a:r>
              <a:rPr lang="zh-TW" altLang="en-US" dirty="0"/>
              <a:t>之分類歸類者，得僅標示前項第二款事項。</a:t>
            </a:r>
          </a:p>
          <a:p>
            <a:r>
              <a:rPr lang="zh-TW" altLang="en-US" dirty="0"/>
              <a:t>第一項容器、包裝容積在一百毫升以下者，得僅標示名稱、危害圖式及警</a:t>
            </a:r>
          </a:p>
          <a:p>
            <a:r>
              <a:rPr lang="zh-TW" altLang="en-US" dirty="0"/>
              <a:t>示語。</a:t>
            </a:r>
          </a:p>
          <a:p>
            <a:r>
              <a:rPr lang="zh-TW" altLang="en-US" dirty="0"/>
              <a:t>第 </a:t>
            </a:r>
            <a:r>
              <a:rPr lang="en-US" altLang="zh-TW" dirty="0"/>
              <a:t>4 </a:t>
            </a:r>
            <a:r>
              <a:rPr lang="zh-TW" altLang="en-US" dirty="0"/>
              <a:t>條</a:t>
            </a:r>
          </a:p>
          <a:p>
            <a:r>
              <a:rPr lang="zh-TW" altLang="en-US" dirty="0"/>
              <a:t>製造、輸入毒性化學物質之運作人，應逐一標示其容器、包裝。買受毒性</a:t>
            </a:r>
          </a:p>
          <a:p>
            <a:r>
              <a:rPr lang="zh-TW" altLang="en-US" dirty="0"/>
              <a:t>化學物質之運作人，應維持標示內容清晰、完整。</a:t>
            </a:r>
          </a:p>
          <a:p>
            <a:endParaRPr lang="zh-TW" altLang="en-US" dirty="0"/>
          </a:p>
          <a:p>
            <a:r>
              <a:rPr lang="zh-TW" altLang="en-US" dirty="0"/>
              <a:t>第 </a:t>
            </a:r>
            <a:r>
              <a:rPr lang="en-US" altLang="zh-TW" dirty="0"/>
              <a:t>5 </a:t>
            </a:r>
            <a:r>
              <a:rPr lang="zh-TW" altLang="en-US" dirty="0"/>
              <a:t>條</a:t>
            </a:r>
          </a:p>
          <a:p>
            <a:r>
              <a:rPr lang="zh-TW" altLang="en-US" dirty="0"/>
              <a:t>自行使用所分裝、調配毒性化學物質之容器、包裝，使用人應依第三條規</a:t>
            </a:r>
          </a:p>
          <a:p>
            <a:r>
              <a:rPr lang="zh-TW" altLang="en-US" dirty="0"/>
              <a:t>定標示。</a:t>
            </a:r>
          </a:p>
          <a:p>
            <a:r>
              <a:rPr lang="zh-TW" altLang="en-US" dirty="0"/>
              <a:t>前項於同一處所以數個容器、包裝裝盛相同毒性化學物質者，得於明顯處</a:t>
            </a:r>
          </a:p>
          <a:p>
            <a:r>
              <a:rPr lang="zh-TW" altLang="en-US" dirty="0"/>
              <a:t>依第九條規定設置公告板代替容器、包裝標示。</a:t>
            </a:r>
          </a:p>
          <a:p>
            <a:endParaRPr lang="zh-TW" altLang="en-US" dirty="0"/>
          </a:p>
          <a:p>
            <a:r>
              <a:rPr lang="zh-TW" altLang="en-US" dirty="0"/>
              <a:t>第 </a:t>
            </a:r>
            <a:r>
              <a:rPr lang="en-US" altLang="zh-TW" dirty="0"/>
              <a:t>6 </a:t>
            </a:r>
            <a:r>
              <a:rPr lang="zh-TW" altLang="en-US" dirty="0"/>
              <a:t>條</a:t>
            </a:r>
          </a:p>
          <a:p>
            <a:r>
              <a:rPr lang="zh-TW" altLang="en-US" dirty="0"/>
              <a:t>毒性化學物質之容器、包裝有下列情形之一者，得免依第三條規定標示：</a:t>
            </a:r>
          </a:p>
          <a:p>
            <a:r>
              <a:rPr lang="zh-TW" altLang="en-US" dirty="0"/>
              <a:t>一、外部容器、包裝已標示，僅供內襯且不再取出之內部容器、包裝。</a:t>
            </a:r>
          </a:p>
          <a:p>
            <a:r>
              <a:rPr lang="zh-TW" altLang="en-US" dirty="0"/>
              <a:t>二、內部容器、包裝已標示，由外部可見到清晰標示事項之外部容器、包</a:t>
            </a:r>
          </a:p>
          <a:p>
            <a:r>
              <a:rPr lang="zh-TW" altLang="en-US" dirty="0"/>
              <a:t>    裝。</a:t>
            </a:r>
          </a:p>
          <a:p>
            <a:r>
              <a:rPr lang="zh-TW" altLang="en-US" dirty="0"/>
              <a:t>三、毒性化學物質取自有標示之容器、包裝，且僅供當班立即使用。</a:t>
            </a:r>
          </a:p>
          <a:p>
            <a:r>
              <a:rPr lang="zh-TW" altLang="en-US" dirty="0"/>
              <a:t>四、毒性化學物質取自有標示之容器、包裝，並供實驗室自行作實驗、研</a:t>
            </a:r>
          </a:p>
          <a:p>
            <a:r>
              <a:rPr lang="zh-TW" altLang="en-US" dirty="0"/>
              <a:t>    究之用。</a:t>
            </a:r>
          </a:p>
          <a:p>
            <a:endParaRPr lang="zh-TW" altLang="en-US" dirty="0"/>
          </a:p>
          <a:p>
            <a:r>
              <a:rPr lang="zh-TW" altLang="en-US" dirty="0"/>
              <a:t>第 </a:t>
            </a:r>
            <a:r>
              <a:rPr lang="en-US" altLang="zh-TW" dirty="0"/>
              <a:t>9 </a:t>
            </a:r>
            <a:r>
              <a:rPr lang="zh-TW" altLang="en-US" dirty="0"/>
              <a:t>條</a:t>
            </a:r>
          </a:p>
          <a:p>
            <a:r>
              <a:rPr lang="zh-TW" altLang="en-US" dirty="0"/>
              <a:t>毒性化學物質之運作場所及設施，應於明顯易見處所以公告板摘要標示下</a:t>
            </a:r>
          </a:p>
          <a:p>
            <a:r>
              <a:rPr lang="zh-TW" altLang="en-US" dirty="0"/>
              <a:t>列事項：</a:t>
            </a:r>
          </a:p>
          <a:p>
            <a:r>
              <a:rPr lang="zh-TW" altLang="en-US" dirty="0"/>
              <a:t>一、第三條第一項規定之危害圖式、名稱、危害成分及警示語。</a:t>
            </a:r>
          </a:p>
          <a:p>
            <a:r>
              <a:rPr lang="zh-TW" altLang="en-US" dirty="0"/>
              <a:t>二、危害警告訊息：訊息內容應符合中華民國國家標準（</a:t>
            </a:r>
            <a:r>
              <a:rPr lang="en-US" altLang="zh-TW" dirty="0"/>
              <a:t>CNS</a:t>
            </a:r>
            <a:r>
              <a:rPr lang="zh-TW" altLang="en-US" dirty="0"/>
              <a:t>） 一五○三</a:t>
            </a:r>
          </a:p>
          <a:p>
            <a:r>
              <a:rPr lang="zh-TW" altLang="en-US" dirty="0"/>
              <a:t>    ○所列各項危害特性，含毒理特性說明及避免吸入、食入或皮膚直接</a:t>
            </a:r>
          </a:p>
          <a:p>
            <a:r>
              <a:rPr lang="zh-TW" altLang="en-US" dirty="0"/>
              <a:t>    接觸之警語。</a:t>
            </a:r>
          </a:p>
          <a:p>
            <a:r>
              <a:rPr lang="zh-TW" altLang="en-US" dirty="0"/>
              <a:t>三、危害防範措施：含中毒急救方法、污染防制措施及緊急處理方法、警</a:t>
            </a:r>
          </a:p>
          <a:p>
            <a:r>
              <a:rPr lang="zh-TW" altLang="en-US" dirty="0"/>
              <a:t>    報發布方法、防火或其他防災器材之使用規定、人員動員搶救之規定</a:t>
            </a:r>
          </a:p>
          <a:p>
            <a:r>
              <a:rPr lang="zh-TW" altLang="en-US" dirty="0"/>
              <a:t>    及對緊急應變所應採取之通知方式。</a:t>
            </a:r>
          </a:p>
          <a:p>
            <a:r>
              <a:rPr lang="zh-TW" altLang="en-US" dirty="0"/>
              <a:t>同一運作場所運作多種毒性化學物質者，得於同一公告板書寫各項標示內</a:t>
            </a:r>
          </a:p>
          <a:p>
            <a:r>
              <a:rPr lang="zh-TW" altLang="en-US" dirty="0"/>
              <a:t>容；前項第二款及第三款之各項內容如有相同者，得合併書寫。</a:t>
            </a:r>
          </a:p>
          <a:p>
            <a:endParaRPr lang="zh-TW" altLang="en-US" dirty="0"/>
          </a:p>
          <a:p>
            <a:r>
              <a:rPr lang="zh-TW" altLang="en-US" dirty="0"/>
              <a:t>第 </a:t>
            </a:r>
            <a:r>
              <a:rPr lang="en-US" altLang="zh-TW" dirty="0"/>
              <a:t>10 </a:t>
            </a:r>
            <a:r>
              <a:rPr lang="zh-TW" altLang="en-US" dirty="0"/>
              <a:t>條</a:t>
            </a:r>
          </a:p>
          <a:p>
            <a:r>
              <a:rPr lang="zh-TW" altLang="en-US" dirty="0"/>
              <a:t>毒性化學物質之運作場所及設施有下列情形之一者，得免依前條規定標示</a:t>
            </a:r>
          </a:p>
          <a:p>
            <a:r>
              <a:rPr lang="zh-TW" altLang="en-US" dirty="0"/>
              <a:t>：</a:t>
            </a:r>
          </a:p>
          <a:p>
            <a:r>
              <a:rPr lang="zh-TW" altLang="en-US" dirty="0"/>
              <a:t>一、經依本法第十三條第三項規定申請廢棄登記之毒性化學物質其暫存場</a:t>
            </a:r>
          </a:p>
          <a:p>
            <a:r>
              <a:rPr lang="zh-TW" altLang="en-US" dirty="0"/>
              <a:t>    所。</a:t>
            </a:r>
          </a:p>
          <a:p>
            <a:r>
              <a:rPr lang="zh-TW" altLang="en-US" dirty="0"/>
              <a:t>二、暫時放置海運、空運裝卸不特定毒性化學物質倉庫，已標示危險品倉</a:t>
            </a:r>
          </a:p>
          <a:p>
            <a:r>
              <a:rPr lang="zh-TW" altLang="en-US" dirty="0"/>
              <a:t>    庫（</a:t>
            </a:r>
            <a:r>
              <a:rPr lang="en-US" altLang="zh-TW" dirty="0"/>
              <a:t>Dangerous Goods Storage</a:t>
            </a:r>
            <a:r>
              <a:rPr lang="zh-TW" altLang="en-US" dirty="0"/>
              <a:t>） 等字樣。</a:t>
            </a:r>
          </a:p>
          <a:p>
            <a:r>
              <a:rPr lang="zh-TW" altLang="en-US" dirty="0"/>
              <a:t>三、僅供試驗、研究、教育用途且運作量低於大量運作基準，於運作場所</a:t>
            </a:r>
          </a:p>
          <a:p>
            <a:r>
              <a:rPr lang="zh-TW" altLang="en-US" dirty="0"/>
              <a:t>    各出入地點已標示毒性化學物質運作場所（</a:t>
            </a:r>
            <a:r>
              <a:rPr lang="en-US" altLang="zh-TW" dirty="0"/>
              <a:t>Handling Premises of </a:t>
            </a:r>
          </a:p>
          <a:p>
            <a:r>
              <a:rPr lang="en-US" altLang="zh-TW" dirty="0"/>
              <a:t>    Toxic Chemicals</a:t>
            </a:r>
            <a:r>
              <a:rPr lang="zh-TW" altLang="en-US" dirty="0"/>
              <a:t>） 等字樣。</a:t>
            </a:r>
          </a:p>
          <a:p>
            <a:endParaRPr lang="zh-TW" altLang="en-US" dirty="0"/>
          </a:p>
          <a:p>
            <a:r>
              <a:rPr lang="zh-TW" altLang="en-US" dirty="0"/>
              <a:t>第 </a:t>
            </a:r>
            <a:r>
              <a:rPr lang="en-US" altLang="zh-TW" dirty="0"/>
              <a:t>12 </a:t>
            </a:r>
            <a:r>
              <a:rPr lang="zh-TW" altLang="en-US" dirty="0"/>
              <a:t>條</a:t>
            </a:r>
          </a:p>
          <a:p>
            <a:r>
              <a:rPr lang="zh-TW" altLang="en-US" dirty="0"/>
              <a:t>製造、輸入毒性化學物質之運作人，應依中央主管機關規定格式製作安全</a:t>
            </a:r>
          </a:p>
          <a:p>
            <a:r>
              <a:rPr lang="zh-TW" altLang="en-US" dirty="0"/>
              <a:t>資料表，並應隨時檢討安全資料表內容之正確性。其更新內容、更新日期</a:t>
            </a:r>
          </a:p>
          <a:p>
            <a:r>
              <a:rPr lang="zh-TW" altLang="en-US" dirty="0"/>
              <a:t>、版次等紀錄應保存三年備查。</a:t>
            </a:r>
          </a:p>
          <a:p>
            <a:r>
              <a:rPr lang="zh-TW" altLang="en-US" dirty="0"/>
              <a:t>前項安全資料表之緊急聯絡電話應為任一時刻均可聯絡並接受事故應變諮</a:t>
            </a:r>
          </a:p>
          <a:p>
            <a:r>
              <a:rPr lang="zh-TW" altLang="en-US" dirty="0"/>
              <a:t>詢之電話。</a:t>
            </a:r>
          </a:p>
          <a:p>
            <a:r>
              <a:rPr lang="zh-TW" altLang="en-US" dirty="0"/>
              <a:t>前項物質安全資料表之緊急聯絡電話應為任一時刻均可聯絡並接受事故應變諮詢之電話。</a:t>
            </a:r>
          </a:p>
          <a:p>
            <a:endParaRPr lang="zh-TW" altLang="en-US" dirty="0"/>
          </a:p>
          <a:p>
            <a:r>
              <a:rPr lang="zh-TW" altLang="en-US" dirty="0"/>
              <a:t>第 </a:t>
            </a:r>
            <a:r>
              <a:rPr lang="en-US" altLang="zh-TW" dirty="0"/>
              <a:t>17 </a:t>
            </a:r>
            <a:r>
              <a:rPr lang="zh-TW" altLang="en-US" dirty="0"/>
              <a:t>條</a:t>
            </a:r>
          </a:p>
          <a:p>
            <a:r>
              <a:rPr lang="zh-TW" altLang="en-US" dirty="0"/>
              <a:t>毒性化學物質運作人應將安全資料表置於運作場所中易取得之處。</a:t>
            </a:r>
          </a:p>
          <a:p>
            <a:pPr eaLnBrk="1" hangingPunct="1"/>
            <a:endParaRPr lang="zh-TW" altLang="en-US" dirty="0"/>
          </a:p>
          <a:p>
            <a:r>
              <a:rPr lang="zh-TW" altLang="en-US" b="1" dirty="0"/>
              <a:t>列管毒性化學物質及其運作管理事項</a:t>
            </a:r>
            <a:r>
              <a:rPr lang="en-US" altLang="zh-TW" b="1" strike="sngStrike" dirty="0"/>
              <a:t>(102.01.24)</a:t>
            </a:r>
            <a:r>
              <a:rPr lang="en-US" altLang="zh-TW" b="1" strike="noStrike" dirty="0"/>
              <a:t>(106.9.26)</a:t>
            </a:r>
            <a:endParaRPr lang="en-US" altLang="zh-TW" b="1" strike="sngStrike" dirty="0"/>
          </a:p>
          <a:p>
            <a:r>
              <a:rPr lang="zh-TW" altLang="en-US" strike="sngStrike" dirty="0"/>
              <a:t>六</a:t>
            </a:r>
            <a:r>
              <a:rPr lang="zh-TW" altLang="en-US" dirty="0"/>
              <a:t>八、貯存毒性化學物質應採用不排放、不洩漏之密閉式堅固容器、包裝，並置於陰涼乾燥處所，貯存場所應有專人妥善管理。</a:t>
            </a:r>
            <a:endParaRPr lang="en-US" altLang="zh-TW" dirty="0"/>
          </a:p>
        </p:txBody>
      </p:sp>
    </p:spTree>
    <p:extLst>
      <p:ext uri="{BB962C8B-B14F-4D97-AF65-F5344CB8AC3E}">
        <p14:creationId xmlns:p14="http://schemas.microsoft.com/office/powerpoint/2010/main" val="3963789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本單元為原本</a:t>
            </a:r>
            <a:r>
              <a:rPr lang="en-US" altLang="zh-TW" dirty="0"/>
              <a:t>”</a:t>
            </a:r>
            <a:r>
              <a:rPr lang="zh-TW" altLang="en-US" dirty="0"/>
              <a:t>實驗室安全衛生管理教材</a:t>
            </a:r>
            <a:r>
              <a:rPr lang="en-US" altLang="zh-TW" dirty="0"/>
              <a:t>”</a:t>
            </a:r>
            <a:r>
              <a:rPr lang="zh-TW" altLang="en-US" dirty="0"/>
              <a:t>之實驗室危害案例部分，其中一般高工職應不具有之危害類型投影片予以隱藏處理</a:t>
            </a:r>
            <a:r>
              <a:rPr lang="en-US" altLang="zh-TW" dirty="0"/>
              <a:t>(</a:t>
            </a:r>
            <a:r>
              <a:rPr lang="zh-TW" altLang="en-US" dirty="0"/>
              <a:t>編輯時可見，播放時不出現</a:t>
            </a:r>
            <a:r>
              <a:rPr lang="en-US" altLang="zh-TW" dirty="0"/>
              <a:t>)</a:t>
            </a:r>
            <a:r>
              <a:rPr lang="zh-TW" altLang="en-US" dirty="0"/>
              <a:t>，例如游離輻射，另加入部分高工職相關案例。</a:t>
            </a:r>
            <a:endParaRPr lang="en-US" altLang="zh-TW" dirty="0"/>
          </a:p>
          <a:p>
            <a:r>
              <a:rPr lang="en-US" altLang="zh-TW" dirty="0"/>
              <a:t>2.</a:t>
            </a:r>
            <a:r>
              <a:rPr lang="zh-TW" altLang="en-US" dirty="0"/>
              <a:t>請講師授課時依聽講者類型與所需，選擇合適之案例投影片進行講授。</a:t>
            </a:r>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8</a:t>
            </a:fld>
            <a:endParaRPr lang="en-US" altLang="zh-TW"/>
          </a:p>
        </p:txBody>
      </p:sp>
    </p:spTree>
    <p:extLst>
      <p:ext uri="{BB962C8B-B14F-4D97-AF65-F5344CB8AC3E}">
        <p14:creationId xmlns:p14="http://schemas.microsoft.com/office/powerpoint/2010/main" val="35095205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AF633FF-2BBF-487F-8516-4A0097DD8DFD}" type="slidenum">
              <a:rPr lang="en-US" altLang="zh-TW" sz="1200">
                <a:solidFill>
                  <a:srgbClr val="000000"/>
                </a:solidFill>
                <a:latin typeface="Times New Roman" panose="02020603050405020304" pitchFamily="18" charset="0"/>
                <a:ea typeface="標楷體" panose="03000509000000000000" pitchFamily="65" charset="-120"/>
              </a:rPr>
              <a:pPr algn="r"/>
              <a:t>68</a:t>
            </a:fld>
            <a:endParaRPr lang="en-US" altLang="zh-TW" sz="1200" dirty="0">
              <a:solidFill>
                <a:srgbClr val="000000"/>
              </a:solidFill>
              <a:latin typeface="Times New Roman" panose="02020603050405020304" pitchFamily="18" charset="0"/>
              <a:ea typeface="標楷體" panose="03000509000000000000" pitchFamily="65" charset="-12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r>
              <a:rPr lang="zh-TW" altLang="en-US" b="1" dirty="0"/>
              <a:t>補充說明</a:t>
            </a:r>
            <a:r>
              <a:rPr lang="en-US" altLang="zh-TW" b="1" dirty="0"/>
              <a:t>:</a:t>
            </a:r>
          </a:p>
          <a:p>
            <a:r>
              <a:rPr lang="zh-TW" altLang="en-US" b="1" dirty="0"/>
              <a:t>學術機構運作毒性化學物質管理辦法</a:t>
            </a:r>
            <a:r>
              <a:rPr lang="en-US" altLang="zh-TW" b="1" dirty="0"/>
              <a:t>(101.12.20)</a:t>
            </a:r>
          </a:p>
          <a:p>
            <a:r>
              <a:rPr lang="zh-TW" altLang="en-US" b="1" dirty="0"/>
              <a:t>本辦法 </a:t>
            </a:r>
            <a:r>
              <a:rPr lang="en-US" altLang="zh-TW" b="1" dirty="0"/>
              <a:t>101.12.20  </a:t>
            </a:r>
            <a:r>
              <a:rPr lang="zh-TW" altLang="en-US" b="1" dirty="0"/>
              <a:t>修正之第 </a:t>
            </a:r>
            <a:r>
              <a:rPr lang="en-US" altLang="zh-TW" b="1" dirty="0"/>
              <a:t>7  </a:t>
            </a:r>
            <a:r>
              <a:rPr lang="zh-TW" altLang="en-US" b="1" dirty="0"/>
              <a:t>條第 </a:t>
            </a:r>
            <a:r>
              <a:rPr lang="en-US" altLang="zh-TW" b="1" dirty="0"/>
              <a:t>1  </a:t>
            </a:r>
            <a:r>
              <a:rPr lang="zh-TW" altLang="en-US" b="1" dirty="0"/>
              <a:t>項至第 </a:t>
            </a:r>
            <a:r>
              <a:rPr lang="en-US" altLang="zh-TW" b="1" dirty="0"/>
              <a:t>3  </a:t>
            </a:r>
            <a:r>
              <a:rPr lang="zh-TW" altLang="en-US" b="1" dirty="0"/>
              <a:t>項規定自中華民國一百零三年三月三十一日施行。</a:t>
            </a:r>
            <a:endParaRPr lang="en-US" altLang="zh-TW" b="1" dirty="0"/>
          </a:p>
          <a:p>
            <a:r>
              <a:rPr lang="zh-TW" altLang="en-US" dirty="0"/>
              <a:t>第 </a:t>
            </a:r>
            <a:r>
              <a:rPr lang="en-US" altLang="zh-TW" dirty="0"/>
              <a:t>7 </a:t>
            </a:r>
            <a:r>
              <a:rPr lang="zh-TW" altLang="en-US" dirty="0"/>
              <a:t>條  學術機構之運作單位運作毒性化學物質，應依毒性化學物質及其成分含量，分別按實際運作情形依毒性化學物質運作及釋放量紀錄管理辦法第三條第一項規定公告之格式確實記錄，逐日填寫毒性化學物質運作紀錄表，並以書面或電子檔案方式保存。</a:t>
            </a:r>
          </a:p>
          <a:p>
            <a:r>
              <a:rPr lang="zh-TW" altLang="en-US" dirty="0"/>
              <a:t>學術機構之運作單位應將運作毒性化學物質紀錄表交由委員會彙整並審核後，由學術機構採網路傳輸方式於每年一月三十一日、四月三十日、七月三十一日、十月三十一日前，向毒性化學物質所在地之主管機關申報前三個月毒性化學物質運作紀錄表。</a:t>
            </a:r>
          </a:p>
          <a:p>
            <a:r>
              <a:rPr lang="zh-TW" altLang="en-US" dirty="0"/>
              <a:t>毒性化學物質各種運作（量）無變動者，第一項之逐日記錄得以逐月記錄替代之，並於每年一月三十一日前，申報前一年毒性化學物質運作紀錄表，不受前項申報規定期限之限制。</a:t>
            </a:r>
          </a:p>
          <a:p>
            <a:r>
              <a:rPr lang="zh-TW" altLang="en-US" dirty="0"/>
              <a:t>毒性化學物質運作紀錄表，應於各學術機構之運作單位妥善保存三年備查。</a:t>
            </a:r>
          </a:p>
          <a:p>
            <a:r>
              <a:rPr lang="zh-TW" altLang="en-US" dirty="0"/>
              <a:t>第一項至第三項規定，自中華民國一百零三年三月三十一日施行。</a:t>
            </a:r>
          </a:p>
          <a:p>
            <a:endParaRPr lang="en-US" altLang="zh-TW" dirty="0"/>
          </a:p>
          <a:p>
            <a:r>
              <a:rPr lang="zh-TW" altLang="en-US" dirty="0"/>
              <a:t>以下為舊條文內容</a:t>
            </a:r>
            <a:endParaRPr lang="en-US" altLang="zh-TW" dirty="0"/>
          </a:p>
          <a:p>
            <a:r>
              <a:rPr lang="zh-TW" altLang="en-US" dirty="0"/>
              <a:t>第 </a:t>
            </a:r>
            <a:r>
              <a:rPr lang="en-US" altLang="zh-TW" dirty="0"/>
              <a:t>7 </a:t>
            </a:r>
            <a:r>
              <a:rPr lang="zh-TW" altLang="en-US" dirty="0"/>
              <a:t>條  學術機構之運作單位運作毒性化學物質，應依毒性化學物質及其成分含量分別按實際運作情形確實記錄，逐日填寫毒性化學物質運作紀錄表，並以書面或電子檔案方式保存。但毒性化學物質運作（量）無變動者，得免記載。</a:t>
            </a:r>
          </a:p>
          <a:p>
            <a:r>
              <a:rPr lang="zh-TW" altLang="en-US" dirty="0"/>
              <a:t>學術機構之運作單位運作毒性化學物質，應逐月填寫毒性化學物質運作紀錄申報表，並經委員會審核後，由學術機構採網路傳輸方式於每年一月三十一日前，向毒性化學物質所在地之主管機關申報前一年毒性化學物質運作紀錄申報表，並副知各該主管教育行政機關。</a:t>
            </a:r>
          </a:p>
          <a:p>
            <a:r>
              <a:rPr lang="zh-TW" altLang="en-US" dirty="0"/>
              <a:t>前二項毒性化學物質運作紀錄表及毒性化學物質運作紀錄申報表，應於各學術機構之運作單位妥善保存三年備查。</a:t>
            </a:r>
            <a:endParaRPr lang="en-US" altLang="zh-TW" dirty="0"/>
          </a:p>
        </p:txBody>
      </p:sp>
    </p:spTree>
    <p:extLst>
      <p:ext uri="{BB962C8B-B14F-4D97-AF65-F5344CB8AC3E}">
        <p14:creationId xmlns:p14="http://schemas.microsoft.com/office/powerpoint/2010/main" val="32983643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2A9114D-2A06-434D-8397-A0458236F01F}" type="slidenum">
              <a:rPr lang="zh-TW" altLang="en-US" smtClean="0"/>
              <a:pPr/>
              <a:t>69</a:t>
            </a:fld>
            <a:endParaRPr lang="zh-TW" altLang="en-US" dirty="0"/>
          </a:p>
        </p:txBody>
      </p:sp>
    </p:spTree>
    <p:extLst>
      <p:ext uri="{BB962C8B-B14F-4D97-AF65-F5344CB8AC3E}">
        <p14:creationId xmlns:p14="http://schemas.microsoft.com/office/powerpoint/2010/main" val="20578464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pPr>
              <a:lnSpc>
                <a:spcPct val="80000"/>
              </a:lnSpc>
            </a:pPr>
            <a:r>
              <a:rPr lang="zh-TW" altLang="en-US" sz="900" b="1" dirty="0"/>
              <a:t>重點提示</a:t>
            </a:r>
            <a:r>
              <a:rPr lang="en-US" altLang="zh-TW" sz="900" b="1" dirty="0"/>
              <a:t>:</a:t>
            </a:r>
          </a:p>
          <a:p>
            <a:pPr>
              <a:lnSpc>
                <a:spcPct val="80000"/>
              </a:lnSpc>
            </a:pPr>
            <a:r>
              <a:rPr lang="en-US" altLang="zh-TW" sz="900" dirty="0"/>
              <a:t>1.</a:t>
            </a:r>
            <a:r>
              <a:rPr lang="zh-TW" altLang="en-US" sz="900" dirty="0"/>
              <a:t>感染性生物材料要標示，使用感染性生物材料的實驗室門口也要有標示</a:t>
            </a:r>
            <a:endParaRPr lang="en-US" altLang="zh-TW" sz="900" dirty="0"/>
          </a:p>
          <a:p>
            <a:pPr>
              <a:lnSpc>
                <a:spcPct val="80000"/>
              </a:lnSpc>
            </a:pPr>
            <a:r>
              <a:rPr lang="en-US" altLang="zh-TW" sz="900" dirty="0"/>
              <a:t>2.</a:t>
            </a:r>
            <a:r>
              <a:rPr lang="zh-TW" altLang="en-US" sz="900" dirty="0"/>
              <a:t>第二級生物材料的變動要學校的生物安全會同意</a:t>
            </a:r>
          </a:p>
          <a:p>
            <a:pPr>
              <a:lnSpc>
                <a:spcPct val="80000"/>
              </a:lnSpc>
            </a:pPr>
            <a:r>
              <a:rPr lang="en-US" altLang="zh-TW" sz="900" dirty="0"/>
              <a:t>3.</a:t>
            </a:r>
            <a:r>
              <a:rPr lang="zh-TW" altLang="en-US" sz="900" dirty="0"/>
              <a:t>第三級的變動還需經中央主管機關同意</a:t>
            </a:r>
          </a:p>
          <a:p>
            <a:pPr>
              <a:lnSpc>
                <a:spcPct val="80000"/>
              </a:lnSpc>
            </a:pPr>
            <a:endParaRPr lang="zh-TW" altLang="en-US" sz="900" dirty="0"/>
          </a:p>
          <a:p>
            <a:pPr>
              <a:lnSpc>
                <a:spcPct val="80000"/>
              </a:lnSpc>
            </a:pPr>
            <a:r>
              <a:rPr lang="zh-TW" altLang="en-US" sz="900" b="1" dirty="0"/>
              <a:t>補充說明</a:t>
            </a:r>
            <a:r>
              <a:rPr lang="en-US" altLang="zh-TW" sz="900" b="1" dirty="0"/>
              <a:t>:</a:t>
            </a:r>
          </a:p>
          <a:p>
            <a:pPr>
              <a:lnSpc>
                <a:spcPct val="80000"/>
              </a:lnSpc>
            </a:pPr>
            <a:r>
              <a:rPr lang="zh-TW" altLang="en-US" sz="900" b="1" dirty="0"/>
              <a:t>感染性生物材料管理辦法</a:t>
            </a:r>
            <a:r>
              <a:rPr lang="en-US" altLang="zh-TW" sz="900" b="1" strike="sngStrike" dirty="0"/>
              <a:t>(103.3.11)</a:t>
            </a:r>
            <a:r>
              <a:rPr lang="en-US" altLang="zh-TW" sz="900" b="1" strike="noStrike" dirty="0"/>
              <a:t>(105.12.13)</a:t>
            </a:r>
            <a:endParaRPr lang="en-US" altLang="zh-TW" sz="900" b="1" strike="sngStrike" dirty="0"/>
          </a:p>
          <a:p>
            <a:pPr>
              <a:lnSpc>
                <a:spcPct val="80000"/>
              </a:lnSpc>
            </a:pPr>
            <a:r>
              <a:rPr lang="zh-TW" altLang="en-US" sz="900" dirty="0"/>
              <a:t>第 </a:t>
            </a:r>
            <a:r>
              <a:rPr lang="en-US" altLang="zh-TW" sz="900" dirty="0"/>
              <a:t>8 </a:t>
            </a:r>
            <a:r>
              <a:rPr lang="zh-TW" altLang="en-US" sz="900" dirty="0"/>
              <a:t>條    </a:t>
            </a:r>
            <a:r>
              <a:rPr lang="zh-TW" altLang="en-US" sz="900" strike="sngStrike" dirty="0"/>
              <a:t>實驗室持有、保存或處分</a:t>
            </a:r>
            <a:r>
              <a:rPr lang="zh-TW" altLang="en-US" sz="900" dirty="0"/>
              <a:t>第二級以上危險群</a:t>
            </a:r>
            <a:r>
              <a:rPr lang="zh-TW" altLang="en-US" sz="900" b="1" dirty="0"/>
              <a:t>病原體及</a:t>
            </a:r>
            <a:r>
              <a:rPr lang="zh-TW" altLang="en-US" sz="900" strike="sngStrike" dirty="0"/>
              <a:t>微生物或</a:t>
            </a:r>
            <a:r>
              <a:rPr lang="zh-TW" altLang="en-US" sz="900" dirty="0"/>
              <a:t>生物毒素，應經</a:t>
            </a:r>
            <a:r>
              <a:rPr lang="zh-TW" altLang="en-US" sz="900" b="1" dirty="0"/>
              <a:t>相關設置單位</a:t>
            </a:r>
            <a:r>
              <a:rPr lang="zh-TW" altLang="en-US" sz="900" dirty="0"/>
              <a:t>生安會或生安專責人員審核通過，始得為之。</a:t>
            </a:r>
          </a:p>
          <a:p>
            <a:pPr>
              <a:lnSpc>
                <a:spcPct val="80000"/>
              </a:lnSpc>
            </a:pPr>
            <a:r>
              <a:rPr lang="zh-TW" altLang="en-US" sz="900" strike="sngStrike" dirty="0"/>
              <a:t>實驗室持有、保存或處分</a:t>
            </a:r>
            <a:r>
              <a:rPr lang="zh-TW" altLang="en-US" sz="900" dirty="0"/>
              <a:t>第三級以上危險群</a:t>
            </a:r>
            <a:r>
              <a:rPr lang="zh-TW" altLang="en-US" sz="900" b="1" dirty="0"/>
              <a:t>病原體</a:t>
            </a:r>
            <a:r>
              <a:rPr lang="zh-TW" altLang="en-US" sz="900" strike="sngStrike" dirty="0"/>
              <a:t>微生物</a:t>
            </a:r>
            <a:r>
              <a:rPr lang="zh-TW" altLang="en-US" sz="900" dirty="0"/>
              <a:t>或管制性</a:t>
            </a:r>
            <a:r>
              <a:rPr lang="zh-TW" altLang="en-US" sz="900" b="1" dirty="0"/>
              <a:t>病原之持有、保存或處分</a:t>
            </a:r>
            <a:r>
              <a:rPr lang="zh-TW" altLang="en-US" sz="900" strike="sngStrike" dirty="0"/>
              <a:t>生物毒素</a:t>
            </a:r>
            <a:r>
              <a:rPr lang="zh-TW" altLang="en-US" sz="900" dirty="0"/>
              <a:t>，除依前項規定辦理外，設置單位並應報中央主管機關核准，始得為之。</a:t>
            </a:r>
            <a:endParaRPr lang="en-US" altLang="zh-TW" sz="900" dirty="0"/>
          </a:p>
          <a:p>
            <a:pPr>
              <a:lnSpc>
                <a:spcPct val="80000"/>
              </a:lnSpc>
            </a:pPr>
            <a:r>
              <a:rPr lang="zh-TW" altLang="en-US" sz="900" dirty="0"/>
              <a:t>第 </a:t>
            </a:r>
            <a:r>
              <a:rPr lang="en-US" altLang="zh-TW" sz="900" dirty="0"/>
              <a:t>11 </a:t>
            </a:r>
            <a:r>
              <a:rPr lang="zh-TW" altLang="en-US" sz="900" dirty="0"/>
              <a:t>條   </a:t>
            </a:r>
            <a:r>
              <a:rPr lang="zh-TW" altLang="en-US" sz="900" strike="sngStrike" dirty="0"/>
              <a:t>設置單位對於</a:t>
            </a:r>
            <a:r>
              <a:rPr lang="zh-TW" altLang="en-US" sz="900" dirty="0"/>
              <a:t>第二級以上危險群</a:t>
            </a:r>
            <a:r>
              <a:rPr lang="zh-TW" altLang="en-US" sz="900" b="1" dirty="0"/>
              <a:t>病原體及</a:t>
            </a:r>
            <a:r>
              <a:rPr lang="zh-TW" altLang="en-US" sz="900" strike="sngStrike" dirty="0"/>
              <a:t>微生物或</a:t>
            </a:r>
            <a:r>
              <a:rPr lang="zh-TW" altLang="en-US" sz="900" dirty="0"/>
              <a:t>生物毒素之保存場所，應辦理下列事項：</a:t>
            </a:r>
          </a:p>
          <a:p>
            <a:pPr>
              <a:lnSpc>
                <a:spcPct val="80000"/>
              </a:lnSpc>
            </a:pPr>
            <a:r>
              <a:rPr lang="zh-TW" altLang="en-US" sz="900" dirty="0"/>
              <a:t>           一、指派專人負責管理。</a:t>
            </a:r>
          </a:p>
          <a:p>
            <a:pPr>
              <a:lnSpc>
                <a:spcPct val="80000"/>
              </a:lnSpc>
            </a:pPr>
            <a:r>
              <a:rPr lang="zh-TW" altLang="en-US" sz="900" dirty="0"/>
              <a:t>           二、設有門禁管制。</a:t>
            </a:r>
          </a:p>
          <a:p>
            <a:pPr>
              <a:lnSpc>
                <a:spcPct val="80000"/>
              </a:lnSpc>
            </a:pPr>
            <a:r>
              <a:rPr lang="zh-TW" altLang="en-US" sz="900" dirty="0"/>
              <a:t>           三、備有保存清單及存取紀錄。</a:t>
            </a:r>
            <a:endParaRPr lang="en-US" altLang="zh-TW" sz="900" dirty="0"/>
          </a:p>
          <a:p>
            <a:pPr>
              <a:lnSpc>
                <a:spcPct val="80000"/>
              </a:lnSpc>
            </a:pPr>
            <a:r>
              <a:rPr lang="zh-TW" altLang="en-US" sz="900" b="1" dirty="0"/>
              <a:t>           四、訂定生物保全相關管理手冊。</a:t>
            </a:r>
          </a:p>
          <a:p>
            <a:pPr>
              <a:lnSpc>
                <a:spcPct val="80000"/>
              </a:lnSpc>
            </a:pPr>
            <a:r>
              <a:rPr lang="zh-TW" altLang="en-US" sz="900" dirty="0"/>
              <a:t>           主管機關於必要時，得會同相關機關進行查核。</a:t>
            </a:r>
            <a:endParaRPr lang="en-US" altLang="zh-TW" sz="900" dirty="0"/>
          </a:p>
          <a:p>
            <a:pPr>
              <a:lnSpc>
                <a:spcPct val="80000"/>
              </a:lnSpc>
            </a:pPr>
            <a:r>
              <a:rPr lang="zh-TW" altLang="en-US" sz="900" dirty="0"/>
              <a:t>第 </a:t>
            </a:r>
            <a:r>
              <a:rPr lang="en-US" altLang="zh-TW" sz="900" dirty="0"/>
              <a:t>18 </a:t>
            </a:r>
            <a:r>
              <a:rPr lang="zh-TW" altLang="en-US" sz="900" dirty="0"/>
              <a:t>條   生物安全第二等級以上實驗室，應於明顯處標示生物安全等級、生物危害標識、實驗室主管、管理人員姓名、聯絡電話及</a:t>
            </a:r>
            <a:r>
              <a:rPr lang="zh-TW" altLang="en-US" sz="900" strike="sngStrike" dirty="0"/>
              <a:t>其</a:t>
            </a:r>
            <a:r>
              <a:rPr lang="zh-TW" altLang="en-US" sz="900" b="1" dirty="0"/>
              <a:t>緊急聯絡窗口，並訂定實驗室生物安全相關管理手冊</a:t>
            </a:r>
            <a:r>
              <a:rPr lang="zh-TW" altLang="en-US" sz="900" strike="sngStrike" dirty="0"/>
              <a:t>處理措施</a:t>
            </a:r>
            <a:r>
              <a:rPr lang="zh-TW" altLang="en-US" sz="900" dirty="0"/>
              <a:t>。</a:t>
            </a:r>
          </a:p>
          <a:p>
            <a:pPr>
              <a:lnSpc>
                <a:spcPct val="80000"/>
              </a:lnSpc>
            </a:pPr>
            <a:r>
              <a:rPr lang="zh-TW" altLang="en-US" sz="900" strike="sngStrike" dirty="0"/>
              <a:t>設置單位應定期辦理前項實驗室工作人員健康檢查及建立健康狀況異常監控機制。</a:t>
            </a:r>
          </a:p>
          <a:p>
            <a:pPr>
              <a:lnSpc>
                <a:spcPct val="80000"/>
              </a:lnSpc>
            </a:pPr>
            <a:r>
              <a:rPr lang="zh-TW" altLang="en-US" sz="900" dirty="0"/>
              <a:t>設置單位對於使用第三級以上危險群病原體</a:t>
            </a:r>
            <a:r>
              <a:rPr lang="zh-TW" altLang="en-US" sz="900" strike="sngStrike" dirty="0"/>
              <a:t>微生物</a:t>
            </a:r>
            <a:r>
              <a:rPr lang="zh-TW" altLang="en-US" sz="900" dirty="0"/>
              <a:t>之實驗室工作人員，應保存血清檢體至其離職後十年。但使用第二級以下危險群</a:t>
            </a:r>
            <a:r>
              <a:rPr lang="zh-TW" altLang="en-US" sz="900" b="1" dirty="0"/>
              <a:t>病原體</a:t>
            </a:r>
            <a:r>
              <a:rPr lang="zh-TW" altLang="en-US" sz="900" strike="sngStrike" dirty="0"/>
              <a:t>微生物</a:t>
            </a:r>
            <a:r>
              <a:rPr lang="zh-TW" altLang="en-US" sz="900" dirty="0"/>
              <a:t>之實驗室工作人員，其血清檢體及保存期限，由生安會</a:t>
            </a:r>
            <a:r>
              <a:rPr lang="zh-TW" altLang="en-US" sz="900" b="1" dirty="0"/>
              <a:t>或生安專責人員</a:t>
            </a:r>
            <a:r>
              <a:rPr lang="zh-TW" altLang="en-US" sz="900" dirty="0"/>
              <a:t>定之。</a:t>
            </a:r>
            <a:endParaRPr lang="en-US" altLang="zh-TW" sz="900" dirty="0"/>
          </a:p>
          <a:p>
            <a:pPr>
              <a:lnSpc>
                <a:spcPct val="80000"/>
              </a:lnSpc>
            </a:pPr>
            <a:endParaRPr lang="zh-TW" altLang="en-US" sz="900" dirty="0"/>
          </a:p>
        </p:txBody>
      </p:sp>
    </p:spTree>
    <p:extLst>
      <p:ext uri="{BB962C8B-B14F-4D97-AF65-F5344CB8AC3E}">
        <p14:creationId xmlns:p14="http://schemas.microsoft.com/office/powerpoint/2010/main" val="12967549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FD6F23-D1CD-4844-9C35-5D9E5F11AE93}" type="slidenum">
              <a:rPr lang="en-US" altLang="zh-TW" sz="1200">
                <a:latin typeface="Times New Roman" panose="02020603050405020304" pitchFamily="18" charset="0"/>
                <a:ea typeface="標楷體" panose="03000509000000000000" pitchFamily="65" charset="-120"/>
              </a:rPr>
              <a:pPr algn="r"/>
              <a:t>71</a:t>
            </a:fld>
            <a:endParaRPr lang="en-US" altLang="zh-TW" sz="1200" dirty="0">
              <a:latin typeface="Times New Roman" panose="02020603050405020304" pitchFamily="18" charset="0"/>
              <a:ea typeface="標楷體" panose="03000509000000000000" pitchFamily="65" charset="-12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zh-TW" altLang="en-US" b="1" dirty="0"/>
              <a:t>補充說明</a:t>
            </a:r>
            <a:r>
              <a:rPr lang="en-US" altLang="zh-TW" b="1" dirty="0"/>
              <a:t>:</a:t>
            </a:r>
          </a:p>
          <a:p>
            <a:pPr eaLnBrk="1" hangingPunct="1"/>
            <a:r>
              <a:rPr lang="en-US" altLang="zh-TW" b="1" dirty="0"/>
              <a:t>《</a:t>
            </a:r>
            <a:r>
              <a:rPr lang="zh-TW" altLang="en-US" b="1" dirty="0"/>
              <a:t>補充</a:t>
            </a:r>
            <a:r>
              <a:rPr lang="en-US" altLang="zh-TW" b="1" dirty="0"/>
              <a:t>》</a:t>
            </a:r>
            <a:r>
              <a:rPr lang="zh-TW" altLang="en-US" b="1" dirty="0"/>
              <a:t>游離輻射防護安全標準</a:t>
            </a:r>
            <a:r>
              <a:rPr lang="en-US" altLang="zh-TW" b="1" dirty="0"/>
              <a:t>(94.12.30.)</a:t>
            </a:r>
          </a:p>
          <a:p>
            <a:pPr eaLnBrk="1" hangingPunct="1"/>
            <a:r>
              <a:rPr lang="zh-TW" altLang="en-US" dirty="0"/>
              <a:t>第</a:t>
            </a:r>
            <a:r>
              <a:rPr lang="en-US" altLang="zh-TW" dirty="0"/>
              <a:t>7 </a:t>
            </a:r>
            <a:r>
              <a:rPr lang="zh-TW" altLang="en-US" dirty="0"/>
              <a:t>條： 輻射工作人員職業曝露之劑量限度，依下列規定：</a:t>
            </a:r>
          </a:p>
          <a:p>
            <a:pPr eaLnBrk="1" hangingPunct="1"/>
            <a:r>
              <a:rPr lang="zh-TW" altLang="en-US" dirty="0"/>
              <a:t>一、每連續五年週期之有效劑量不得超過一百毫西弗，且任何單一年內之有效劑量不得超過五十毫西弗。</a:t>
            </a:r>
          </a:p>
          <a:p>
            <a:pPr eaLnBrk="1" hangingPunct="1"/>
            <a:r>
              <a:rPr lang="zh-TW" altLang="en-US" dirty="0"/>
              <a:t>二、眼球水晶體之等價劑量於一年內不得超過一百五十毫西弗。</a:t>
            </a:r>
          </a:p>
          <a:p>
            <a:pPr eaLnBrk="1" hangingPunct="1"/>
            <a:r>
              <a:rPr lang="zh-TW" altLang="en-US" dirty="0"/>
              <a:t>三、皮膚或四肢之等價劑量於一年內不得超過五百毫西弗。</a:t>
            </a:r>
          </a:p>
          <a:p>
            <a:pPr eaLnBrk="1" hangingPunct="1"/>
            <a:endParaRPr lang="zh-TW" altLang="en-US" dirty="0"/>
          </a:p>
          <a:p>
            <a:pPr eaLnBrk="1" hangingPunct="1"/>
            <a:r>
              <a:rPr lang="zh-TW" altLang="en-US" dirty="0"/>
              <a:t>第</a:t>
            </a:r>
            <a:r>
              <a:rPr lang="en-US" altLang="zh-TW" dirty="0"/>
              <a:t>12</a:t>
            </a:r>
            <a:r>
              <a:rPr lang="zh-TW" altLang="en-US" dirty="0"/>
              <a:t>條： 輻射作業造成一般人之年劑量限度，依下列規定：</a:t>
            </a:r>
          </a:p>
          <a:p>
            <a:pPr eaLnBrk="1" hangingPunct="1"/>
            <a:r>
              <a:rPr lang="zh-TW" altLang="en-US" dirty="0"/>
              <a:t>一、有效劑量不得超過一毫西弗。</a:t>
            </a:r>
          </a:p>
          <a:p>
            <a:pPr eaLnBrk="1" hangingPunct="1"/>
            <a:r>
              <a:rPr lang="zh-TW" altLang="en-US" dirty="0"/>
              <a:t>二、眼球水晶體之等價劑量不得超過十五毫西弗。</a:t>
            </a:r>
          </a:p>
          <a:p>
            <a:pPr eaLnBrk="1" hangingPunct="1"/>
            <a:r>
              <a:rPr lang="zh-TW" altLang="en-US" dirty="0"/>
              <a:t>三、皮膚之等價劑量不得超過五十毫西弗。</a:t>
            </a:r>
          </a:p>
          <a:p>
            <a:pPr eaLnBrk="1" hangingPunct="1"/>
            <a:endParaRPr lang="zh-TW" altLang="en-US" dirty="0"/>
          </a:p>
          <a:p>
            <a:pPr eaLnBrk="1" hangingPunct="1"/>
            <a:r>
              <a:rPr lang="zh-TW" altLang="en-US" b="1" dirty="0"/>
              <a:t>游離輻射防護法（ </a:t>
            </a:r>
            <a:r>
              <a:rPr lang="en-US" altLang="zh-TW" b="1" dirty="0"/>
              <a:t>91.1.30 </a:t>
            </a:r>
            <a:r>
              <a:rPr lang="zh-TW" altLang="en-US" b="1" dirty="0"/>
              <a:t>）</a:t>
            </a:r>
            <a:endParaRPr lang="en-US" altLang="zh-TW" b="1" dirty="0"/>
          </a:p>
          <a:p>
            <a:pPr eaLnBrk="1" hangingPunct="1"/>
            <a:r>
              <a:rPr lang="zh-TW" altLang="en-US" b="1" dirty="0"/>
              <a:t>第 </a:t>
            </a:r>
            <a:r>
              <a:rPr lang="en-US" altLang="zh-TW" b="1" dirty="0"/>
              <a:t>29 </a:t>
            </a:r>
            <a:r>
              <a:rPr lang="zh-TW" altLang="en-US" b="1" dirty="0"/>
              <a:t>條</a:t>
            </a:r>
          </a:p>
          <a:p>
            <a:pPr eaLnBrk="1" hangingPunct="1"/>
            <a:r>
              <a:rPr lang="zh-TW" altLang="en-US" dirty="0"/>
              <a:t>放射性物質、可發生游離輻射設備或輻射作業，應依指定申請許可或登記備查，主管機關同意後，始得進行輻射作業。</a:t>
            </a:r>
          </a:p>
          <a:p>
            <a:pPr eaLnBrk="1" hangingPunct="1"/>
            <a:r>
              <a:rPr lang="zh-TW" altLang="en-US" dirty="0"/>
              <a:t>置有高活度放射性物質或高能量可發生游離輻射設備之高強度輻射設施之運轉，應由合格之運轉人員負責操作</a:t>
            </a:r>
          </a:p>
          <a:p>
            <a:pPr eaLnBrk="1" hangingPunct="1"/>
            <a:endParaRPr lang="zh-TW" altLang="en-US" b="1" dirty="0"/>
          </a:p>
          <a:p>
            <a:pPr eaLnBrk="1" hangingPunct="1"/>
            <a:r>
              <a:rPr lang="zh-TW" altLang="en-US" b="1" dirty="0"/>
              <a:t>第 </a:t>
            </a:r>
            <a:r>
              <a:rPr lang="en-US" altLang="zh-TW" b="1" dirty="0"/>
              <a:t>15 </a:t>
            </a:r>
            <a:r>
              <a:rPr lang="zh-TW" altLang="en-US" b="1" dirty="0"/>
              <a:t>條</a:t>
            </a:r>
            <a:endParaRPr lang="en-US" altLang="zh-TW" b="1" dirty="0"/>
          </a:p>
          <a:p>
            <a:pPr eaLnBrk="1" hangingPunct="1"/>
            <a:r>
              <a:rPr lang="zh-TW" altLang="en-US" dirty="0"/>
              <a:t>為確保輻射工作人員所受職業曝露不超過劑量限度並合理抑低，雇主應對輻射工作人員實施個別劑量監測。但經評估輻射作業對輻射工作</a:t>
            </a:r>
          </a:p>
          <a:p>
            <a:pPr eaLnBrk="1" hangingPunct="1"/>
            <a:r>
              <a:rPr lang="zh-TW" altLang="en-US" dirty="0"/>
              <a:t>人員一年之曝露不可能超過劑量限度之一定比例者，得以作業環境監測或個別劑量抽樣監測代之</a:t>
            </a:r>
            <a:r>
              <a:rPr lang="en-US" altLang="zh-TW" dirty="0"/>
              <a:t>…..</a:t>
            </a:r>
          </a:p>
          <a:p>
            <a:pPr eaLnBrk="1" hangingPunct="1"/>
            <a:endParaRPr lang="en-US" altLang="zh-TW" dirty="0"/>
          </a:p>
          <a:p>
            <a:pPr eaLnBrk="1" hangingPunct="1"/>
            <a:r>
              <a:rPr lang="zh-TW" altLang="en-US" b="1" dirty="0"/>
              <a:t>第 </a:t>
            </a:r>
            <a:r>
              <a:rPr lang="en-US" altLang="zh-TW" b="1" dirty="0"/>
              <a:t>32 </a:t>
            </a:r>
            <a:r>
              <a:rPr lang="zh-TW" altLang="en-US" b="1" dirty="0"/>
              <a:t>條</a:t>
            </a:r>
            <a:endParaRPr lang="en-US" altLang="zh-TW" b="1" dirty="0"/>
          </a:p>
          <a:p>
            <a:pPr eaLnBrk="1" hangingPunct="1"/>
            <a:r>
              <a:rPr lang="zh-TW" altLang="en-US" dirty="0"/>
              <a:t>設施經營者應對放射性物質、可發生游離輻射設備或其設施，每年至少偵測一次，提報主管機關偵測證明備查，偵測項目由主管機關定之</a:t>
            </a:r>
          </a:p>
          <a:p>
            <a:pPr eaLnBrk="1" hangingPunct="1"/>
            <a:endParaRPr lang="zh-TW" altLang="en-US" dirty="0"/>
          </a:p>
          <a:p>
            <a:pPr eaLnBrk="1" hangingPunct="1"/>
            <a:endParaRPr lang="zh-TW" altLang="en-US" dirty="0"/>
          </a:p>
          <a:p>
            <a:pPr eaLnBrk="1" hangingPunct="1"/>
            <a:endParaRPr lang="en-US" altLang="zh-TW" dirty="0"/>
          </a:p>
        </p:txBody>
      </p:sp>
    </p:spTree>
    <p:extLst>
      <p:ext uri="{BB962C8B-B14F-4D97-AF65-F5344CB8AC3E}">
        <p14:creationId xmlns:p14="http://schemas.microsoft.com/office/powerpoint/2010/main" val="7246533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FD6F23-D1CD-4844-9C35-5D9E5F11AE93}" type="slidenum">
              <a:rPr lang="en-US" altLang="zh-TW" sz="1200">
                <a:latin typeface="Times New Roman" panose="02020603050405020304" pitchFamily="18" charset="0"/>
                <a:ea typeface="標楷體" panose="03000509000000000000" pitchFamily="65" charset="-120"/>
              </a:rPr>
              <a:pPr algn="r"/>
              <a:t>72</a:t>
            </a:fld>
            <a:endParaRPr lang="en-US" altLang="zh-TW" sz="1200" dirty="0">
              <a:latin typeface="Times New Roman" panose="02020603050405020304" pitchFamily="18" charset="0"/>
              <a:ea typeface="標楷體" panose="03000509000000000000" pitchFamily="65" charset="-12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zh-TW" altLang="en-US" b="1" dirty="0"/>
              <a:t>補充說明</a:t>
            </a:r>
            <a:r>
              <a:rPr lang="en-US" altLang="zh-TW" b="1" dirty="0"/>
              <a:t>:</a:t>
            </a:r>
          </a:p>
          <a:p>
            <a:pPr eaLnBrk="1" hangingPunct="1"/>
            <a:r>
              <a:rPr lang="en-US" altLang="zh-TW" b="1" dirty="0"/>
              <a:t>《</a:t>
            </a:r>
            <a:r>
              <a:rPr lang="zh-TW" altLang="en-US" b="1" dirty="0"/>
              <a:t>補充</a:t>
            </a:r>
            <a:r>
              <a:rPr lang="en-US" altLang="zh-TW" b="1" dirty="0"/>
              <a:t>》</a:t>
            </a:r>
            <a:r>
              <a:rPr lang="zh-TW" altLang="en-US" b="1" dirty="0"/>
              <a:t>游離輻射防護安全標準</a:t>
            </a:r>
            <a:r>
              <a:rPr lang="en-US" altLang="zh-TW" b="1" dirty="0"/>
              <a:t>(94.12.30.)</a:t>
            </a:r>
          </a:p>
          <a:p>
            <a:pPr eaLnBrk="1" hangingPunct="1"/>
            <a:r>
              <a:rPr lang="zh-TW" altLang="en-US" dirty="0"/>
              <a:t>第</a:t>
            </a:r>
            <a:r>
              <a:rPr lang="en-US" altLang="zh-TW" dirty="0"/>
              <a:t>7 </a:t>
            </a:r>
            <a:r>
              <a:rPr lang="zh-TW" altLang="en-US" dirty="0"/>
              <a:t>條： 輻射工作人員職業曝露之劑量限度，依下列規定：</a:t>
            </a:r>
          </a:p>
          <a:p>
            <a:pPr eaLnBrk="1" hangingPunct="1"/>
            <a:r>
              <a:rPr lang="zh-TW" altLang="en-US" dirty="0"/>
              <a:t>一、每連續五年週期之有效劑量不得超過一百毫西弗，且任何單一年內之有效劑量不得超過五十毫西弗。</a:t>
            </a:r>
          </a:p>
          <a:p>
            <a:pPr eaLnBrk="1" hangingPunct="1"/>
            <a:r>
              <a:rPr lang="zh-TW" altLang="en-US" dirty="0"/>
              <a:t>二、眼球水晶體之等價劑量於一年內不得超過一百五十毫西弗。</a:t>
            </a:r>
          </a:p>
          <a:p>
            <a:pPr eaLnBrk="1" hangingPunct="1"/>
            <a:r>
              <a:rPr lang="zh-TW" altLang="en-US" dirty="0"/>
              <a:t>三、皮膚或四肢之等價劑量於一年內不得超過五百毫西弗。</a:t>
            </a:r>
          </a:p>
          <a:p>
            <a:pPr eaLnBrk="1" hangingPunct="1"/>
            <a:endParaRPr lang="zh-TW" altLang="en-US" dirty="0"/>
          </a:p>
          <a:p>
            <a:pPr eaLnBrk="1" hangingPunct="1"/>
            <a:r>
              <a:rPr lang="zh-TW" altLang="en-US" dirty="0"/>
              <a:t>第</a:t>
            </a:r>
            <a:r>
              <a:rPr lang="en-US" altLang="zh-TW" dirty="0"/>
              <a:t>12</a:t>
            </a:r>
            <a:r>
              <a:rPr lang="zh-TW" altLang="en-US" dirty="0"/>
              <a:t>條： 輻射作業造成一般人之年劑量限度，依下列規定：</a:t>
            </a:r>
          </a:p>
          <a:p>
            <a:pPr eaLnBrk="1" hangingPunct="1"/>
            <a:r>
              <a:rPr lang="zh-TW" altLang="en-US" dirty="0"/>
              <a:t>一、有效劑量不得超過一毫西弗。</a:t>
            </a:r>
          </a:p>
          <a:p>
            <a:pPr eaLnBrk="1" hangingPunct="1"/>
            <a:r>
              <a:rPr lang="zh-TW" altLang="en-US" dirty="0"/>
              <a:t>二、眼球水晶體之等價劑量不得超過十五毫西弗。</a:t>
            </a:r>
          </a:p>
          <a:p>
            <a:pPr eaLnBrk="1" hangingPunct="1"/>
            <a:r>
              <a:rPr lang="zh-TW" altLang="en-US" dirty="0"/>
              <a:t>三、皮膚之等價劑量不得超過五十毫西弗。</a:t>
            </a:r>
          </a:p>
          <a:p>
            <a:pPr eaLnBrk="1" hangingPunct="1"/>
            <a:endParaRPr lang="zh-TW" altLang="en-US" dirty="0"/>
          </a:p>
          <a:p>
            <a:pPr eaLnBrk="1" hangingPunct="1"/>
            <a:r>
              <a:rPr lang="zh-TW" altLang="en-US" b="1" dirty="0"/>
              <a:t>游離輻射防護法（ </a:t>
            </a:r>
            <a:r>
              <a:rPr lang="en-US" altLang="zh-TW" b="1" dirty="0"/>
              <a:t>91.1.30 </a:t>
            </a:r>
            <a:r>
              <a:rPr lang="zh-TW" altLang="en-US" b="1" dirty="0"/>
              <a:t>）</a:t>
            </a:r>
            <a:endParaRPr lang="en-US" altLang="zh-TW" b="1" dirty="0"/>
          </a:p>
          <a:p>
            <a:pPr eaLnBrk="1" hangingPunct="1"/>
            <a:r>
              <a:rPr lang="zh-TW" altLang="en-US" b="1" dirty="0"/>
              <a:t>第 </a:t>
            </a:r>
            <a:r>
              <a:rPr lang="en-US" altLang="zh-TW" b="1" dirty="0"/>
              <a:t>29 </a:t>
            </a:r>
            <a:r>
              <a:rPr lang="zh-TW" altLang="en-US" b="1" dirty="0"/>
              <a:t>條</a:t>
            </a:r>
          </a:p>
          <a:p>
            <a:pPr eaLnBrk="1" hangingPunct="1"/>
            <a:r>
              <a:rPr lang="zh-TW" altLang="en-US" dirty="0"/>
              <a:t>放射性物質、可發生游離輻射設備或輻射作業，應依指定申請許可或登記備查，主管機關同意後，始得進行輻射作業。</a:t>
            </a:r>
          </a:p>
          <a:p>
            <a:pPr eaLnBrk="1" hangingPunct="1"/>
            <a:r>
              <a:rPr lang="zh-TW" altLang="en-US" dirty="0"/>
              <a:t>置有高活度放射性物質或高能量可發生游離輻射設備之高強度輻射設施之運轉，應由合格之運轉人員負責操作</a:t>
            </a:r>
          </a:p>
          <a:p>
            <a:pPr eaLnBrk="1" hangingPunct="1"/>
            <a:endParaRPr lang="zh-TW" altLang="en-US" b="1" dirty="0"/>
          </a:p>
          <a:p>
            <a:pPr eaLnBrk="1" hangingPunct="1"/>
            <a:r>
              <a:rPr lang="zh-TW" altLang="en-US" b="1" dirty="0"/>
              <a:t>第 </a:t>
            </a:r>
            <a:r>
              <a:rPr lang="en-US" altLang="zh-TW" b="1" dirty="0"/>
              <a:t>15 </a:t>
            </a:r>
            <a:r>
              <a:rPr lang="zh-TW" altLang="en-US" b="1" dirty="0"/>
              <a:t>條</a:t>
            </a:r>
            <a:endParaRPr lang="en-US" altLang="zh-TW" b="1" dirty="0"/>
          </a:p>
          <a:p>
            <a:pPr eaLnBrk="1" hangingPunct="1"/>
            <a:r>
              <a:rPr lang="zh-TW" altLang="en-US" dirty="0"/>
              <a:t>為確保輻射工作人員所受職業曝露不超過劑量限度並合理抑低，雇主應對輻射工作人員實施個別劑量監測。但經評估輻射作業對輻射工作</a:t>
            </a:r>
          </a:p>
          <a:p>
            <a:pPr eaLnBrk="1" hangingPunct="1"/>
            <a:r>
              <a:rPr lang="zh-TW" altLang="en-US" dirty="0"/>
              <a:t>人員一年之曝露不可能超過劑量限度之一定比例者，得以作業環境監測或個別劑量抽樣監測代之</a:t>
            </a:r>
            <a:r>
              <a:rPr lang="en-US" altLang="zh-TW" dirty="0"/>
              <a:t>…..</a:t>
            </a:r>
          </a:p>
          <a:p>
            <a:pPr eaLnBrk="1" hangingPunct="1"/>
            <a:endParaRPr lang="en-US" altLang="zh-TW" dirty="0"/>
          </a:p>
          <a:p>
            <a:pPr eaLnBrk="1" hangingPunct="1"/>
            <a:r>
              <a:rPr lang="zh-TW" altLang="en-US" b="1" dirty="0"/>
              <a:t>第 </a:t>
            </a:r>
            <a:r>
              <a:rPr lang="en-US" altLang="zh-TW" b="1" dirty="0"/>
              <a:t>32 </a:t>
            </a:r>
            <a:r>
              <a:rPr lang="zh-TW" altLang="en-US" b="1" dirty="0"/>
              <a:t>條</a:t>
            </a:r>
            <a:endParaRPr lang="en-US" altLang="zh-TW" b="1" dirty="0"/>
          </a:p>
          <a:p>
            <a:pPr eaLnBrk="1" hangingPunct="1"/>
            <a:r>
              <a:rPr lang="zh-TW" altLang="en-US" dirty="0"/>
              <a:t>設施經營者應對放射性物質、可發生游離輻射設備或其設施，每年至少偵測一次，提報主管機關偵測證明備查，偵測項目由主管機關定之</a:t>
            </a:r>
          </a:p>
          <a:p>
            <a:pPr eaLnBrk="1" hangingPunct="1"/>
            <a:endParaRPr lang="zh-TW" altLang="en-US" dirty="0"/>
          </a:p>
          <a:p>
            <a:pPr eaLnBrk="1" hangingPunct="1"/>
            <a:endParaRPr lang="zh-TW" altLang="en-US" dirty="0"/>
          </a:p>
          <a:p>
            <a:pPr eaLnBrk="1" hangingPunct="1"/>
            <a:endParaRPr lang="en-US" altLang="zh-TW" dirty="0"/>
          </a:p>
        </p:txBody>
      </p:sp>
    </p:spTree>
    <p:extLst>
      <p:ext uri="{BB962C8B-B14F-4D97-AF65-F5344CB8AC3E}">
        <p14:creationId xmlns:p14="http://schemas.microsoft.com/office/powerpoint/2010/main" val="27263395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6B9943-2F63-408D-A89D-2DC0A014A9C2}" type="slidenum">
              <a:rPr lang="en-US" altLang="zh-TW" sz="1200">
                <a:latin typeface="Times New Roman" panose="02020603050405020304" pitchFamily="18" charset="0"/>
                <a:ea typeface="標楷體" panose="03000509000000000000" pitchFamily="65" charset="-120"/>
              </a:rPr>
              <a:pPr algn="r"/>
              <a:t>73</a:t>
            </a:fld>
            <a:endParaRPr lang="en-US" altLang="zh-TW" sz="1200" dirty="0">
              <a:latin typeface="Times New Roman" panose="02020603050405020304" pitchFamily="18" charset="0"/>
              <a:ea typeface="標楷體" panose="03000509000000000000" pitchFamily="65" charset="-12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zh-TW" altLang="en-US" b="1" dirty="0"/>
              <a:t>補充說明</a:t>
            </a:r>
            <a:r>
              <a:rPr lang="en-US" altLang="zh-TW" b="1" dirty="0"/>
              <a:t>:</a:t>
            </a:r>
          </a:p>
          <a:p>
            <a:pPr eaLnBrk="1" hangingPunct="1"/>
            <a:r>
              <a:rPr lang="zh-TW" altLang="en-US" b="1" dirty="0"/>
              <a:t>游離輻射防護安全標準</a:t>
            </a:r>
            <a:r>
              <a:rPr lang="en-US" altLang="zh-TW" b="1" dirty="0"/>
              <a:t>(94.12.30)</a:t>
            </a:r>
          </a:p>
          <a:p>
            <a:pPr eaLnBrk="1" hangingPunct="1"/>
            <a:r>
              <a:rPr lang="zh-TW" altLang="en-US" b="1" dirty="0"/>
              <a:t>第 </a:t>
            </a:r>
            <a:r>
              <a:rPr lang="en-US" altLang="zh-TW" b="1" dirty="0"/>
              <a:t>4 </a:t>
            </a:r>
            <a:r>
              <a:rPr lang="zh-TW" altLang="en-US" b="1" dirty="0"/>
              <a:t>條</a:t>
            </a:r>
            <a:r>
              <a:rPr lang="zh-TW" altLang="en-US" dirty="0"/>
              <a:t>：輻射標誌之樣式顏色及示警</a:t>
            </a:r>
          </a:p>
          <a:p>
            <a:pPr eaLnBrk="1" hangingPunct="1"/>
            <a:r>
              <a:rPr lang="zh-TW" altLang="en-US" dirty="0"/>
              <a:t>視需要於標誌上或附近醒目位置提供示警內容</a:t>
            </a:r>
          </a:p>
          <a:p>
            <a:pPr eaLnBrk="1" hangingPunct="1">
              <a:lnSpc>
                <a:spcPct val="110000"/>
              </a:lnSpc>
              <a:spcBef>
                <a:spcPct val="10000"/>
              </a:spcBef>
              <a:spcAft>
                <a:spcPct val="10000"/>
              </a:spcAft>
            </a:pPr>
            <a:r>
              <a:rPr lang="zh-TW" altLang="en-US" sz="1100" dirty="0"/>
              <a:t>工作檯、放射性物質處理盤、盛裝放射性物質之容器，冰箱、抽氣櫃、廢料桶、水槽等均貼有適當</a:t>
            </a:r>
            <a:r>
              <a:rPr lang="zh-TW" altLang="en-US" sz="1100" dirty="0">
                <a:solidFill>
                  <a:srgbClr val="FF0000"/>
                </a:solidFill>
              </a:rPr>
              <a:t>輻射警示標誌及警語</a:t>
            </a:r>
          </a:p>
          <a:p>
            <a:pPr eaLnBrk="1" hangingPunct="1"/>
            <a:endParaRPr lang="zh-TW" altLang="en-US" b="1" dirty="0"/>
          </a:p>
          <a:p>
            <a:pPr eaLnBrk="1" hangingPunct="1"/>
            <a:r>
              <a:rPr lang="zh-TW" altLang="en-US" b="1" dirty="0"/>
              <a:t>游離輻射防護法第 </a:t>
            </a:r>
            <a:r>
              <a:rPr lang="en-US" altLang="zh-TW" b="1" dirty="0"/>
              <a:t>10 </a:t>
            </a:r>
            <a:r>
              <a:rPr lang="zh-TW" altLang="en-US" b="1" dirty="0"/>
              <a:t>條（</a:t>
            </a:r>
            <a:r>
              <a:rPr lang="en-US" altLang="zh-TW" b="1" dirty="0"/>
              <a:t>91.01.30</a:t>
            </a:r>
            <a:r>
              <a:rPr lang="zh-TW" altLang="en-US" b="1" dirty="0"/>
              <a:t>）：</a:t>
            </a:r>
            <a:endParaRPr lang="zh-TW" altLang="en-US" dirty="0"/>
          </a:p>
          <a:p>
            <a:pPr eaLnBrk="1" hangingPunct="1"/>
            <a:r>
              <a:rPr lang="zh-TW" altLang="en-US" dirty="0"/>
              <a:t>設施經營者應依主管機關規定，依其輻射工作場所之設施、輻射作業特性及輻射曝露程度，劃分輻射工作場所為管制區及監測區。管制區內應採取管制措施；監測區內應為必要之輻射監測，輻射工作場所外應實施環境輻射監測。</a:t>
            </a:r>
          </a:p>
          <a:p>
            <a:pPr eaLnBrk="1" hangingPunct="1"/>
            <a:endParaRPr lang="zh-TW" altLang="en-US" dirty="0"/>
          </a:p>
          <a:p>
            <a:pPr eaLnBrk="1" hangingPunct="1"/>
            <a:r>
              <a:rPr lang="zh-TW" altLang="en-US" b="1" dirty="0"/>
              <a:t>圖片來源：</a:t>
            </a:r>
            <a:r>
              <a:rPr lang="zh-TW" altLang="en-US" dirty="0"/>
              <a:t>黃文昌，</a:t>
            </a:r>
            <a:r>
              <a:rPr lang="en-US" altLang="zh-TW" b="1" dirty="0"/>
              <a:t>ITRI </a:t>
            </a:r>
            <a:r>
              <a:rPr lang="zh-TW" altLang="en-US" dirty="0"/>
              <a:t>輻射安全防護管理實務簡介，工業技術研究院，九十六年五月十日。</a:t>
            </a:r>
          </a:p>
          <a:p>
            <a:pPr eaLnBrk="1" hangingPunct="1"/>
            <a:endParaRPr lang="zh-TW" altLang="en-US" dirty="0"/>
          </a:p>
          <a:p>
            <a:pPr eaLnBrk="1" hangingPunct="1"/>
            <a:endParaRPr lang="zh-TW" altLang="en-US" dirty="0"/>
          </a:p>
          <a:p>
            <a:pPr eaLnBrk="1" hangingPunct="1"/>
            <a:endParaRPr lang="en-US" altLang="zh-TW" dirty="0"/>
          </a:p>
        </p:txBody>
      </p:sp>
    </p:spTree>
    <p:extLst>
      <p:ext uri="{BB962C8B-B14F-4D97-AF65-F5344CB8AC3E}">
        <p14:creationId xmlns:p14="http://schemas.microsoft.com/office/powerpoint/2010/main" val="10471157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插頭及插座鬆動易造成接觸不良而發熱</a:t>
            </a:r>
          </a:p>
          <a:p>
            <a:r>
              <a:rPr lang="zh-TW" altLang="en-US" dirty="0"/>
              <a:t>插頭、插座焦黑可能是過電流所造成</a:t>
            </a:r>
            <a:endParaRPr lang="en-US" altLang="zh-TW" dirty="0"/>
          </a:p>
          <a:p>
            <a:endParaRPr lang="en-US" altLang="zh-TW" dirty="0"/>
          </a:p>
          <a:p>
            <a:r>
              <a:rPr lang="zh-TW" altLang="en-US" dirty="0"/>
              <a:t>屋內線路裝置規則</a:t>
            </a:r>
            <a:r>
              <a:rPr lang="en-US" altLang="zh-TW" strike="sngStrike" dirty="0"/>
              <a:t>(102.12.16)</a:t>
            </a:r>
            <a:r>
              <a:rPr lang="en-US" altLang="zh-TW" strike="noStrike" dirty="0"/>
              <a:t>(104.6.3)</a:t>
            </a:r>
            <a:endParaRPr lang="zh-TW" altLang="en-US" strike="noStrike" dirty="0"/>
          </a:p>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74</a:t>
            </a:fld>
            <a:endParaRPr lang="en-US" altLang="zh-TW"/>
          </a:p>
        </p:txBody>
      </p:sp>
    </p:spTree>
    <p:extLst>
      <p:ext uri="{BB962C8B-B14F-4D97-AF65-F5344CB8AC3E}">
        <p14:creationId xmlns:p14="http://schemas.microsoft.com/office/powerpoint/2010/main" val="6038431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pPr>
              <a:lnSpc>
                <a:spcPct val="80000"/>
              </a:lnSpc>
            </a:pPr>
            <a:r>
              <a:rPr lang="zh-TW" altLang="en-US" sz="800" dirty="0"/>
              <a:t>補充說明</a:t>
            </a:r>
            <a:r>
              <a:rPr lang="en-US" altLang="zh-TW" sz="800" dirty="0"/>
              <a:t>:</a:t>
            </a:r>
          </a:p>
          <a:p>
            <a:pPr>
              <a:lnSpc>
                <a:spcPct val="80000"/>
              </a:lnSpc>
            </a:pPr>
            <a:r>
              <a:rPr lang="zh-TW" altLang="en-US" sz="800" dirty="0"/>
              <a:t>有上圖為某實驗室用甲醇的原容器，</a:t>
            </a:r>
            <a:r>
              <a:rPr lang="zh-TW" altLang="en-US" dirty="0"/>
              <a:t>當作實驗室廢液的儲存容器。該儲存方式有以下的缺點與錯誤</a:t>
            </a:r>
          </a:p>
          <a:p>
            <a:pPr>
              <a:lnSpc>
                <a:spcPct val="80000"/>
              </a:lnSpc>
            </a:pPr>
            <a:r>
              <a:rPr lang="en-US" altLang="zh-TW" dirty="0"/>
              <a:t>1.</a:t>
            </a:r>
            <a:r>
              <a:rPr lang="zh-TW" altLang="en-US" dirty="0"/>
              <a:t>該</a:t>
            </a:r>
            <a:r>
              <a:rPr lang="en-US" altLang="zh-TW" dirty="0"/>
              <a:t>30</a:t>
            </a:r>
            <a:r>
              <a:rPr lang="zh-TW" altLang="en-US" dirty="0"/>
              <a:t>公升原容器瓶身與瓶蓋強度均不足，用來儲存成份複雜的廢液，很容易造成瓶蓋、瓶身破損，廢液大量外洩，特別在運送途中稍有碰撞時</a:t>
            </a:r>
          </a:p>
          <a:p>
            <a:pPr>
              <a:lnSpc>
                <a:spcPct val="80000"/>
              </a:lnSpc>
            </a:pPr>
            <a:r>
              <a:rPr lang="en-US" altLang="zh-TW" dirty="0"/>
              <a:t>2.</a:t>
            </a:r>
            <a:r>
              <a:rPr lang="zh-TW" altLang="en-US" dirty="0"/>
              <a:t>瓶口有廢液外流痕跡，顯示傾倒廢液入容器時為使用漏斗，使得廢液外流污染環境</a:t>
            </a:r>
          </a:p>
          <a:p>
            <a:pPr>
              <a:lnSpc>
                <a:spcPct val="80000"/>
              </a:lnSpc>
            </a:pPr>
            <a:r>
              <a:rPr lang="en-US" altLang="zh-TW" dirty="0"/>
              <a:t>3.</a:t>
            </a:r>
            <a:r>
              <a:rPr lang="zh-TW" altLang="en-US" dirty="0"/>
              <a:t>瓶身上沒有任何廢液種類標示、廢棄物危害圖示，無法判斷內容物為何，成為不明廢液</a:t>
            </a:r>
            <a:endParaRPr lang="zh-TW" altLang="en-US" sz="800" dirty="0"/>
          </a:p>
          <a:p>
            <a:pPr>
              <a:lnSpc>
                <a:spcPct val="80000"/>
              </a:lnSpc>
            </a:pPr>
            <a:endParaRPr lang="zh-TW" altLang="en-US" sz="800" dirty="0"/>
          </a:p>
          <a:p>
            <a:pPr>
              <a:lnSpc>
                <a:spcPct val="80000"/>
              </a:lnSpc>
            </a:pPr>
            <a:r>
              <a:rPr lang="zh-TW" altLang="en-US" sz="800" b="1" dirty="0"/>
              <a:t>有害事業廢棄物認定標準</a:t>
            </a:r>
            <a:r>
              <a:rPr lang="en-US" altLang="zh-TW" sz="800" b="1" strike="sngStrike" dirty="0"/>
              <a:t>(98.06.05)</a:t>
            </a:r>
            <a:r>
              <a:rPr lang="en-US" altLang="zh-TW" sz="800" b="1" strike="noStrike" dirty="0"/>
              <a:t>(106.5.12)</a:t>
            </a:r>
            <a:endParaRPr lang="en-US" altLang="zh-TW" sz="800" b="1" strike="sngStrike" dirty="0"/>
          </a:p>
          <a:p>
            <a:pPr>
              <a:lnSpc>
                <a:spcPct val="80000"/>
              </a:lnSpc>
            </a:pPr>
            <a:r>
              <a:rPr kumimoji="0" lang="zh-TW" altLang="en-US" sz="800" dirty="0"/>
              <a:t>相關條文過多</a:t>
            </a:r>
            <a:r>
              <a:rPr kumimoji="0" lang="en-US" altLang="zh-TW" sz="800" dirty="0"/>
              <a:t>(</a:t>
            </a:r>
            <a:r>
              <a:rPr kumimoji="0" lang="zh-TW" altLang="en-US" sz="800" dirty="0"/>
              <a:t>略</a:t>
            </a:r>
            <a:r>
              <a:rPr kumimoji="0" lang="en-US" altLang="zh-TW" sz="800" dirty="0"/>
              <a:t>)</a:t>
            </a:r>
          </a:p>
          <a:p>
            <a:pPr>
              <a:lnSpc>
                <a:spcPct val="80000"/>
              </a:lnSpc>
            </a:pPr>
            <a:r>
              <a:rPr lang="zh-TW" altLang="zh-TW" sz="800" b="1" dirty="0"/>
              <a:t>事業廢棄物貯存清除處理方法及設施標準</a:t>
            </a:r>
            <a:r>
              <a:rPr lang="en-US" altLang="zh-TW" sz="800" b="1" dirty="0"/>
              <a:t>(95.12.14)</a:t>
            </a:r>
          </a:p>
          <a:p>
            <a:pPr>
              <a:lnSpc>
                <a:spcPct val="80000"/>
              </a:lnSpc>
            </a:pPr>
            <a:r>
              <a:rPr lang="zh-TW" altLang="en-US" sz="800" dirty="0"/>
              <a:t>第 </a:t>
            </a:r>
            <a:r>
              <a:rPr lang="en-US" altLang="zh-TW" sz="800" dirty="0"/>
              <a:t>8 </a:t>
            </a:r>
            <a:r>
              <a:rPr lang="zh-TW" altLang="en-US" sz="800" dirty="0"/>
              <a:t>條 　 生物醫療廢棄物之廢尖銳器具及感染性廢棄物之貯存方法，除中央主管機關另有規定外，應符合下列規定：</a:t>
            </a:r>
          </a:p>
          <a:p>
            <a:pPr>
              <a:lnSpc>
                <a:spcPct val="80000"/>
              </a:lnSpc>
            </a:pPr>
            <a:r>
              <a:rPr lang="zh-TW" altLang="en-US" sz="800" dirty="0"/>
              <a:t>一、廢尖銳器具：應與其他廢棄物分類貯存，並以不易穿透之堅固容器密封盛裝，貯存以一年為限。</a:t>
            </a:r>
          </a:p>
          <a:p>
            <a:pPr>
              <a:lnSpc>
                <a:spcPct val="80000"/>
              </a:lnSpc>
            </a:pPr>
            <a:r>
              <a:rPr lang="zh-TW" altLang="en-US" sz="800" dirty="0"/>
              <a:t>二、感染性廢棄物：應與其他廢棄物分類貯存；以熱處理法處理者，應以防漏、不易破之紅色塑膠袋或紅色可燃容器密封盛裝；以滅菌法處理者，應以防漏、不易破之黃色塑膠袋或黃色容器密封貯存。貯存條件應符合下列規定：</a:t>
            </a:r>
          </a:p>
          <a:p>
            <a:pPr>
              <a:lnSpc>
                <a:spcPct val="80000"/>
              </a:lnSpc>
            </a:pPr>
            <a:r>
              <a:rPr lang="zh-TW" altLang="en-US" sz="800" dirty="0"/>
              <a:t>（一）廢棄物產出機構：於攝氏五度以上貯存者，以一日為限；於攝氏五度以下至零度以上冷藏者，以七日為限；於攝氏零度以下冷凍者，以三十日為限。</a:t>
            </a:r>
          </a:p>
          <a:p>
            <a:pPr>
              <a:lnSpc>
                <a:spcPct val="80000"/>
              </a:lnSpc>
            </a:pPr>
            <a:r>
              <a:rPr lang="zh-TW" altLang="en-US" sz="800" dirty="0"/>
              <a:t>（二）清除機構：不得貯存；但有特殊情形而須轉運者，經地方主管機關同意後，得於攝氏五度以下冷藏或冷凍，並以七日為限。</a:t>
            </a:r>
          </a:p>
          <a:p>
            <a:pPr>
              <a:lnSpc>
                <a:spcPct val="80000"/>
              </a:lnSpc>
            </a:pPr>
            <a:r>
              <a:rPr lang="zh-TW" altLang="en-US" sz="800" dirty="0"/>
              <a:t>（三）處理機構：不得於攝氏五度以上貯存；於攝氏五度以下至零度以上冷藏者，以七日為限；於攝氏零度以下冷凍者，以三十日為限。</a:t>
            </a:r>
          </a:p>
          <a:p>
            <a:pPr>
              <a:lnSpc>
                <a:spcPct val="80000"/>
              </a:lnSpc>
            </a:pPr>
            <a:r>
              <a:rPr lang="zh-TW" altLang="en-US" sz="800" dirty="0"/>
              <a:t>前項貯存容器及塑膠袋，除應於最外層明顯處標示廢棄物名稱、產生廢棄物之事業名稱、貯存日期、重量、清除處理機構名稱及區別有害事業廢棄物特性之標誌外，感染性廢棄物另應標示貯存溫度。</a:t>
            </a:r>
          </a:p>
          <a:p>
            <a:pPr>
              <a:lnSpc>
                <a:spcPct val="80000"/>
              </a:lnSpc>
            </a:pPr>
            <a:r>
              <a:rPr lang="zh-TW" altLang="en-US" sz="800" dirty="0"/>
              <a:t>第一項貯存期限，不含清運過程、裝卸貨及等待投料時間。</a:t>
            </a:r>
          </a:p>
          <a:p>
            <a:pPr>
              <a:lnSpc>
                <a:spcPct val="80000"/>
              </a:lnSpc>
            </a:pPr>
            <a:r>
              <a:rPr lang="zh-TW" altLang="en-US" sz="800" dirty="0"/>
              <a:t>生物醫療廢棄物之廢尖銳器具及感染性廢棄物於貯存期間產生惡臭時，應立即清除。</a:t>
            </a:r>
          </a:p>
          <a:p>
            <a:pPr>
              <a:lnSpc>
                <a:spcPct val="80000"/>
              </a:lnSpc>
            </a:pPr>
            <a:r>
              <a:rPr lang="zh-TW" altLang="en-US" sz="800" dirty="0"/>
              <a:t>事業有特殊情形無法符合第一項第二款規定者，得檢具相關文件報請地方主管機關同意後，延長貯存期限。其同意文件須註明申請延長貯存之廢棄物種類、原因及許可延長貯存之期限，並副知中央主管機關。</a:t>
            </a:r>
          </a:p>
          <a:p>
            <a:pPr>
              <a:lnSpc>
                <a:spcPct val="80000"/>
              </a:lnSpc>
            </a:pPr>
            <a:r>
              <a:rPr lang="zh-TW" altLang="en-US" sz="800" dirty="0"/>
              <a:t>第 </a:t>
            </a:r>
            <a:r>
              <a:rPr lang="en-US" altLang="zh-TW" sz="800" dirty="0"/>
              <a:t>9 </a:t>
            </a:r>
            <a:r>
              <a:rPr lang="zh-TW" altLang="en-US" sz="800" dirty="0"/>
              <a:t>條 　 事業廢棄物採自動辨識及資料擷取系統之電子或光學標籤管制廢棄物流向者，得簡化第七條及前條規定之標示內容。</a:t>
            </a:r>
          </a:p>
          <a:p>
            <a:pPr>
              <a:lnSpc>
                <a:spcPct val="80000"/>
              </a:lnSpc>
            </a:pPr>
            <a:r>
              <a:rPr lang="zh-TW" altLang="en-US" sz="800" dirty="0"/>
              <a:t>前項有關簡化標示之項目、內容及作業方式，由中央主管機關定之。</a:t>
            </a:r>
          </a:p>
          <a:p>
            <a:pPr>
              <a:lnSpc>
                <a:spcPct val="80000"/>
              </a:lnSpc>
            </a:pPr>
            <a:r>
              <a:rPr lang="zh-TW" altLang="en-US" sz="800" dirty="0"/>
              <a:t> </a:t>
            </a:r>
          </a:p>
          <a:p>
            <a:pPr>
              <a:lnSpc>
                <a:spcPct val="80000"/>
              </a:lnSpc>
            </a:pPr>
            <a:r>
              <a:rPr lang="zh-TW" altLang="en-US" sz="800" dirty="0"/>
              <a:t>第 </a:t>
            </a:r>
            <a:r>
              <a:rPr lang="en-US" altLang="zh-TW" sz="800" dirty="0"/>
              <a:t>10 </a:t>
            </a:r>
            <a:r>
              <a:rPr lang="zh-TW" altLang="en-US" sz="800" dirty="0"/>
              <a:t>條 　 一般事業廢棄物應依其主要成分特性設置貯存設施，除經中央主管機關公告者外，應符合下列規定：</a:t>
            </a:r>
          </a:p>
          <a:p>
            <a:pPr>
              <a:lnSpc>
                <a:spcPct val="80000"/>
              </a:lnSpc>
            </a:pPr>
            <a:r>
              <a:rPr lang="zh-TW" altLang="en-US" sz="800" dirty="0"/>
              <a:t>一、應有防止地面水、雨水及地下水流入、滲透之設備或措施。 </a:t>
            </a:r>
          </a:p>
          <a:p>
            <a:pPr>
              <a:lnSpc>
                <a:spcPct val="80000"/>
              </a:lnSpc>
            </a:pPr>
            <a:r>
              <a:rPr lang="zh-TW" altLang="en-US" sz="800" dirty="0"/>
              <a:t>二、由貯存設施產生之廢液、廢氣、惡臭等，應有收集或防止其污染地面水體、地下水體、空氣、土壤之設備或措施。</a:t>
            </a:r>
          </a:p>
          <a:p>
            <a:pPr>
              <a:lnSpc>
                <a:spcPct val="80000"/>
              </a:lnSpc>
            </a:pPr>
            <a:r>
              <a:rPr lang="zh-TW" altLang="en-US" sz="800" dirty="0"/>
              <a:t>事業產生與各中央目的事業主管機關所公告之事業廢棄物再利用種類相同，且其事業廢棄物再利用管理方式有特別規定者，依其管理方式之規定，不受前項規定之限制。</a:t>
            </a:r>
          </a:p>
          <a:p>
            <a:pPr>
              <a:lnSpc>
                <a:spcPct val="80000"/>
              </a:lnSpc>
            </a:pPr>
            <a:r>
              <a:rPr lang="zh-TW" altLang="en-US" sz="800" dirty="0"/>
              <a:t> </a:t>
            </a:r>
          </a:p>
          <a:p>
            <a:pPr>
              <a:lnSpc>
                <a:spcPct val="80000"/>
              </a:lnSpc>
            </a:pPr>
            <a:r>
              <a:rPr lang="zh-TW" altLang="en-US" sz="800" dirty="0"/>
              <a:t>第 </a:t>
            </a:r>
            <a:r>
              <a:rPr lang="en-US" altLang="zh-TW" sz="800" dirty="0"/>
              <a:t>11 </a:t>
            </a:r>
            <a:r>
              <a:rPr lang="zh-TW" altLang="en-US" sz="800" dirty="0"/>
              <a:t>條 　 有害事業廢棄物之貯存設施，除生物醫療廢棄物之廢尖銳器具及感染性廢棄物外，應符合下列規定：</a:t>
            </a:r>
          </a:p>
          <a:p>
            <a:pPr>
              <a:lnSpc>
                <a:spcPct val="80000"/>
              </a:lnSpc>
            </a:pPr>
            <a:r>
              <a:rPr lang="zh-TW" altLang="en-US" sz="800" dirty="0"/>
              <a:t>一、應設置專門貯存場所，其地面應堅固，四周採用抗蝕及不透水材料襯墊或構築。</a:t>
            </a:r>
          </a:p>
          <a:p>
            <a:pPr>
              <a:lnSpc>
                <a:spcPct val="80000"/>
              </a:lnSpc>
            </a:pPr>
            <a:r>
              <a:rPr lang="zh-TW" altLang="en-US" sz="800" dirty="0"/>
              <a:t>二、應有防止地面水、雨水及地下水流入、滲透之設備或措施。 </a:t>
            </a:r>
          </a:p>
          <a:p>
            <a:pPr>
              <a:lnSpc>
                <a:spcPct val="80000"/>
              </a:lnSpc>
            </a:pPr>
            <a:r>
              <a:rPr lang="zh-TW" altLang="en-US" sz="800" dirty="0"/>
              <a:t>三、由貯存設施產生之廢液、廢氣、惡臭等，應有收集或防止其污染地面水體、地下水體、空氣、土壤之設備或措施。</a:t>
            </a:r>
          </a:p>
          <a:p>
            <a:pPr>
              <a:lnSpc>
                <a:spcPct val="80000"/>
              </a:lnSpc>
            </a:pPr>
            <a:r>
              <a:rPr lang="zh-TW" altLang="en-US" sz="800" dirty="0"/>
              <a:t>四、應於明顯處，設置白底、紅字、黑框之警告標示，並有災害防止設備。</a:t>
            </a:r>
          </a:p>
          <a:p>
            <a:pPr>
              <a:lnSpc>
                <a:spcPct val="80000"/>
              </a:lnSpc>
            </a:pPr>
            <a:r>
              <a:rPr lang="zh-TW" altLang="en-US" sz="800" dirty="0"/>
              <a:t>五、設於地下之貯存容器，應有液位檢查、防漏措施及偵漏系統。 </a:t>
            </a:r>
          </a:p>
          <a:p>
            <a:pPr>
              <a:lnSpc>
                <a:spcPct val="80000"/>
              </a:lnSpc>
            </a:pPr>
            <a:r>
              <a:rPr lang="zh-TW" altLang="en-US" sz="800" dirty="0"/>
              <a:t>六、應配置所須之警報設備、滅火、照明設備或緊急沖淋安全設備。 </a:t>
            </a:r>
          </a:p>
          <a:p>
            <a:pPr>
              <a:lnSpc>
                <a:spcPct val="80000"/>
              </a:lnSpc>
            </a:pPr>
            <a:r>
              <a:rPr lang="zh-TW" altLang="en-US" sz="800" dirty="0"/>
              <a:t>七、屬有害事業廢棄物認定標準所認定之易燃性事業廢棄物、反應性事業廢棄物及毒性化學物質廢棄物，應依其危害特性種類配置所須之監測設備。其監測設備得準用毒性化學物質管理法、勞工安全衛生法之監測設備規範。</a:t>
            </a:r>
          </a:p>
          <a:p>
            <a:pPr>
              <a:lnSpc>
                <a:spcPct val="80000"/>
              </a:lnSpc>
            </a:pPr>
            <a:r>
              <a:rPr lang="zh-TW" altLang="en-US" sz="800" dirty="0"/>
              <a:t> </a:t>
            </a:r>
          </a:p>
          <a:p>
            <a:pPr>
              <a:lnSpc>
                <a:spcPct val="80000"/>
              </a:lnSpc>
            </a:pPr>
            <a:r>
              <a:rPr lang="zh-TW" altLang="en-US" sz="800" dirty="0"/>
              <a:t>第 </a:t>
            </a:r>
            <a:r>
              <a:rPr lang="en-US" altLang="zh-TW" sz="800" dirty="0"/>
              <a:t>12 </a:t>
            </a:r>
            <a:r>
              <a:rPr lang="zh-TW" altLang="en-US" sz="800" dirty="0"/>
              <a:t>條 　 生物醫療廢棄物之貯存設施，除基因毒性廢棄物依前條規定外，應符合下列規定： </a:t>
            </a:r>
          </a:p>
          <a:p>
            <a:pPr>
              <a:lnSpc>
                <a:spcPct val="80000"/>
              </a:lnSpc>
            </a:pPr>
            <a:r>
              <a:rPr lang="zh-TW" altLang="en-US" sz="800" dirty="0"/>
              <a:t>一、應於設施入口或設施外明顯處標示區別有害事業廢棄物特性之標誌，並備有緊急應變設施或措施，其設施應堅固，並與治療區、廚房及餐廳隔離。但診所得於治療區設密封貯存設施。 </a:t>
            </a:r>
          </a:p>
          <a:p>
            <a:pPr>
              <a:lnSpc>
                <a:spcPct val="80000"/>
              </a:lnSpc>
            </a:pPr>
            <a:r>
              <a:rPr lang="zh-TW" altLang="en-US" sz="800" dirty="0"/>
              <a:t>二、貯存事業廢棄物之不同顏色容器，須分開置放。 </a:t>
            </a:r>
          </a:p>
          <a:p>
            <a:pPr>
              <a:lnSpc>
                <a:spcPct val="80000"/>
              </a:lnSpc>
            </a:pPr>
            <a:r>
              <a:rPr lang="zh-TW" altLang="en-US" sz="800" dirty="0"/>
              <a:t>三、應有良好之排水及沖洗設備。</a:t>
            </a:r>
          </a:p>
          <a:p>
            <a:pPr>
              <a:lnSpc>
                <a:spcPct val="80000"/>
              </a:lnSpc>
            </a:pPr>
            <a:r>
              <a:rPr lang="zh-TW" altLang="en-US" sz="800" dirty="0"/>
              <a:t>四、具防止人員或動物擅自闖入之安全設備或措施。 </a:t>
            </a:r>
          </a:p>
          <a:p>
            <a:pPr>
              <a:lnSpc>
                <a:spcPct val="80000"/>
              </a:lnSpc>
            </a:pPr>
            <a:r>
              <a:rPr lang="zh-TW" altLang="en-US" sz="800" dirty="0"/>
              <a:t>五、具防止蚊蠅或其他病媒孳生之設備或措施。 </a:t>
            </a:r>
          </a:p>
          <a:p>
            <a:pPr>
              <a:lnSpc>
                <a:spcPct val="80000"/>
              </a:lnSpc>
            </a:pPr>
            <a:r>
              <a:rPr lang="zh-TW" altLang="en-US" sz="800" dirty="0"/>
              <a:t>六、應有防止地面水、雨水及地下水流入、滲透之設備或措施。 </a:t>
            </a:r>
          </a:p>
          <a:p>
            <a:pPr>
              <a:lnSpc>
                <a:spcPct val="80000"/>
              </a:lnSpc>
            </a:pPr>
            <a:r>
              <a:rPr lang="zh-TW" altLang="en-US" sz="800" dirty="0"/>
              <a:t>七、由貯存設施產生之廢液、廢氣、惡臭等，應有收集或防止其污染地面水體、地下水體、空氣、土壤之設備或措施。</a:t>
            </a:r>
          </a:p>
        </p:txBody>
      </p:sp>
    </p:spTree>
    <p:extLst>
      <p:ext uri="{BB962C8B-B14F-4D97-AF65-F5344CB8AC3E}">
        <p14:creationId xmlns:p14="http://schemas.microsoft.com/office/powerpoint/2010/main" val="20033315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F36EF29-75D0-4F14-8C79-A9FAB6EBEBAB}" type="slidenum">
              <a:rPr lang="en-US" altLang="zh-TW" smtClean="0"/>
              <a:pPr/>
              <a:t>76</a:t>
            </a:fld>
            <a:endParaRPr lang="en-US" altLang="zh-TW"/>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a:p>
        </p:txBody>
      </p:sp>
    </p:spTree>
    <p:extLst>
      <p:ext uri="{BB962C8B-B14F-4D97-AF65-F5344CB8AC3E}">
        <p14:creationId xmlns:p14="http://schemas.microsoft.com/office/powerpoint/2010/main" val="26777254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F36EF29-75D0-4F14-8C79-A9FAB6EBEBAB}" type="slidenum">
              <a:rPr lang="en-US" altLang="zh-TW" smtClean="0"/>
              <a:pPr/>
              <a:t>77</a:t>
            </a:fld>
            <a:endParaRPr lang="en-US" altLang="zh-TW"/>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a:p>
        </p:txBody>
      </p:sp>
    </p:spTree>
    <p:extLst>
      <p:ext uri="{BB962C8B-B14F-4D97-AF65-F5344CB8AC3E}">
        <p14:creationId xmlns:p14="http://schemas.microsoft.com/office/powerpoint/2010/main" val="3938882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8562E0B6-3FDC-4F29-9B3E-DD942943FED4}" type="slidenum">
              <a:rPr lang="en-US" altLang="zh-TW" smtClean="0"/>
              <a:pPr/>
              <a:t>9</a:t>
            </a:fld>
            <a:endParaRPr lang="en-US" altLang="zh-TW"/>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zh-TW" altLang="zh-TW"/>
          </a:p>
        </p:txBody>
      </p:sp>
    </p:spTree>
    <p:extLst>
      <p:ext uri="{BB962C8B-B14F-4D97-AF65-F5344CB8AC3E}">
        <p14:creationId xmlns:p14="http://schemas.microsoft.com/office/powerpoint/2010/main" val="389738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0843ECC-2F13-4B9F-89C4-B4262129A053}" type="slidenum">
              <a:rPr lang="en-US" altLang="zh-TW" sz="1200">
                <a:latin typeface="Times New Roman" panose="02020603050405020304" pitchFamily="18" charset="0"/>
                <a:ea typeface="標楷體" panose="03000509000000000000" pitchFamily="65" charset="-120"/>
              </a:rPr>
              <a:pPr algn="r"/>
              <a:t>10</a:t>
            </a:fld>
            <a:endParaRPr lang="en-US" altLang="zh-TW" sz="1200" dirty="0">
              <a:latin typeface="Times New Roman" panose="02020603050405020304" pitchFamily="18" charset="0"/>
              <a:ea typeface="標楷體" panose="03000509000000000000" pitchFamily="65" charset="-12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altLang="zh-TW" b="1"/>
              <a:t>◎</a:t>
            </a:r>
            <a:r>
              <a:rPr lang="zh-TW" altLang="en-US" b="1"/>
              <a:t>重點：物理性危害乃因為能量所引起！</a:t>
            </a:r>
          </a:p>
        </p:txBody>
      </p:sp>
    </p:spTree>
    <p:extLst>
      <p:ext uri="{BB962C8B-B14F-4D97-AF65-F5344CB8AC3E}">
        <p14:creationId xmlns:p14="http://schemas.microsoft.com/office/powerpoint/2010/main" val="347993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B72ADB7-356C-4BAB-96D8-8796AD88CE30}" type="slidenum">
              <a:rPr lang="en-US" altLang="zh-TW" smtClean="0"/>
              <a:pPr/>
              <a:t>11</a:t>
            </a:fld>
            <a:endParaRPr lang="en-US" altLang="zh-TW"/>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zh-TW" altLang="en-US" sz="1000" b="1" dirty="0"/>
              <a:t>重點：以上圖說明電線裸露乃錯誤的配置，以下圖說明實驗室人員不應擅自使用延長線，應請專業電工配置電源插座。</a:t>
            </a:r>
          </a:p>
          <a:p>
            <a:pPr eaLnBrk="1" hangingPunct="1"/>
            <a:endParaRPr lang="zh-TW" altLang="en-US" sz="1000" b="1" dirty="0"/>
          </a:p>
          <a:p>
            <a:pPr eaLnBrk="1" hangingPunct="1"/>
            <a:r>
              <a:rPr lang="zh-TW" altLang="en-US" sz="1000" b="1" dirty="0"/>
              <a:t>補充說明</a:t>
            </a:r>
            <a:r>
              <a:rPr lang="en-US" altLang="zh-TW" sz="1000" b="1" dirty="0"/>
              <a:t>:</a:t>
            </a:r>
          </a:p>
          <a:p>
            <a:pPr eaLnBrk="1" hangingPunct="1"/>
            <a:r>
              <a:rPr lang="zh-TW" altLang="en-US" sz="1000" b="1" dirty="0"/>
              <a:t>感電危害</a:t>
            </a:r>
          </a:p>
          <a:p>
            <a:pPr eaLnBrk="1" hangingPunct="1"/>
            <a:r>
              <a:rPr lang="zh-TW" altLang="en-US" sz="1000" dirty="0"/>
              <a:t>胸部肌肉收縮，妨礙呼吸，導致窒息而死。  </a:t>
            </a:r>
          </a:p>
          <a:p>
            <a:pPr eaLnBrk="1" hangingPunct="1"/>
            <a:r>
              <a:rPr lang="zh-TW" altLang="en-US" sz="1000" dirty="0"/>
              <a:t>神經中樞痲痺，導致呼吸停止。</a:t>
            </a:r>
          </a:p>
          <a:p>
            <a:pPr eaLnBrk="1" hangingPunct="1"/>
            <a:r>
              <a:rPr lang="zh-TW" altLang="en-US" sz="1000" dirty="0"/>
              <a:t>引起心肌局部顫動，而妨礙正常心跳。即心 臟肌肉不同時收縮而各自發生收縮，且不能自然復原，導致血液循環停止而死亡。</a:t>
            </a:r>
          </a:p>
          <a:p>
            <a:pPr eaLnBrk="1" hangingPunct="1"/>
            <a:r>
              <a:rPr lang="zh-TW" altLang="en-US" sz="1000" dirty="0"/>
              <a:t>感受大量電流後，心臟肌肉收縮，導致心臟停止跳動，但受災者脫離電路後即可恢復正常的心跳。 </a:t>
            </a:r>
          </a:p>
          <a:p>
            <a:pPr eaLnBrk="1" hangingPunct="1"/>
            <a:r>
              <a:rPr lang="zh-TW" altLang="en-US" sz="1000" dirty="0"/>
              <a:t>由大量電流產生的熱，使組織、器官、神經中樞及肌肉出血或壞死。</a:t>
            </a:r>
          </a:p>
          <a:p>
            <a:pPr eaLnBrk="1" hangingPunct="1"/>
            <a:r>
              <a:rPr lang="zh-TW" altLang="en-US" sz="1000" dirty="0"/>
              <a:t>電燒傷是觸及高壓電，電流通過身體各部份而引起生理失調與不可回復性組織的傷害，血管栓塞後肌肉組織壞死，而大範圍肌肉不可逆壞死，可釋放肌蛋白引起腎小管阻塞導致腎衰竭。</a:t>
            </a:r>
          </a:p>
          <a:p>
            <a:pPr eaLnBrk="1" hangingPunct="1"/>
            <a:r>
              <a:rPr lang="zh-TW" altLang="en-US" sz="1000" dirty="0"/>
              <a:t>感電後，肌肉收縮，失去平衡，致使從高處墜落造成二次傷害。</a:t>
            </a:r>
          </a:p>
          <a:p>
            <a:pPr eaLnBrk="1" hangingPunct="1"/>
            <a:endParaRPr lang="zh-TW" altLang="en-US" sz="1000" dirty="0"/>
          </a:p>
          <a:p>
            <a:pPr algn="just" eaLnBrk="1" hangingPunct="1"/>
            <a:r>
              <a:rPr lang="zh-TW" altLang="en-US" sz="1000" b="1" dirty="0">
                <a:latin typeface="Times New Roman" pitchFamily="18" charset="0"/>
              </a:rPr>
              <a:t>電氣火災案例（補充）：</a:t>
            </a:r>
            <a:endParaRPr lang="zh-TW" altLang="en-US" sz="1000" b="1" dirty="0"/>
          </a:p>
          <a:p>
            <a:pPr eaLnBrk="1" hangingPunct="1"/>
            <a:r>
              <a:rPr lang="zh-TW" altLang="en-US" sz="1000" dirty="0">
                <a:latin typeface="Tahoma" pitchFamily="34" charset="0"/>
              </a:rPr>
              <a:t>民國</a:t>
            </a:r>
            <a:r>
              <a:rPr lang="zh-TW" altLang="en-US" sz="1000" dirty="0">
                <a:latin typeface="Tahoma" pitchFamily="34" charset="0"/>
                <a:cs typeface="Tahoma" pitchFamily="34" charset="0"/>
              </a:rPr>
              <a:t> </a:t>
            </a:r>
            <a:r>
              <a:rPr lang="en-US" altLang="zh-TW" sz="1000" dirty="0">
                <a:latin typeface="Tahoma" pitchFamily="34" charset="0"/>
                <a:cs typeface="Tahoma" pitchFamily="34" charset="0"/>
              </a:rPr>
              <a:t>89 </a:t>
            </a:r>
            <a:r>
              <a:rPr lang="zh-TW" altLang="en-US" sz="1000" dirty="0">
                <a:latin typeface="Times New Roman" pitchFamily="18" charset="0"/>
              </a:rPr>
              <a:t>年</a:t>
            </a:r>
            <a:r>
              <a:rPr lang="zh-TW" altLang="en-US" sz="1000" dirty="0">
                <a:latin typeface="Times New Roman" pitchFamily="18" charset="0"/>
                <a:cs typeface="Times New Roman" pitchFamily="18" charset="0"/>
              </a:rPr>
              <a:t> </a:t>
            </a:r>
            <a:r>
              <a:rPr lang="en-US" altLang="zh-TW" sz="1000" dirty="0">
                <a:latin typeface="Tahoma" pitchFamily="34" charset="0"/>
                <a:cs typeface="Tahoma" pitchFamily="34" charset="0"/>
              </a:rPr>
              <a:t>8 </a:t>
            </a:r>
            <a:r>
              <a:rPr lang="zh-TW" altLang="en-US" sz="1000" dirty="0">
                <a:latin typeface="Times New Roman" pitchFamily="18" charset="0"/>
              </a:rPr>
              <a:t>月，○○大學地球物理研究所岩心實驗室之冷藏櫃有煙從門縫冒出，該實驗室研究生立即將電源切斷，並請該實驗室教授一起察看冷藏櫃，因實驗室內部黑煙冒出，通知事務組派員把電氣總開關切斷，並到實驗室後方，將窗戶玻璃以磚塊擊破，擬將黑煙引出，但才經約十秒鐘，即發生爆炸（閃燃），三人都被玻璃碎片擊傷。</a:t>
            </a:r>
          </a:p>
          <a:p>
            <a:pPr eaLnBrk="1" hangingPunct="1"/>
            <a:r>
              <a:rPr lang="zh-TW" altLang="en-US" sz="1000" dirty="0">
                <a:latin typeface="Times New Roman" pitchFamily="18" charset="0"/>
              </a:rPr>
              <a:t>由現場作業人員之敘述，可知在發生爆炸之前，已產生濃厚黑煙，該黑煙係為保溫夾層之</a:t>
            </a:r>
            <a:r>
              <a:rPr lang="en-US" altLang="zh-TW" sz="1000" dirty="0">
                <a:latin typeface="Tahoma" pitchFamily="34" charset="0"/>
                <a:cs typeface="Tahoma" pitchFamily="34" charset="0"/>
              </a:rPr>
              <a:t>PU</a:t>
            </a:r>
            <a:r>
              <a:rPr lang="zh-TW" altLang="en-US" sz="1000" dirty="0">
                <a:latin typeface="Times New Roman" pitchFamily="18" charset="0"/>
              </a:rPr>
              <a:t>泡綿無氧高溫產生之有機物。起火點位於風扇機具內部，電氣火花應為引火源。</a:t>
            </a:r>
          </a:p>
          <a:p>
            <a:pPr eaLnBrk="1" hangingPunct="1"/>
            <a:endParaRPr lang="en-US" altLang="zh-TW" sz="1000" dirty="0">
              <a:latin typeface="Times New Roman" pitchFamily="18" charset="0"/>
            </a:endParaRPr>
          </a:p>
          <a:p>
            <a:pPr eaLnBrk="1" hangingPunct="1"/>
            <a:r>
              <a:rPr lang="zh-TW" altLang="en-US" sz="1000" dirty="0">
                <a:latin typeface="Times New Roman" pitchFamily="18" charset="0"/>
              </a:rPr>
              <a:t>另外須注意</a:t>
            </a:r>
            <a:r>
              <a:rPr lang="en-US" altLang="zh-TW" sz="1000" dirty="0">
                <a:latin typeface="Times New Roman" pitchFamily="18" charset="0"/>
              </a:rPr>
              <a:t>:</a:t>
            </a:r>
          </a:p>
          <a:p>
            <a:r>
              <a:rPr lang="zh-TW" altLang="en-US" sz="1000" dirty="0"/>
              <a:t>延長線長時間</a:t>
            </a:r>
            <a:r>
              <a:rPr lang="zh-TW" altLang="en-US" sz="1000" dirty="0">
                <a:solidFill>
                  <a:srgbClr val="FF0000"/>
                </a:solidFill>
              </a:rPr>
              <a:t>放置於地面</a:t>
            </a:r>
            <a:r>
              <a:rPr lang="zh-TW" altLang="en-US" sz="1000" dirty="0"/>
              <a:t>，易有絆倒、絕緣體破損感電的危險</a:t>
            </a:r>
            <a:endParaRPr lang="en-US" altLang="zh-TW" sz="1000" dirty="0">
              <a:solidFill>
                <a:srgbClr val="0070C0"/>
              </a:solidFill>
            </a:endParaRPr>
          </a:p>
          <a:p>
            <a:r>
              <a:rPr lang="zh-TW" altLang="en-US" sz="1000" dirty="0"/>
              <a:t>同一插座接用</a:t>
            </a:r>
            <a:r>
              <a:rPr lang="zh-TW" altLang="en-US" sz="1000" dirty="0">
                <a:solidFill>
                  <a:srgbClr val="FF0000"/>
                </a:solidFill>
              </a:rPr>
              <a:t>過多</a:t>
            </a:r>
            <a:r>
              <a:rPr lang="zh-TW" altLang="en-US" sz="1000" dirty="0"/>
              <a:t>插座，耗電量過大造成火災，一般的插座負荷上限為</a:t>
            </a:r>
            <a:r>
              <a:rPr lang="en-US" altLang="zh-TW" sz="1000" dirty="0"/>
              <a:t>15</a:t>
            </a:r>
            <a:r>
              <a:rPr lang="zh-TW" altLang="en-US" sz="1000" dirty="0"/>
              <a:t>安培</a:t>
            </a:r>
            <a:endParaRPr lang="en-US" altLang="zh-TW" sz="1000" dirty="0"/>
          </a:p>
          <a:p>
            <a:r>
              <a:rPr lang="zh-TW" altLang="en-US" sz="1000" dirty="0"/>
              <a:t>左圖延長線路配置混亂，容易勾到或絆倒、且顯然電流過大，延長插座本體已開始融化</a:t>
            </a:r>
            <a:endParaRPr lang="en-US" altLang="zh-TW" sz="1000" dirty="0"/>
          </a:p>
          <a:p>
            <a:endParaRPr lang="en-US" altLang="zh-TW" sz="1000" dirty="0"/>
          </a:p>
          <a:p>
            <a:r>
              <a:rPr lang="zh-TW" altLang="en-US" sz="1000" dirty="0"/>
              <a:t>右圖無熔絲開關上下接點金屬接頭裸露，容易誤觸觸電</a:t>
            </a:r>
            <a:endParaRPr lang="en-US" altLang="zh-TW" sz="1000" dirty="0"/>
          </a:p>
          <a:p>
            <a:r>
              <a:rPr lang="zh-TW" altLang="en-US" sz="1000" dirty="0">
                <a:solidFill>
                  <a:srgbClr val="0070C0"/>
                </a:solidFill>
              </a:rPr>
              <a:t>   </a:t>
            </a:r>
            <a:endParaRPr lang="zh-TW" altLang="en-US" sz="1000" dirty="0"/>
          </a:p>
          <a:p>
            <a:pPr eaLnBrk="1" hangingPunct="1"/>
            <a:endParaRPr lang="zh-TW" altLang="en-US" sz="1000" dirty="0">
              <a:latin typeface="Times New Roman" pitchFamily="18" charset="0"/>
            </a:endParaRPr>
          </a:p>
          <a:p>
            <a:pPr eaLnBrk="1" hangingPunct="1"/>
            <a:endParaRPr lang="en-US" altLang="zh-TW" sz="1000" dirty="0"/>
          </a:p>
        </p:txBody>
      </p:sp>
    </p:spTree>
    <p:extLst>
      <p:ext uri="{BB962C8B-B14F-4D97-AF65-F5344CB8AC3E}">
        <p14:creationId xmlns:p14="http://schemas.microsoft.com/office/powerpoint/2010/main" val="654761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685800" y="2130425"/>
            <a:ext cx="7772400" cy="1470025"/>
          </a:xfrm>
        </p:spPr>
        <p:txBody>
          <a:bodyPr/>
          <a:lstStyle>
            <a:lvl1pPr>
              <a:defRPr>
                <a:latin typeface="標楷體" panose="03000509000000000000" pitchFamily="65" charset="-120"/>
                <a:ea typeface="標楷體" panose="03000509000000000000" pitchFamily="65" charset="-120"/>
              </a:defRPr>
            </a:lvl1pPr>
          </a:lstStyle>
          <a:p>
            <a:r>
              <a:rPr lang="zh-TW" altLang="en-US" dirty="0"/>
              <a:t>教育部校園職業安全衛生知能提升暨教育訓練推動計畫</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A3049C38-5CCE-4752-B0CD-3E4CA06ACA1F}" type="datetime1">
              <a:rPr lang="zh-TW" altLang="en-US" smtClean="0"/>
              <a:t>2020/11/23</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8" name="圖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6309320"/>
            <a:ext cx="9144000" cy="1463912"/>
          </a:xfrm>
          <a:prstGeom prst="rect">
            <a:avLst/>
          </a:prstGeom>
        </p:spPr>
      </p:pic>
      <p:pic>
        <p:nvPicPr>
          <p:cNvPr id="2050" name="Picture 2" descr="\\192.168.0.1\volume9\蘇佳瑩\套用公版教材\圖片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11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457200" y="6093296"/>
            <a:ext cx="2133600" cy="365125"/>
          </a:xfrm>
        </p:spPr>
        <p:txBody>
          <a:bodyPr/>
          <a:lstStyle>
            <a:lvl1pPr>
              <a:defRPr>
                <a:ea typeface="標楷體" panose="03000509000000000000" pitchFamily="65" charset="-120"/>
              </a:defRPr>
            </a:lvl1pPr>
          </a:lstStyle>
          <a:p>
            <a:fld id="{36401DAB-9C4C-46B2-A404-DB6B749F4172}" type="datetime1">
              <a:rPr lang="zh-TW" altLang="en-US" smtClean="0"/>
              <a:t>2020/11/23</a:t>
            </a:fld>
            <a:endParaRPr lang="zh-TW" altLang="en-US" dirty="0"/>
          </a:p>
        </p:txBody>
      </p:sp>
      <p:sp>
        <p:nvSpPr>
          <p:cNvPr id="5" name="頁尾版面配置區 4"/>
          <p:cNvSpPr>
            <a:spLocks noGrp="1"/>
          </p:cNvSpPr>
          <p:nvPr>
            <p:ph type="ftr" sz="quarter" idx="11"/>
          </p:nvPr>
        </p:nvSpPr>
        <p:spPr>
          <a:xfrm>
            <a:off x="3124200" y="6093296"/>
            <a:ext cx="2895600" cy="365125"/>
          </a:xfrm>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a:xfrm>
            <a:off x="6553200" y="6093296"/>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25776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457200" y="6021288"/>
            <a:ext cx="2133600" cy="365125"/>
          </a:xfrm>
        </p:spPr>
        <p:txBody>
          <a:bodyPr/>
          <a:lstStyle>
            <a:lvl1pPr>
              <a:defRPr>
                <a:ea typeface="標楷體" panose="03000509000000000000" pitchFamily="65" charset="-120"/>
              </a:defRPr>
            </a:lvl1pPr>
          </a:lstStyle>
          <a:p>
            <a:fld id="{3A95177C-1A46-4FA4-A717-19FAF4005C05}" type="datetime1">
              <a:rPr lang="zh-TW" altLang="en-US" smtClean="0"/>
              <a:t>2020/11/23</a:t>
            </a:fld>
            <a:endParaRPr lang="zh-TW" altLang="en-US" dirty="0"/>
          </a:p>
        </p:txBody>
      </p:sp>
      <p:sp>
        <p:nvSpPr>
          <p:cNvPr id="5" name="頁尾版面配置區 4"/>
          <p:cNvSpPr>
            <a:spLocks noGrp="1"/>
          </p:cNvSpPr>
          <p:nvPr>
            <p:ph type="ftr" sz="quarter" idx="11"/>
          </p:nvPr>
        </p:nvSpPr>
        <p:spPr>
          <a:xfrm>
            <a:off x="3124200" y="6021288"/>
            <a:ext cx="2895600" cy="365125"/>
          </a:xfrm>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a:xfrm>
            <a:off x="6553200" y="6021288"/>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438315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243638"/>
            <a:ext cx="2133600" cy="457200"/>
          </a:xfrm>
        </p:spPr>
        <p:txBody>
          <a:bodyPr/>
          <a:lstStyle>
            <a:lvl1pPr>
              <a:defRPr>
                <a:latin typeface="Arial" charset="0"/>
                <a:ea typeface="標楷體" panose="03000509000000000000" pitchFamily="65" charset="-120"/>
              </a:defRPr>
            </a:lvl1pPr>
          </a:lstStyle>
          <a:p>
            <a:pPr>
              <a:defRPr/>
            </a:pPr>
            <a:fld id="{C9642470-C279-48CB-9244-AB190E70D963}" type="datetime1">
              <a:rPr lang="zh-TW" altLang="en-US" smtClean="0"/>
              <a:t>2020/11/23</a:t>
            </a:fld>
            <a:endParaRPr lang="en-US" altLang="zh-TW" dirty="0"/>
          </a:p>
        </p:txBody>
      </p:sp>
      <p:sp>
        <p:nvSpPr>
          <p:cNvPr id="6" name="頁尾版面配置區 5"/>
          <p:cNvSpPr>
            <a:spLocks noGrp="1"/>
          </p:cNvSpPr>
          <p:nvPr>
            <p:ph type="ftr" sz="quarter" idx="11"/>
          </p:nvPr>
        </p:nvSpPr>
        <p:spPr>
          <a:xfrm>
            <a:off x="3124200" y="6248400"/>
            <a:ext cx="2895600" cy="457200"/>
          </a:xfrm>
        </p:spPr>
        <p:txBody>
          <a:bodyPr/>
          <a:lstStyle>
            <a:lvl1pPr>
              <a:defRPr>
                <a:ea typeface="標楷體" panose="03000509000000000000" pitchFamily="65" charset="-120"/>
              </a:defRPr>
            </a:lvl1pPr>
          </a:lstStyle>
          <a:p>
            <a:pPr>
              <a:defRPr/>
            </a:pPr>
            <a:endParaRPr lang="en-US" altLang="zh-TW" dirty="0"/>
          </a:p>
        </p:txBody>
      </p:sp>
      <p:sp>
        <p:nvSpPr>
          <p:cNvPr id="7" name="投影片編號版面配置區 6"/>
          <p:cNvSpPr>
            <a:spLocks noGrp="1"/>
          </p:cNvSpPr>
          <p:nvPr>
            <p:ph type="sldNum" sz="quarter" idx="12"/>
          </p:nvPr>
        </p:nvSpPr>
        <p:spPr>
          <a:xfrm>
            <a:off x="6553200" y="6243638"/>
            <a:ext cx="2133600" cy="457200"/>
          </a:xfrm>
        </p:spPr>
        <p:txBody>
          <a:bodyPr/>
          <a:lstStyle>
            <a:lvl1pPr>
              <a:defRPr/>
            </a:lvl1pPr>
          </a:lstStyle>
          <a:p>
            <a:pPr>
              <a:defRPr/>
            </a:pPr>
            <a:fld id="{04E5ADA6-C3EA-4841-B284-66BD5CF34BF3}" type="slidenum">
              <a:rPr lang="en-US" altLang="zh-TW"/>
              <a:pPr>
                <a:defRPr/>
              </a:pPr>
              <a:t>‹#›</a:t>
            </a:fld>
            <a:endParaRPr lang="en-US" altLang="zh-TW"/>
          </a:p>
        </p:txBody>
      </p:sp>
    </p:spTree>
    <p:extLst>
      <p:ext uri="{BB962C8B-B14F-4D97-AF65-F5344CB8AC3E}">
        <p14:creationId xmlns:p14="http://schemas.microsoft.com/office/powerpoint/2010/main" val="330052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971600" y="274638"/>
            <a:ext cx="7715200" cy="1143000"/>
          </a:xfrm>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a:xfrm>
            <a:off x="457200" y="6237312"/>
            <a:ext cx="2133600" cy="365125"/>
          </a:xfrm>
        </p:spPr>
        <p:txBody>
          <a:bodyPr/>
          <a:lstStyle>
            <a:lvl1pPr>
              <a:defRPr>
                <a:ea typeface="標楷體" panose="03000509000000000000" pitchFamily="65" charset="-120"/>
              </a:defRPr>
            </a:lvl1pPr>
          </a:lstStyle>
          <a:p>
            <a:fld id="{9809A5D3-4EF5-40A8-AAAD-C98A9A33F2DE}" type="datetime1">
              <a:rPr lang="zh-TW" altLang="en-US" smtClean="0"/>
              <a:t>2020/11/23</a:t>
            </a:fld>
            <a:endParaRPr lang="zh-TW" altLang="en-US" dirty="0"/>
          </a:p>
        </p:txBody>
      </p:sp>
      <p:sp>
        <p:nvSpPr>
          <p:cNvPr id="5" name="頁尾版面配置區 4"/>
          <p:cNvSpPr>
            <a:spLocks noGrp="1"/>
          </p:cNvSpPr>
          <p:nvPr>
            <p:ph type="ftr" sz="quarter" idx="11"/>
          </p:nvPr>
        </p:nvSpPr>
        <p:spPr>
          <a:xfrm>
            <a:off x="6012160" y="6237312"/>
            <a:ext cx="2895600" cy="365125"/>
          </a:xfrm>
        </p:spPr>
        <p:txBody>
          <a:bodyPr/>
          <a:lstStyle>
            <a:lvl1pPr algn="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a:xfrm>
            <a:off x="3347864" y="6237312"/>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4728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a:xfrm>
            <a:off x="683568" y="5949280"/>
            <a:ext cx="2133600" cy="365125"/>
          </a:xfrm>
        </p:spPr>
        <p:txBody>
          <a:bodyPr/>
          <a:lstStyle>
            <a:lvl1pPr>
              <a:defRPr>
                <a:ea typeface="標楷體" panose="03000509000000000000" pitchFamily="65" charset="-120"/>
              </a:defRPr>
            </a:lvl1pPr>
          </a:lstStyle>
          <a:p>
            <a:fld id="{B17FB4C6-C5F1-43C9-9F34-EF4547ED51EE}" type="datetime1">
              <a:rPr lang="zh-TW" altLang="en-US" smtClean="0"/>
              <a:t>2020/11/23</a:t>
            </a:fld>
            <a:endParaRPr lang="zh-TW" altLang="en-US" dirty="0"/>
          </a:p>
        </p:txBody>
      </p:sp>
      <p:sp>
        <p:nvSpPr>
          <p:cNvPr id="5" name="頁尾版面配置區 4"/>
          <p:cNvSpPr>
            <a:spLocks noGrp="1"/>
          </p:cNvSpPr>
          <p:nvPr>
            <p:ph type="ftr" sz="quarter" idx="11"/>
          </p:nvPr>
        </p:nvSpPr>
        <p:spPr>
          <a:xfrm>
            <a:off x="5940152" y="5877272"/>
            <a:ext cx="2895600" cy="365125"/>
          </a:xfrm>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a:xfrm>
            <a:off x="3563888" y="5877272"/>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57196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5279E215-B02B-46CF-B12C-7681B54D660D}" type="datetime1">
              <a:rPr lang="zh-TW" altLang="en-US" smtClean="0"/>
              <a:t>2020/11/23</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60887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ea typeface="標楷體" panose="03000509000000000000" pitchFamily="65" charset="-120"/>
              </a:defRPr>
            </a:lvl1pPr>
          </a:lstStyle>
          <a:p>
            <a:fld id="{FFA8A0FA-558E-42EB-A448-F61A19EAA464}" type="datetime1">
              <a:rPr lang="zh-TW" altLang="en-US" smtClean="0"/>
              <a:t>2020/11/23</a:t>
            </a:fld>
            <a:endParaRPr lang="zh-TW" altLang="en-US" dirty="0"/>
          </a:p>
        </p:txBody>
      </p:sp>
      <p:sp>
        <p:nvSpPr>
          <p:cNvPr id="8" name="頁尾版面配置區 7"/>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9" name="投影片編號版面配置區 8"/>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74886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日期版面配置區 2"/>
          <p:cNvSpPr>
            <a:spLocks noGrp="1"/>
          </p:cNvSpPr>
          <p:nvPr>
            <p:ph type="dt" sz="half" idx="10"/>
          </p:nvPr>
        </p:nvSpPr>
        <p:spPr/>
        <p:txBody>
          <a:bodyPr/>
          <a:lstStyle>
            <a:lvl1pPr>
              <a:defRPr>
                <a:ea typeface="標楷體" panose="03000509000000000000" pitchFamily="65" charset="-120"/>
              </a:defRPr>
            </a:lvl1pPr>
          </a:lstStyle>
          <a:p>
            <a:fld id="{29233B9A-0BB9-4BB7-85D8-5CBFFA853F41}" type="datetime1">
              <a:rPr lang="zh-TW" altLang="en-US" smtClean="0"/>
              <a:t>2020/11/23</a:t>
            </a:fld>
            <a:endParaRPr lang="zh-TW" altLang="en-US" dirty="0"/>
          </a:p>
        </p:txBody>
      </p:sp>
      <p:sp>
        <p:nvSpPr>
          <p:cNvPr id="4" name="頁尾版面配置區 3"/>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5" name="投影片編號版面配置區 4"/>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4860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5780286"/>
            <a:ext cx="2133600" cy="365125"/>
          </a:xfrm>
        </p:spPr>
        <p:txBody>
          <a:bodyPr/>
          <a:lstStyle>
            <a:lvl1pPr>
              <a:defRPr>
                <a:ea typeface="標楷體" panose="03000509000000000000" pitchFamily="65" charset="-120"/>
              </a:defRPr>
            </a:lvl1pPr>
          </a:lstStyle>
          <a:p>
            <a:fld id="{64A72091-5401-44F2-B1E8-34C36D0D87B9}" type="datetime1">
              <a:rPr lang="zh-TW" altLang="en-US" smtClean="0"/>
              <a:t>2020/11/23</a:t>
            </a:fld>
            <a:endParaRPr lang="zh-TW" altLang="en-US" dirty="0"/>
          </a:p>
        </p:txBody>
      </p:sp>
      <p:sp>
        <p:nvSpPr>
          <p:cNvPr id="3" name="頁尾版面配置區 2"/>
          <p:cNvSpPr>
            <a:spLocks noGrp="1"/>
          </p:cNvSpPr>
          <p:nvPr>
            <p:ph type="ftr" sz="quarter" idx="11"/>
          </p:nvPr>
        </p:nvSpPr>
        <p:spPr>
          <a:xfrm>
            <a:off x="3124200" y="5780286"/>
            <a:ext cx="2895600" cy="365125"/>
          </a:xfrm>
        </p:spPr>
        <p:txBody>
          <a:bodyPr/>
          <a:lstStyle>
            <a:lvl1pPr>
              <a:defRPr>
                <a:ea typeface="標楷體" panose="03000509000000000000" pitchFamily="65" charset="-120"/>
              </a:defRPr>
            </a:lvl1pPr>
          </a:lstStyle>
          <a:p>
            <a:endParaRPr lang="zh-TW" altLang="en-US" dirty="0"/>
          </a:p>
        </p:txBody>
      </p:sp>
      <p:sp>
        <p:nvSpPr>
          <p:cNvPr id="4" name="投影片編號版面配置區 3"/>
          <p:cNvSpPr>
            <a:spLocks noGrp="1"/>
          </p:cNvSpPr>
          <p:nvPr>
            <p:ph type="sldNum" sz="quarter" idx="12"/>
          </p:nvPr>
        </p:nvSpPr>
        <p:spPr>
          <a:xfrm>
            <a:off x="6553200" y="5733256"/>
            <a:ext cx="2133600" cy="41215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63368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a:xfrm>
            <a:off x="457200" y="5877272"/>
            <a:ext cx="2133600" cy="365125"/>
          </a:xfrm>
        </p:spPr>
        <p:txBody>
          <a:bodyPr/>
          <a:lstStyle>
            <a:lvl1pPr>
              <a:defRPr>
                <a:ea typeface="標楷體" panose="03000509000000000000" pitchFamily="65" charset="-120"/>
              </a:defRPr>
            </a:lvl1pPr>
          </a:lstStyle>
          <a:p>
            <a:fld id="{8C6C7F96-A738-4E51-9AF9-15E3C296C821}" type="datetime1">
              <a:rPr lang="zh-TW" altLang="en-US" smtClean="0"/>
              <a:t>2020/11/23</a:t>
            </a:fld>
            <a:endParaRPr lang="zh-TW" altLang="en-US" dirty="0"/>
          </a:p>
        </p:txBody>
      </p:sp>
      <p:sp>
        <p:nvSpPr>
          <p:cNvPr id="6" name="頁尾版面配置區 5"/>
          <p:cNvSpPr>
            <a:spLocks noGrp="1"/>
          </p:cNvSpPr>
          <p:nvPr>
            <p:ph type="ftr" sz="quarter" idx="11"/>
          </p:nvPr>
        </p:nvSpPr>
        <p:spPr>
          <a:xfrm>
            <a:off x="3124200" y="5877272"/>
            <a:ext cx="2895600" cy="365125"/>
          </a:xfrm>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a:xfrm>
            <a:off x="6553200" y="5877272"/>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77476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a:xfrm>
            <a:off x="457200" y="5805264"/>
            <a:ext cx="2133600" cy="365125"/>
          </a:xfrm>
        </p:spPr>
        <p:txBody>
          <a:bodyPr/>
          <a:lstStyle>
            <a:lvl1pPr>
              <a:defRPr>
                <a:ea typeface="標楷體" panose="03000509000000000000" pitchFamily="65" charset="-120"/>
              </a:defRPr>
            </a:lvl1pPr>
          </a:lstStyle>
          <a:p>
            <a:fld id="{119EDB14-A8D4-4351-8FF5-16FF72E27BC0}" type="datetime1">
              <a:rPr lang="zh-TW" altLang="en-US" smtClean="0"/>
              <a:t>2020/11/23</a:t>
            </a:fld>
            <a:endParaRPr lang="zh-TW" altLang="en-US" dirty="0"/>
          </a:p>
        </p:txBody>
      </p:sp>
      <p:sp>
        <p:nvSpPr>
          <p:cNvPr id="6" name="頁尾版面配置區 5"/>
          <p:cNvSpPr>
            <a:spLocks noGrp="1"/>
          </p:cNvSpPr>
          <p:nvPr>
            <p:ph type="ftr" sz="quarter" idx="11"/>
          </p:nvPr>
        </p:nvSpPr>
        <p:spPr>
          <a:xfrm>
            <a:off x="3124200" y="5805264"/>
            <a:ext cx="2895600" cy="365125"/>
          </a:xfrm>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a:xfrm>
            <a:off x="6553200" y="580526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1671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192.168.0.1\volume9\蘇佳瑩\套用公版教材\圖片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1187624" y="274638"/>
            <a:ext cx="7499176" cy="1143000"/>
          </a:xfrm>
          <a:prstGeom prst="rect">
            <a:avLst/>
          </a:prstGeom>
        </p:spPr>
        <p:txBody>
          <a:bodyPr vert="horz" lIns="91440" tIns="45720" rIns="91440" bIns="45720" rtlCol="0" anchor="ctr">
            <a:noAutofit/>
          </a:bodyPr>
          <a:lstStyle/>
          <a:p>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標楷體" panose="03000509000000000000" pitchFamily="65" charset="-120"/>
              </a:defRPr>
            </a:lvl1pPr>
          </a:lstStyle>
          <a:p>
            <a:fld id="{C17BB636-A16D-4FC6-A82E-118458CF1D75}" type="datetime1">
              <a:rPr lang="zh-TW" altLang="en-US" smtClean="0"/>
              <a:t>2020/11/23</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9" name="圖片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117336"/>
            <a:ext cx="9144000" cy="1481328"/>
          </a:xfrm>
          <a:prstGeom prst="rect">
            <a:avLst/>
          </a:prstGeom>
        </p:spPr>
      </p:pic>
    </p:spTree>
    <p:extLst>
      <p:ext uri="{BB962C8B-B14F-4D97-AF65-F5344CB8AC3E}">
        <p14:creationId xmlns:p14="http://schemas.microsoft.com/office/powerpoint/2010/main" val="144489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emf"/><Relationship Id="rId5" Type="http://schemas.openxmlformats.org/officeDocument/2006/relationships/oleObject" Target="../embeddings/oleObject2.bin"/><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5.emf"/><Relationship Id="rId5" Type="http://schemas.openxmlformats.org/officeDocument/2006/relationships/oleObject" Target="../embeddings/oleObject4.bin"/><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hart" Target="../charts/chart1.xml"/><Relationship Id="rId5" Type="http://schemas.openxmlformats.org/officeDocument/2006/relationships/image" Target="../media/image36.png"/><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jpeg"/></Relationships>
</file>

<file path=ppt/slides/_rels/slide7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758880" y="6319480"/>
            <a:ext cx="2133600" cy="365125"/>
          </a:xfrm>
        </p:spPr>
        <p:txBody>
          <a:bodyPr/>
          <a:lstStyle/>
          <a:p>
            <a:fld id="{A36E6B7E-3405-4ABC-8F0A-11CAAA034E4E}" type="slidenum">
              <a:rPr lang="zh-TW" altLang="en-US" smtClean="0"/>
              <a:pPr/>
              <a:t>1</a:t>
            </a:fld>
            <a:endParaRPr lang="zh-TW" altLang="en-US" dirty="0"/>
          </a:p>
        </p:txBody>
      </p:sp>
      <p:sp>
        <p:nvSpPr>
          <p:cNvPr id="5" name="文字方塊 4">
            <a:extLst>
              <a:ext uri="{FF2B5EF4-FFF2-40B4-BE49-F238E27FC236}">
                <a16:creationId xmlns:a16="http://schemas.microsoft.com/office/drawing/2014/main" id="{DD3C9B20-5762-451C-A17D-61225A0C0D67}"/>
              </a:ext>
            </a:extLst>
          </p:cNvPr>
          <p:cNvSpPr txBox="1"/>
          <p:nvPr/>
        </p:nvSpPr>
        <p:spPr>
          <a:xfrm>
            <a:off x="179512" y="1286858"/>
            <a:ext cx="8610128" cy="1569660"/>
          </a:xfrm>
          <a:prstGeom prst="rect">
            <a:avLst/>
          </a:prstGeom>
          <a:noFill/>
        </p:spPr>
        <p:txBody>
          <a:bodyPr wrap="square" rtlCol="0">
            <a:spAutoFit/>
          </a:bodyPr>
          <a:lstStyle/>
          <a:p>
            <a:pPr algn="ctr"/>
            <a:r>
              <a:rPr lang="en-US" altLang="zh-TW" sz="3200" b="1" dirty="0">
                <a:latin typeface="Times New Roman" panose="02020603050405020304" pitchFamily="18" charset="0"/>
                <a:cs typeface="Times New Roman" panose="02020603050405020304" pitchFamily="18" charset="0"/>
              </a:rPr>
              <a:t>Campus Occupational Safety and Health knowledge and education training promotion program of the Ministry of  Education</a:t>
            </a:r>
          </a:p>
        </p:txBody>
      </p:sp>
      <p:sp>
        <p:nvSpPr>
          <p:cNvPr id="6" name="副標題 2">
            <a:extLst>
              <a:ext uri="{FF2B5EF4-FFF2-40B4-BE49-F238E27FC236}">
                <a16:creationId xmlns:a16="http://schemas.microsoft.com/office/drawing/2014/main" id="{0BD92F17-951C-4BBF-A463-4C33A821F572}"/>
              </a:ext>
            </a:extLst>
          </p:cNvPr>
          <p:cNvSpPr txBox="1">
            <a:spLocks/>
          </p:cNvSpPr>
          <p:nvPr/>
        </p:nvSpPr>
        <p:spPr>
          <a:xfrm>
            <a:off x="755576" y="3787269"/>
            <a:ext cx="7488832" cy="10869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zh-TW" sz="2800" dirty="0">
                <a:solidFill>
                  <a:srgbClr val="FF0000"/>
                </a:solidFill>
              </a:rPr>
              <a:t>B1 Basic concepts for the management of laboratory safety and Health</a:t>
            </a:r>
            <a:endParaRPr lang="zh-TW" altLang="en-US" sz="2800" dirty="0">
              <a:solidFill>
                <a:srgbClr val="FF0000"/>
              </a:solidFill>
            </a:endParaRPr>
          </a:p>
        </p:txBody>
      </p:sp>
    </p:spTree>
    <p:extLst>
      <p:ext uri="{BB962C8B-B14F-4D97-AF65-F5344CB8AC3E}">
        <p14:creationId xmlns:p14="http://schemas.microsoft.com/office/powerpoint/2010/main" val="375280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822412" y="557808"/>
            <a:ext cx="7499176" cy="1143000"/>
          </a:xfrm>
        </p:spPr>
        <p:txBody>
          <a:bodyPr/>
          <a:lstStyle/>
          <a:p>
            <a:r>
              <a:rPr lang="en-US" altLang="zh-TW" sz="3200" dirty="0">
                <a:latin typeface="Times New Roman" panose="02020603050405020304" pitchFamily="18" charset="0"/>
              </a:rPr>
              <a:t>Physical hazards</a:t>
            </a:r>
            <a:endParaRPr lang="zh-TW" altLang="en-US" sz="3200" b="1" dirty="0">
              <a:latin typeface="Times New Roman" panose="02020603050405020304" pitchFamily="18" charset="0"/>
            </a:endParaRPr>
          </a:p>
        </p:txBody>
      </p:sp>
      <p:sp>
        <p:nvSpPr>
          <p:cNvPr id="10244" name="Rectangle 3"/>
          <p:cNvSpPr>
            <a:spLocks noGrp="1" noChangeArrowheads="1"/>
          </p:cNvSpPr>
          <p:nvPr>
            <p:ph idx="4294967295"/>
          </p:nvPr>
        </p:nvSpPr>
        <p:spPr>
          <a:xfrm>
            <a:off x="689405" y="2004466"/>
            <a:ext cx="7765190" cy="4525963"/>
          </a:xfrm>
        </p:spPr>
        <p:txBody>
          <a:bodyPr>
            <a:normAutofit/>
          </a:bodyPr>
          <a:lstStyle/>
          <a:p>
            <a:pPr>
              <a:lnSpc>
                <a:spcPct val="150000"/>
              </a:lnSpc>
            </a:pPr>
            <a:r>
              <a:rPr lang="en-US" altLang="zh-TW" sz="2400" dirty="0"/>
              <a:t>Definition: Hazards to human body damage caused by </a:t>
            </a:r>
            <a:r>
              <a:rPr lang="en-US" altLang="zh-TW" sz="2400" dirty="0">
                <a:solidFill>
                  <a:srgbClr val="FF0000"/>
                </a:solidFill>
              </a:rPr>
              <a:t>physical energy</a:t>
            </a:r>
            <a:r>
              <a:rPr lang="en-US" altLang="zh-TW" sz="2400" dirty="0"/>
              <a:t>, such as noise, radiation, abnormal temperature, vibration, lighting, and abnormal air pressure.</a:t>
            </a:r>
          </a:p>
        </p:txBody>
      </p:sp>
      <p:sp>
        <p:nvSpPr>
          <p:cNvPr id="3" name="投影片編號版面配置區 2"/>
          <p:cNvSpPr>
            <a:spLocks noGrp="1"/>
          </p:cNvSpPr>
          <p:nvPr>
            <p:ph type="sldNum" sz="quarter" idx="12"/>
          </p:nvPr>
        </p:nvSpPr>
        <p:spPr>
          <a:xfrm>
            <a:off x="6756400" y="6319480"/>
            <a:ext cx="2133600" cy="365125"/>
          </a:xfrm>
        </p:spPr>
        <p:txBody>
          <a:bodyPr/>
          <a:lstStyle/>
          <a:p>
            <a:fld id="{A36E6B7E-3405-4ABC-8F0A-11CAAA034E4E}" type="slidenum">
              <a:rPr lang="zh-TW" altLang="en-US" smtClean="0"/>
              <a:pPr/>
              <a:t>10</a:t>
            </a:fld>
            <a:endParaRPr lang="zh-TW" altLang="en-US" dirty="0"/>
          </a:p>
        </p:txBody>
      </p:sp>
    </p:spTree>
    <p:extLst>
      <p:ext uri="{BB962C8B-B14F-4D97-AF65-F5344CB8AC3E}">
        <p14:creationId xmlns:p14="http://schemas.microsoft.com/office/powerpoint/2010/main" val="188671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57200" y="555927"/>
            <a:ext cx="8229600" cy="1143000"/>
          </a:xfrm>
        </p:spPr>
        <p:txBody>
          <a:bodyPr/>
          <a:lstStyle/>
          <a:p>
            <a:r>
              <a:rPr lang="en-US" altLang="zh-TW" sz="3200" dirty="0">
                <a:latin typeface="Times New Roman" panose="02020603050405020304" pitchFamily="18" charset="0"/>
              </a:rPr>
              <a:t>Electricity hazard</a:t>
            </a:r>
            <a:endParaRPr lang="zh-TW" altLang="en-US" sz="3200" b="1" dirty="0">
              <a:latin typeface="Times New Roman" panose="02020603050405020304" pitchFamily="18" charset="0"/>
            </a:endParaRPr>
          </a:p>
        </p:txBody>
      </p:sp>
      <p:sp>
        <p:nvSpPr>
          <p:cNvPr id="29700" name="Rectangle 3"/>
          <p:cNvSpPr>
            <a:spLocks noGrp="1" noChangeArrowheads="1"/>
          </p:cNvSpPr>
          <p:nvPr>
            <p:ph idx="1"/>
          </p:nvPr>
        </p:nvSpPr>
        <p:spPr>
          <a:xfrm>
            <a:off x="673421" y="2002211"/>
            <a:ext cx="7807699" cy="2183050"/>
          </a:xfrm>
        </p:spPr>
        <p:txBody>
          <a:bodyPr>
            <a:normAutofit/>
          </a:bodyPr>
          <a:lstStyle/>
          <a:p>
            <a:r>
              <a:rPr lang="en-US" altLang="zh-TW" sz="2400" dirty="0"/>
              <a:t>Definition: Injuries caused by contact of human body or equipment with </a:t>
            </a:r>
            <a:r>
              <a:rPr lang="en-US" altLang="zh-TW" sz="2400" dirty="0">
                <a:solidFill>
                  <a:srgbClr val="FF0000"/>
                </a:solidFill>
              </a:rPr>
              <a:t>electric current</a:t>
            </a:r>
            <a:r>
              <a:rPr lang="en-US" altLang="zh-TW" sz="2400" dirty="0"/>
              <a:t> or electric current-induced </a:t>
            </a:r>
            <a:r>
              <a:rPr lang="en-US" altLang="zh-TW" sz="2400" dirty="0">
                <a:solidFill>
                  <a:srgbClr val="FF0000"/>
                </a:solidFill>
              </a:rPr>
              <a:t>high temperature</a:t>
            </a:r>
            <a:r>
              <a:rPr lang="en-US" altLang="zh-TW" sz="2400" dirty="0"/>
              <a:t>. </a:t>
            </a:r>
            <a:endParaRPr lang="zh-TW" altLang="zh-TW" sz="2400" dirty="0"/>
          </a:p>
        </p:txBody>
      </p:sp>
      <p:sp>
        <p:nvSpPr>
          <p:cNvPr id="29704" name="Text Box 8"/>
          <p:cNvSpPr txBox="1">
            <a:spLocks noChangeArrowheads="1"/>
          </p:cNvSpPr>
          <p:nvPr/>
        </p:nvSpPr>
        <p:spPr bwMode="auto">
          <a:xfrm>
            <a:off x="3081046" y="3461350"/>
            <a:ext cx="2981907" cy="461665"/>
          </a:xfrm>
          <a:prstGeom prst="rect">
            <a:avLst/>
          </a:prstGeom>
          <a:noFill/>
          <a:ln w="9525">
            <a:noFill/>
            <a:miter lim="800000"/>
            <a:headEnd/>
            <a:tailEnd/>
          </a:ln>
        </p:spPr>
        <p:txBody>
          <a:bodyPr wrap="none">
            <a:spAutoFit/>
          </a:bodyPr>
          <a:lstStyle/>
          <a:p>
            <a:r>
              <a:rPr lang="en-US" altLang="zh-TW" sz="2400" dirty="0">
                <a:latin typeface="Times New Roman" panose="02020603050405020304" pitchFamily="18" charset="0"/>
                <a:cs typeface="Times New Roman" panose="02020603050405020304" pitchFamily="18" charset="0"/>
              </a:rPr>
              <a:t>Unsafe electric facility</a:t>
            </a:r>
            <a:endParaRPr lang="zh-TW" altLang="en-US" sz="2400" dirty="0">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a:xfrm>
            <a:off x="6732240" y="6321477"/>
            <a:ext cx="2133600" cy="365125"/>
          </a:xfrm>
        </p:spPr>
        <p:txBody>
          <a:bodyPr/>
          <a:lstStyle/>
          <a:p>
            <a:fld id="{A36E6B7E-3405-4ABC-8F0A-11CAAA034E4E}" type="slidenum">
              <a:rPr lang="zh-TW" altLang="en-US" smtClean="0"/>
              <a:pPr/>
              <a:t>11</a:t>
            </a:fld>
            <a:endParaRPr lang="zh-TW" altLang="en-US" dirty="0"/>
          </a:p>
        </p:txBody>
      </p:sp>
      <p:pic>
        <p:nvPicPr>
          <p:cNvPr id="8" name="Picture 6">
            <a:extLst>
              <a:ext uri="{FF2B5EF4-FFF2-40B4-BE49-F238E27FC236}">
                <a16:creationId xmlns:a16="http://schemas.microsoft.com/office/drawing/2014/main" id="{A8D3D426-25F2-4D41-8E5F-6191639B1B67}"/>
              </a:ext>
            </a:extLst>
          </p:cNvPr>
          <p:cNvPicPr>
            <a:picLocks noChangeAspect="1" noChangeArrowheads="1"/>
          </p:cNvPicPr>
          <p:nvPr/>
        </p:nvPicPr>
        <p:blipFill rotWithShape="1">
          <a:blip r:embed="rId3" cstate="print"/>
          <a:srcRect r="1645" b="-821"/>
          <a:stretch/>
        </p:blipFill>
        <p:spPr bwMode="auto">
          <a:xfrm>
            <a:off x="4905187" y="3923015"/>
            <a:ext cx="2841857" cy="2160000"/>
          </a:xfrm>
          <a:prstGeom prst="rect">
            <a:avLst/>
          </a:prstGeom>
          <a:noFill/>
          <a:ln w="19050">
            <a:noFill/>
            <a:miter lim="800000"/>
            <a:headEnd type="none" w="sm" len="sm"/>
            <a:tailEnd type="none" w="sm" len="lg"/>
          </a:ln>
        </p:spPr>
      </p:pic>
      <p:pic>
        <p:nvPicPr>
          <p:cNvPr id="9" name="Picture 7">
            <a:extLst>
              <a:ext uri="{FF2B5EF4-FFF2-40B4-BE49-F238E27FC236}">
                <a16:creationId xmlns:a16="http://schemas.microsoft.com/office/drawing/2014/main" id="{18CBD512-AFE3-4DAC-AC25-57B19CF23C19}"/>
              </a:ext>
            </a:extLst>
          </p:cNvPr>
          <p:cNvPicPr>
            <a:picLocks noChangeAspect="1" noChangeArrowheads="1"/>
          </p:cNvPicPr>
          <p:nvPr/>
        </p:nvPicPr>
        <p:blipFill rotWithShape="1">
          <a:blip r:embed="rId4" cstate="print"/>
          <a:srcRect l="9982" r="10200"/>
          <a:stretch/>
        </p:blipFill>
        <p:spPr bwMode="auto">
          <a:xfrm>
            <a:off x="1400537" y="3923015"/>
            <a:ext cx="2838277" cy="2160000"/>
          </a:xfrm>
          <a:prstGeom prst="rect">
            <a:avLst/>
          </a:prstGeom>
          <a:noFill/>
          <a:ln w="19050">
            <a:noFill/>
            <a:miter lim="800000"/>
            <a:headEnd type="none" w="sm" len="sm"/>
            <a:tailEnd type="none" w="sm" len="lg"/>
          </a:ln>
        </p:spPr>
      </p:pic>
    </p:spTree>
    <p:extLst>
      <p:ext uri="{BB962C8B-B14F-4D97-AF65-F5344CB8AC3E}">
        <p14:creationId xmlns:p14="http://schemas.microsoft.com/office/powerpoint/2010/main" val="43895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299864" y="548680"/>
            <a:ext cx="8229600" cy="1143000"/>
          </a:xfrm>
        </p:spPr>
        <p:txBody>
          <a:bodyPr/>
          <a:lstStyle/>
          <a:p>
            <a:r>
              <a:rPr lang="en-US" altLang="zh-TW" sz="3200" dirty="0">
                <a:latin typeface="Times New Roman" panose="02020603050405020304" pitchFamily="18" charset="0"/>
              </a:rPr>
              <a:t>Electricity hazard (cont.)</a:t>
            </a:r>
            <a:endParaRPr lang="zh-TW" altLang="en-US" sz="3200" b="1" dirty="0">
              <a:latin typeface="Times New Roman" panose="02020603050405020304" pitchFamily="18" charset="0"/>
            </a:endParaRPr>
          </a:p>
        </p:txBody>
      </p:sp>
      <p:sp>
        <p:nvSpPr>
          <p:cNvPr id="29700" name="Rectangle 3"/>
          <p:cNvSpPr>
            <a:spLocks noGrp="1" noChangeArrowheads="1"/>
          </p:cNvSpPr>
          <p:nvPr>
            <p:ph idx="1"/>
          </p:nvPr>
        </p:nvSpPr>
        <p:spPr>
          <a:xfrm>
            <a:off x="643978" y="1988840"/>
            <a:ext cx="7856043" cy="3837770"/>
          </a:xfrm>
        </p:spPr>
        <p:txBody>
          <a:bodyPr>
            <a:normAutofit/>
          </a:bodyPr>
          <a:lstStyle/>
          <a:p>
            <a:r>
              <a:rPr lang="en-US" altLang="zh-TW" sz="2400" dirty="0"/>
              <a:t>Common electricity hazards in laboratories </a:t>
            </a:r>
          </a:p>
          <a:p>
            <a:pPr lvl="1"/>
            <a:r>
              <a:rPr lang="en-US" altLang="zh-TW" sz="2400" dirty="0">
                <a:solidFill>
                  <a:srgbClr val="FF0000"/>
                </a:solidFill>
              </a:rPr>
              <a:t>Inductive disaster </a:t>
            </a:r>
          </a:p>
          <a:p>
            <a:pPr lvl="1"/>
            <a:r>
              <a:rPr lang="en-US" altLang="zh-TW" sz="2400" dirty="0">
                <a:solidFill>
                  <a:srgbClr val="FF0000"/>
                </a:solidFill>
              </a:rPr>
              <a:t>Burn caused by electric arc </a:t>
            </a:r>
          </a:p>
          <a:p>
            <a:pPr lvl="1"/>
            <a:r>
              <a:rPr lang="en-US" altLang="zh-TW" sz="2400" dirty="0">
                <a:solidFill>
                  <a:srgbClr val="FF0000"/>
                </a:solidFill>
              </a:rPr>
              <a:t>Electricity-induced fire</a:t>
            </a:r>
            <a:endParaRPr lang="zh-TW" altLang="zh-TW" sz="2400" dirty="0">
              <a:solidFill>
                <a:srgbClr val="FF0000"/>
              </a:solidFill>
            </a:endParaRPr>
          </a:p>
          <a:p>
            <a:pPr marL="0" indent="0">
              <a:buNone/>
            </a:pPr>
            <a:r>
              <a:rPr lang="en-US" altLang="zh-TW" sz="2400" dirty="0"/>
              <a:t> </a:t>
            </a:r>
            <a:endParaRPr lang="zh-TW" altLang="zh-TW" sz="2400" dirty="0"/>
          </a:p>
          <a:p>
            <a:r>
              <a:rPr lang="en-US" altLang="zh-TW" sz="2400" dirty="0">
                <a:solidFill>
                  <a:srgbClr val="FF0000"/>
                </a:solidFill>
              </a:rPr>
              <a:t>Check arrangement of circuits in laboratories regularly.</a:t>
            </a:r>
            <a:endParaRPr lang="zh-TW" altLang="zh-TW" sz="2400" dirty="0">
              <a:solidFill>
                <a:srgbClr val="FF0000"/>
              </a:solidFill>
            </a:endParaRPr>
          </a:p>
        </p:txBody>
      </p:sp>
      <p:sp>
        <p:nvSpPr>
          <p:cNvPr id="3" name="投影片編號版面配置區 2"/>
          <p:cNvSpPr>
            <a:spLocks noGrp="1"/>
          </p:cNvSpPr>
          <p:nvPr>
            <p:ph type="sldNum" sz="quarter" idx="12"/>
          </p:nvPr>
        </p:nvSpPr>
        <p:spPr>
          <a:xfrm>
            <a:off x="6742400" y="6319480"/>
            <a:ext cx="2133600" cy="365125"/>
          </a:xfrm>
        </p:spPr>
        <p:txBody>
          <a:bodyPr/>
          <a:lstStyle/>
          <a:p>
            <a:fld id="{A36E6B7E-3405-4ABC-8F0A-11CAAA034E4E}" type="slidenum">
              <a:rPr lang="zh-TW" altLang="en-US" smtClean="0"/>
              <a:pPr/>
              <a:t>12</a:t>
            </a:fld>
            <a:endParaRPr lang="zh-TW" altLang="en-US" dirty="0"/>
          </a:p>
        </p:txBody>
      </p:sp>
    </p:spTree>
    <p:extLst>
      <p:ext uri="{BB962C8B-B14F-4D97-AF65-F5344CB8AC3E}">
        <p14:creationId xmlns:p14="http://schemas.microsoft.com/office/powerpoint/2010/main" val="4090707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1043608" y="134662"/>
            <a:ext cx="7715200" cy="1143000"/>
          </a:xfrm>
        </p:spPr>
        <p:txBody>
          <a:bodyPr/>
          <a:lstStyle/>
          <a:p>
            <a:r>
              <a:rPr lang="en-US" altLang="zh-TW" sz="3200" dirty="0">
                <a:latin typeface="Times New Roman" panose="02020603050405020304" pitchFamily="18" charset="0"/>
              </a:rPr>
              <a:t>Case: Death of student caused by induction during practice</a:t>
            </a:r>
            <a:endParaRPr lang="zh-TW" altLang="zh-TW" sz="3200" dirty="0">
              <a:latin typeface="Times New Roman" panose="02020603050405020304" pitchFamily="18" charset="0"/>
            </a:endParaRPr>
          </a:p>
        </p:txBody>
      </p:sp>
      <p:sp>
        <p:nvSpPr>
          <p:cNvPr id="30724" name="Rectangle 3"/>
          <p:cNvSpPr>
            <a:spLocks noGrp="1" noChangeArrowheads="1"/>
          </p:cNvSpPr>
          <p:nvPr>
            <p:ph idx="1"/>
          </p:nvPr>
        </p:nvSpPr>
        <p:spPr>
          <a:xfrm>
            <a:off x="483094" y="1841665"/>
            <a:ext cx="4546600" cy="4530725"/>
          </a:xfrm>
        </p:spPr>
        <p:txBody>
          <a:bodyPr>
            <a:normAutofit/>
          </a:bodyPr>
          <a:lstStyle/>
          <a:p>
            <a:r>
              <a:rPr lang="en-US" altLang="zh-TW" sz="2400" dirty="0"/>
              <a:t>A technical college student died of electric shock during practice at a power-distribution workshop.</a:t>
            </a:r>
            <a:endParaRPr lang="zh-TW" altLang="zh-TW" sz="2400" dirty="0"/>
          </a:p>
          <a:p>
            <a:r>
              <a:rPr lang="en-US" altLang="zh-TW" sz="2400" dirty="0"/>
              <a:t>When student A opened low-voltage switch box with charged circuit, his left chest contacted in mistake bare cord on the back of panel and died of 220V electric shock.</a:t>
            </a:r>
            <a:endParaRPr lang="zh-TW" altLang="en-US" sz="2400" dirty="0"/>
          </a:p>
        </p:txBody>
      </p:sp>
      <p:pic>
        <p:nvPicPr>
          <p:cNvPr id="76804" name="Picture 4" descr="漏電斷路器_1"/>
          <p:cNvPicPr>
            <a:picLocks noChangeAspect="1" noChangeArrowheads="1"/>
          </p:cNvPicPr>
          <p:nvPr/>
        </p:nvPicPr>
        <p:blipFill>
          <a:blip r:embed="rId3" cstate="print"/>
          <a:srcRect/>
          <a:stretch>
            <a:fillRect/>
          </a:stretch>
        </p:blipFill>
        <p:spPr bwMode="auto">
          <a:xfrm>
            <a:off x="5765379" y="1841665"/>
            <a:ext cx="2624603" cy="2160000"/>
          </a:xfrm>
          <a:prstGeom prst="rect">
            <a:avLst/>
          </a:prstGeom>
          <a:noFill/>
          <a:ln w="9525">
            <a:noFill/>
            <a:miter lim="800000"/>
            <a:headEnd/>
            <a:tailEnd/>
          </a:ln>
        </p:spPr>
      </p:pic>
      <p:pic>
        <p:nvPicPr>
          <p:cNvPr id="30727" name="Picture 6" descr="IMG_3166"/>
          <p:cNvPicPr>
            <a:picLocks noChangeAspect="1" noChangeArrowheads="1"/>
          </p:cNvPicPr>
          <p:nvPr/>
        </p:nvPicPr>
        <p:blipFill>
          <a:blip r:embed="rId4" cstate="print"/>
          <a:srcRect/>
          <a:stretch>
            <a:fillRect/>
          </a:stretch>
        </p:blipFill>
        <p:spPr bwMode="auto">
          <a:xfrm>
            <a:off x="5765379" y="4283563"/>
            <a:ext cx="2664221" cy="1999137"/>
          </a:xfrm>
          <a:prstGeom prst="rect">
            <a:avLst/>
          </a:prstGeom>
          <a:noFill/>
          <a:ln w="9525">
            <a:noFill/>
            <a:miter lim="800000"/>
            <a:headEnd/>
            <a:tailEnd/>
          </a:ln>
        </p:spPr>
      </p:pic>
      <p:sp>
        <p:nvSpPr>
          <p:cNvPr id="30728" name="Text Box 7"/>
          <p:cNvSpPr txBox="1">
            <a:spLocks noChangeArrowheads="1"/>
          </p:cNvSpPr>
          <p:nvPr/>
        </p:nvSpPr>
        <p:spPr bwMode="auto">
          <a:xfrm rot="5400000">
            <a:off x="5552673" y="2269905"/>
            <a:ext cx="1107996" cy="477054"/>
          </a:xfrm>
          <a:prstGeom prst="rect">
            <a:avLst/>
          </a:prstGeom>
          <a:noFill/>
          <a:ln w="9525">
            <a:noFill/>
            <a:miter lim="800000"/>
            <a:headEnd/>
            <a:tailEnd/>
          </a:ln>
        </p:spPr>
        <p:txBody>
          <a:bodyPr vert="eaVert" wrap="none">
            <a:spAutoFit/>
          </a:bodyPr>
          <a:lstStyle/>
          <a:p>
            <a:r>
              <a:rPr lang="en-US" altLang="zh-TW" sz="6000" dirty="0">
                <a:solidFill>
                  <a:srgbClr val="FF0000"/>
                </a:solidFill>
                <a:latin typeface="標楷體" panose="03000509000000000000" pitchFamily="65" charset="-120"/>
                <a:ea typeface="標楷體" panose="03000509000000000000" pitchFamily="65" charset="-120"/>
              </a:rPr>
              <a:t>X</a:t>
            </a:r>
          </a:p>
        </p:txBody>
      </p:sp>
      <p:sp>
        <p:nvSpPr>
          <p:cNvPr id="30729" name="Text Box 8"/>
          <p:cNvSpPr txBox="1">
            <a:spLocks noChangeArrowheads="1"/>
          </p:cNvSpPr>
          <p:nvPr/>
        </p:nvSpPr>
        <p:spPr bwMode="auto">
          <a:xfrm>
            <a:off x="7442279" y="5734050"/>
            <a:ext cx="1107996" cy="477054"/>
          </a:xfrm>
          <a:prstGeom prst="rect">
            <a:avLst/>
          </a:prstGeom>
          <a:noFill/>
          <a:ln w="9525">
            <a:noFill/>
            <a:miter lim="800000"/>
            <a:headEnd/>
            <a:tailEnd/>
          </a:ln>
        </p:spPr>
        <p:txBody>
          <a:bodyPr vert="eaVert" wrap="none">
            <a:spAutoFit/>
          </a:bodyPr>
          <a:lstStyle/>
          <a:p>
            <a:r>
              <a:rPr lang="en-US" altLang="zh-TW" sz="6000" dirty="0">
                <a:solidFill>
                  <a:srgbClr val="FF0000"/>
                </a:solidFill>
                <a:latin typeface="標楷體" panose="03000509000000000000" pitchFamily="65" charset="-120"/>
                <a:ea typeface="標楷體" panose="03000509000000000000" pitchFamily="65" charset="-120"/>
              </a:rPr>
              <a:t>O</a:t>
            </a:r>
          </a:p>
        </p:txBody>
      </p:sp>
      <p:sp>
        <p:nvSpPr>
          <p:cNvPr id="3" name="投影片編號版面配置區 2"/>
          <p:cNvSpPr>
            <a:spLocks noGrp="1"/>
          </p:cNvSpPr>
          <p:nvPr>
            <p:ph type="sldNum" sz="quarter" idx="12"/>
          </p:nvPr>
        </p:nvSpPr>
        <p:spPr>
          <a:xfrm>
            <a:off x="6752560" y="6319480"/>
            <a:ext cx="2133600" cy="365125"/>
          </a:xfrm>
        </p:spPr>
        <p:txBody>
          <a:bodyPr/>
          <a:lstStyle/>
          <a:p>
            <a:fld id="{A36E6B7E-3405-4ABC-8F0A-11CAAA034E4E}" type="slidenum">
              <a:rPr lang="zh-TW" altLang="en-US" smtClean="0"/>
              <a:pPr/>
              <a:t>13</a:t>
            </a:fld>
            <a:endParaRPr lang="zh-TW" altLang="en-US" dirty="0"/>
          </a:p>
        </p:txBody>
      </p:sp>
    </p:spTree>
    <p:extLst>
      <p:ext uri="{BB962C8B-B14F-4D97-AF65-F5344CB8AC3E}">
        <p14:creationId xmlns:p14="http://schemas.microsoft.com/office/powerpoint/2010/main" val="1680260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additive="base">
                                        <p:cTn id="7" dur="500" fill="hold"/>
                                        <p:tgtEl>
                                          <p:spTgt spid="76804"/>
                                        </p:tgtEl>
                                        <p:attrNameLst>
                                          <p:attrName>ppt_x</p:attrName>
                                        </p:attrNameLst>
                                      </p:cBhvr>
                                      <p:tavLst>
                                        <p:tav tm="0">
                                          <p:val>
                                            <p:strVal val="#ppt_x"/>
                                          </p:val>
                                        </p:tav>
                                        <p:tav tm="100000">
                                          <p:val>
                                            <p:strVal val="#ppt_x"/>
                                          </p:val>
                                        </p:tav>
                                      </p:tavLst>
                                    </p:anim>
                                    <p:anim calcmode="lin" valueType="num">
                                      <p:cBhvr additive="base">
                                        <p:cTn id="8"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8"/>
                                        </p:tgtEl>
                                        <p:attrNameLst>
                                          <p:attrName>style.visibility</p:attrName>
                                        </p:attrNameLst>
                                      </p:cBhvr>
                                      <p:to>
                                        <p:strVal val="visible"/>
                                      </p:to>
                                    </p:set>
                                    <p:anim calcmode="lin" valueType="num">
                                      <p:cBhvr additive="base">
                                        <p:cTn id="13" dur="500" fill="hold"/>
                                        <p:tgtEl>
                                          <p:spTgt spid="30728"/>
                                        </p:tgtEl>
                                        <p:attrNameLst>
                                          <p:attrName>ppt_x</p:attrName>
                                        </p:attrNameLst>
                                      </p:cBhvr>
                                      <p:tavLst>
                                        <p:tav tm="0">
                                          <p:val>
                                            <p:strVal val="#ppt_x"/>
                                          </p:val>
                                        </p:tav>
                                        <p:tav tm="100000">
                                          <p:val>
                                            <p:strVal val="#ppt_x"/>
                                          </p:val>
                                        </p:tav>
                                      </p:tavLst>
                                    </p:anim>
                                    <p:anim calcmode="lin" valueType="num">
                                      <p:cBhvr additive="base">
                                        <p:cTn id="14"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688300" y="198580"/>
            <a:ext cx="7715200" cy="1143000"/>
          </a:xfrm>
        </p:spPr>
        <p:txBody>
          <a:bodyPr/>
          <a:lstStyle/>
          <a:p>
            <a:r>
              <a:rPr lang="en-US" altLang="zh-TW" sz="3200" dirty="0">
                <a:latin typeface="Times New Roman" panose="02020603050405020304" pitchFamily="18" charset="0"/>
              </a:rPr>
              <a:t>Mechanical hazards</a:t>
            </a:r>
            <a:endParaRPr lang="zh-TW" altLang="zh-TW" sz="3200" dirty="0">
              <a:latin typeface="Times New Roman" panose="02020603050405020304" pitchFamily="18" charset="0"/>
            </a:endParaRPr>
          </a:p>
        </p:txBody>
      </p:sp>
      <p:sp>
        <p:nvSpPr>
          <p:cNvPr id="83971" name="Rectangle 3"/>
          <p:cNvSpPr>
            <a:spLocks noGrp="1" noChangeArrowheads="1"/>
          </p:cNvSpPr>
          <p:nvPr>
            <p:ph idx="1"/>
          </p:nvPr>
        </p:nvSpPr>
        <p:spPr>
          <a:xfrm>
            <a:off x="467544" y="2001227"/>
            <a:ext cx="4906962" cy="4530725"/>
          </a:xfrm>
        </p:spPr>
        <p:txBody>
          <a:bodyPr rtlCol="0">
            <a:normAutofit/>
          </a:bodyPr>
          <a:lstStyle/>
          <a:p>
            <a:r>
              <a:rPr lang="en-US" altLang="zh-TW" sz="2400" dirty="0"/>
              <a:t>Definition: hazards caused by mechanical movement of mechanical parts, tools, or work pieces or injection of solid matters or liquid. </a:t>
            </a:r>
            <a:endParaRPr lang="zh-TW" altLang="zh-TW" sz="2400" dirty="0"/>
          </a:p>
          <a:p>
            <a:r>
              <a:rPr lang="en-US" altLang="zh-TW" sz="2400" dirty="0"/>
              <a:t>Types of laboratory mechanical hazards: including squeezing, scission, cutting, winching, trapping, impact, stabbing, friction, high-pressure liquid injection, tripping, or falling.  </a:t>
            </a:r>
            <a:endParaRPr lang="zh-TW" altLang="zh-TW" sz="2400" dirty="0"/>
          </a:p>
        </p:txBody>
      </p:sp>
      <p:pic>
        <p:nvPicPr>
          <p:cNvPr id="83974" name="Picture 6" descr="刀具研磨機"/>
          <p:cNvPicPr>
            <a:picLocks noChangeAspect="1" noChangeArrowheads="1"/>
          </p:cNvPicPr>
          <p:nvPr/>
        </p:nvPicPr>
        <p:blipFill>
          <a:blip r:embed="rId3" cstate="print"/>
          <a:srcRect/>
          <a:stretch>
            <a:fillRect/>
          </a:stretch>
        </p:blipFill>
        <p:spPr bwMode="auto">
          <a:xfrm>
            <a:off x="5849448" y="1914659"/>
            <a:ext cx="3024758" cy="2057449"/>
          </a:xfrm>
          <a:prstGeom prst="rect">
            <a:avLst/>
          </a:prstGeom>
          <a:noFill/>
          <a:ln w="9525">
            <a:noFill/>
            <a:miter lim="800000"/>
            <a:headEnd/>
            <a:tailEnd/>
          </a:ln>
        </p:spPr>
      </p:pic>
      <p:sp>
        <p:nvSpPr>
          <p:cNvPr id="32775" name="Text Box 7"/>
          <p:cNvSpPr txBox="1">
            <a:spLocks noChangeArrowheads="1"/>
          </p:cNvSpPr>
          <p:nvPr/>
        </p:nvSpPr>
        <p:spPr bwMode="auto">
          <a:xfrm>
            <a:off x="7944080" y="3495049"/>
            <a:ext cx="918841" cy="369332"/>
          </a:xfrm>
          <a:prstGeom prst="rect">
            <a:avLst/>
          </a:prstGeom>
          <a:noFill/>
          <a:ln w="19050">
            <a:solidFill>
              <a:schemeClr val="tx1"/>
            </a:solidFill>
            <a:miter lim="800000"/>
            <a:headEnd/>
            <a:tailEnd/>
          </a:ln>
        </p:spPr>
        <p:txBody>
          <a:bodyPr wrap="none">
            <a:spAutoFit/>
          </a:bodyPr>
          <a:lstStyle/>
          <a:p>
            <a:r>
              <a:rPr lang="en-US" altLang="zh-TW" dirty="0">
                <a:latin typeface="Times New Roman" panose="02020603050405020304" pitchFamily="18" charset="0"/>
                <a:cs typeface="Times New Roman" panose="02020603050405020304" pitchFamily="18" charset="0"/>
              </a:rPr>
              <a:t>grinder</a:t>
            </a:r>
            <a:r>
              <a:rPr lang="en-US" altLang="zh-TW" dirty="0"/>
              <a:t> </a:t>
            </a:r>
            <a:endParaRPr lang="zh-TW" altLang="en-US" sz="2000" b="1" dirty="0">
              <a:latin typeface="標楷體" pitchFamily="65" charset="-120"/>
              <a:ea typeface="標楷體" pitchFamily="65" charset="-120"/>
            </a:endParaRPr>
          </a:p>
        </p:txBody>
      </p:sp>
      <p:pic>
        <p:nvPicPr>
          <p:cNvPr id="83976" name="Picture 8" descr="100_0590"/>
          <p:cNvPicPr>
            <a:picLocks noChangeAspect="1" noChangeArrowheads="1"/>
          </p:cNvPicPr>
          <p:nvPr/>
        </p:nvPicPr>
        <p:blipFill>
          <a:blip r:embed="rId4" cstate="print"/>
          <a:srcRect/>
          <a:stretch>
            <a:fillRect/>
          </a:stretch>
        </p:blipFill>
        <p:spPr bwMode="auto">
          <a:xfrm>
            <a:off x="5849447" y="4050626"/>
            <a:ext cx="3024758" cy="2268568"/>
          </a:xfrm>
          <a:prstGeom prst="rect">
            <a:avLst/>
          </a:prstGeom>
          <a:noFill/>
          <a:ln w="9525">
            <a:noFill/>
            <a:miter lim="800000"/>
            <a:headEnd/>
            <a:tailEnd/>
          </a:ln>
        </p:spPr>
      </p:pic>
      <p:sp>
        <p:nvSpPr>
          <p:cNvPr id="32777" name="Rectangle 9"/>
          <p:cNvSpPr>
            <a:spLocks noChangeArrowheads="1"/>
          </p:cNvSpPr>
          <p:nvPr/>
        </p:nvSpPr>
        <p:spPr bwMode="auto">
          <a:xfrm>
            <a:off x="6058440" y="5912521"/>
            <a:ext cx="2880841" cy="363537"/>
          </a:xfrm>
          <a:prstGeom prst="rect">
            <a:avLst/>
          </a:prstGeom>
          <a:noFill/>
          <a:ln w="9525">
            <a:noFill/>
            <a:miter lim="800000"/>
            <a:headEnd/>
            <a:tailEnd/>
          </a:ln>
        </p:spPr>
        <p:txBody>
          <a:bodyPr anchor="b"/>
          <a:lstStyle/>
          <a:p>
            <a:r>
              <a:rPr lang="en-US" altLang="zh-TW" dirty="0">
                <a:latin typeface="Times New Roman" panose="02020603050405020304" pitchFamily="18" charset="0"/>
                <a:cs typeface="Times New Roman" panose="02020603050405020304" pitchFamily="18" charset="0"/>
              </a:rPr>
              <a:t>safety protection for grinder</a:t>
            </a:r>
            <a:endParaRPr lang="zh-TW" altLang="en-US" b="1" dirty="0">
              <a:solidFill>
                <a:srgbClr val="000000"/>
              </a:solidFill>
              <a:latin typeface="Times New Roman" panose="02020603050405020304" pitchFamily="18" charset="0"/>
              <a:ea typeface="標楷體" pitchFamily="65" charset="-120"/>
              <a:cs typeface="Times New Roman" panose="02020603050405020304" pitchFamily="18" charset="0"/>
            </a:endParaRPr>
          </a:p>
        </p:txBody>
      </p:sp>
      <p:sp>
        <p:nvSpPr>
          <p:cNvPr id="83978" name="AutoShape 10"/>
          <p:cNvSpPr>
            <a:spLocks noChangeArrowheads="1"/>
          </p:cNvSpPr>
          <p:nvPr/>
        </p:nvSpPr>
        <p:spPr bwMode="auto">
          <a:xfrm>
            <a:off x="4696922" y="1856456"/>
            <a:ext cx="2305050" cy="1223963"/>
          </a:xfrm>
          <a:prstGeom prst="irregularSeal2">
            <a:avLst/>
          </a:prstGeom>
          <a:gradFill rotWithShape="1">
            <a:gsLst>
              <a:gs pos="0">
                <a:srgbClr val="FFFFFF"/>
              </a:gs>
              <a:gs pos="100000">
                <a:srgbClr val="FF9900"/>
              </a:gs>
            </a:gsLst>
            <a:path path="shape">
              <a:fillToRect l="50000" t="50000" r="50000" b="50000"/>
            </a:path>
          </a:gradFill>
          <a:ln w="12700">
            <a:solidFill>
              <a:schemeClr val="bg1">
                <a:lumMod val="95000"/>
              </a:schemeClr>
            </a:solidFill>
            <a:miter lim="800000"/>
            <a:headEnd/>
            <a:tailEnd/>
          </a:ln>
        </p:spPr>
        <p:txBody>
          <a:bodyPr wrap="none" anchor="ctr"/>
          <a:lstStyle/>
          <a:p>
            <a:pPr algn="ctr"/>
            <a:r>
              <a:rPr lang="en-US" altLang="zh-TW" b="1" dirty="0">
                <a:ln>
                  <a:solidFill>
                    <a:schemeClr val="bg1">
                      <a:lumMod val="75000"/>
                    </a:schemeClr>
                  </a:solidFill>
                </a:ln>
                <a:latin typeface="Times New Roman" panose="02020603050405020304" pitchFamily="18" charset="0"/>
                <a:cs typeface="Times New Roman" panose="02020603050405020304" pitchFamily="18" charset="0"/>
              </a:rPr>
              <a:t>Lack of safety cover </a:t>
            </a:r>
            <a:endParaRPr lang="zh-TW" altLang="en-US" sz="2600" b="1" dirty="0">
              <a:ln>
                <a:solidFill>
                  <a:schemeClr val="bg1">
                    <a:lumMod val="75000"/>
                  </a:schemeClr>
                </a:solidFill>
              </a:ln>
              <a:latin typeface="Times New Roman" panose="02020603050405020304" pitchFamily="18" charset="0"/>
              <a:ea typeface="標楷體" pitchFamily="65" charset="-120"/>
              <a:cs typeface="Times New Roman" panose="02020603050405020304" pitchFamily="18" charset="0"/>
            </a:endParaRPr>
          </a:p>
        </p:txBody>
      </p:sp>
      <p:sp>
        <p:nvSpPr>
          <p:cNvPr id="11" name="AutoShape 10"/>
          <p:cNvSpPr>
            <a:spLocks noChangeArrowheads="1"/>
          </p:cNvSpPr>
          <p:nvPr/>
        </p:nvSpPr>
        <p:spPr bwMode="auto">
          <a:xfrm>
            <a:off x="4838779" y="3972902"/>
            <a:ext cx="2592388" cy="1368425"/>
          </a:xfrm>
          <a:prstGeom prst="irregularSeal2">
            <a:avLst/>
          </a:prstGeom>
          <a:gradFill rotWithShape="1">
            <a:gsLst>
              <a:gs pos="0">
                <a:srgbClr val="FFFFFF"/>
              </a:gs>
              <a:gs pos="100000">
                <a:srgbClr val="FF9900"/>
              </a:gs>
            </a:gsLst>
            <a:path path="shape">
              <a:fillToRect l="50000" t="50000" r="50000" b="50000"/>
            </a:path>
          </a:gradFill>
          <a:ln w="12700">
            <a:solidFill>
              <a:schemeClr val="bg1">
                <a:lumMod val="95000"/>
              </a:schemeClr>
            </a:solidFill>
            <a:miter lim="800000"/>
            <a:headEnd/>
            <a:tailEnd/>
          </a:ln>
        </p:spPr>
        <p:txBody>
          <a:bodyPr wrap="none" anchor="ctr"/>
          <a:lstStyle/>
          <a:p>
            <a:pPr algn="ctr"/>
            <a:r>
              <a:rPr lang="en-US" altLang="zh-TW" b="1" dirty="0">
                <a:ln>
                  <a:solidFill>
                    <a:schemeClr val="bg1">
                      <a:lumMod val="75000"/>
                    </a:schemeClr>
                  </a:solidFill>
                </a:ln>
                <a:latin typeface="Times New Roman" panose="02020603050405020304" pitchFamily="18" charset="0"/>
                <a:cs typeface="Times New Roman" panose="02020603050405020304" pitchFamily="18" charset="0"/>
              </a:rPr>
              <a:t>safety cover</a:t>
            </a:r>
            <a:endParaRPr lang="zh-TW" altLang="en-US" b="1" dirty="0">
              <a:ln>
                <a:solidFill>
                  <a:schemeClr val="bg1">
                    <a:lumMod val="75000"/>
                  </a:schemeClr>
                </a:solidFill>
              </a:ln>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a:xfrm>
            <a:off x="6769215" y="6322353"/>
            <a:ext cx="2133600" cy="365125"/>
          </a:xfrm>
        </p:spPr>
        <p:txBody>
          <a:bodyPr/>
          <a:lstStyle/>
          <a:p>
            <a:fld id="{A36E6B7E-3405-4ABC-8F0A-11CAAA034E4E}" type="slidenum">
              <a:rPr lang="zh-TW" altLang="en-US" smtClean="0"/>
              <a:pPr/>
              <a:t>14</a:t>
            </a:fld>
            <a:endParaRPr lang="zh-TW" altLang="en-US" dirty="0"/>
          </a:p>
        </p:txBody>
      </p:sp>
    </p:spTree>
    <p:extLst>
      <p:ext uri="{BB962C8B-B14F-4D97-AF65-F5344CB8AC3E}">
        <p14:creationId xmlns:p14="http://schemas.microsoft.com/office/powerpoint/2010/main" val="328219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4"/>
                                        </p:tgtEl>
                                        <p:attrNameLst>
                                          <p:attrName>style.visibility</p:attrName>
                                        </p:attrNameLst>
                                      </p:cBhvr>
                                      <p:to>
                                        <p:strVal val="visible"/>
                                      </p:to>
                                    </p:set>
                                    <p:anim calcmode="lin" valueType="num">
                                      <p:cBhvr additive="base">
                                        <p:cTn id="7" dur="500" fill="hold"/>
                                        <p:tgtEl>
                                          <p:spTgt spid="83974"/>
                                        </p:tgtEl>
                                        <p:attrNameLst>
                                          <p:attrName>ppt_x</p:attrName>
                                        </p:attrNameLst>
                                      </p:cBhvr>
                                      <p:tavLst>
                                        <p:tav tm="0">
                                          <p:val>
                                            <p:strVal val="#ppt_x"/>
                                          </p:val>
                                        </p:tav>
                                        <p:tav tm="100000">
                                          <p:val>
                                            <p:strVal val="#ppt_x"/>
                                          </p:val>
                                        </p:tav>
                                      </p:tavLst>
                                    </p:anim>
                                    <p:anim calcmode="lin" valueType="num">
                                      <p:cBhvr additive="base">
                                        <p:cTn id="8" dur="500" fill="hold"/>
                                        <p:tgtEl>
                                          <p:spTgt spid="839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775"/>
                                        </p:tgtEl>
                                        <p:attrNameLst>
                                          <p:attrName>style.visibility</p:attrName>
                                        </p:attrNameLst>
                                      </p:cBhvr>
                                      <p:to>
                                        <p:strVal val="visible"/>
                                      </p:to>
                                    </p:set>
                                    <p:anim calcmode="lin" valueType="num">
                                      <p:cBhvr additive="base">
                                        <p:cTn id="11" dur="500" fill="hold"/>
                                        <p:tgtEl>
                                          <p:spTgt spid="32775"/>
                                        </p:tgtEl>
                                        <p:attrNameLst>
                                          <p:attrName>ppt_x</p:attrName>
                                        </p:attrNameLst>
                                      </p:cBhvr>
                                      <p:tavLst>
                                        <p:tav tm="0">
                                          <p:val>
                                            <p:strVal val="#ppt_x"/>
                                          </p:val>
                                        </p:tav>
                                        <p:tav tm="100000">
                                          <p:val>
                                            <p:strVal val="#ppt_x"/>
                                          </p:val>
                                        </p:tav>
                                      </p:tavLst>
                                    </p:anim>
                                    <p:anim calcmode="lin" valueType="num">
                                      <p:cBhvr additive="base">
                                        <p:cTn id="12"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3976"/>
                                        </p:tgtEl>
                                        <p:attrNameLst>
                                          <p:attrName>style.visibility</p:attrName>
                                        </p:attrNameLst>
                                      </p:cBhvr>
                                      <p:to>
                                        <p:strVal val="visible"/>
                                      </p:to>
                                    </p:set>
                                    <p:anim calcmode="lin" valueType="num">
                                      <p:cBhvr additive="base">
                                        <p:cTn id="17" dur="500" fill="hold"/>
                                        <p:tgtEl>
                                          <p:spTgt spid="83976"/>
                                        </p:tgtEl>
                                        <p:attrNameLst>
                                          <p:attrName>ppt_x</p:attrName>
                                        </p:attrNameLst>
                                      </p:cBhvr>
                                      <p:tavLst>
                                        <p:tav tm="0">
                                          <p:val>
                                            <p:strVal val="#ppt_x"/>
                                          </p:val>
                                        </p:tav>
                                        <p:tav tm="100000">
                                          <p:val>
                                            <p:strVal val="#ppt_x"/>
                                          </p:val>
                                        </p:tav>
                                      </p:tavLst>
                                    </p:anim>
                                    <p:anim calcmode="lin" valueType="num">
                                      <p:cBhvr additive="base">
                                        <p:cTn id="18" dur="500" fill="hold"/>
                                        <p:tgtEl>
                                          <p:spTgt spid="83976"/>
                                        </p:tgtEl>
                                        <p:attrNameLst>
                                          <p:attrName>ppt_y</p:attrName>
                                        </p:attrNameLst>
                                      </p:cBhvr>
                                      <p:tavLst>
                                        <p:tav tm="0">
                                          <p:val>
                                            <p:strVal val="1+#ppt_h/2"/>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32777"/>
                                        </p:tgtEl>
                                        <p:attrNameLst>
                                          <p:attrName>style.visibility</p:attrName>
                                        </p:attrNameLst>
                                      </p:cBhvr>
                                      <p:to>
                                        <p:strVal val="visible"/>
                                      </p:to>
                                    </p:set>
                                    <p:animEffect transition="in" filter="randombar(horizontal)">
                                      <p:cBhvr>
                                        <p:cTn id="21" dur="500"/>
                                        <p:tgtEl>
                                          <p:spTgt spid="3277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3978"/>
                                        </p:tgtEl>
                                        <p:attrNameLst>
                                          <p:attrName>style.visibility</p:attrName>
                                        </p:attrNameLst>
                                      </p:cBhvr>
                                      <p:to>
                                        <p:strVal val="visible"/>
                                      </p:to>
                                    </p:set>
                                    <p:anim calcmode="lin" valueType="num">
                                      <p:cBhvr>
                                        <p:cTn id="26" dur="1000" fill="hold"/>
                                        <p:tgtEl>
                                          <p:spTgt spid="83978"/>
                                        </p:tgtEl>
                                        <p:attrNameLst>
                                          <p:attrName>ppt_w</p:attrName>
                                        </p:attrNameLst>
                                      </p:cBhvr>
                                      <p:tavLst>
                                        <p:tav tm="0">
                                          <p:val>
                                            <p:fltVal val="0"/>
                                          </p:val>
                                        </p:tav>
                                        <p:tav tm="100000">
                                          <p:val>
                                            <p:strVal val="#ppt_w"/>
                                          </p:val>
                                        </p:tav>
                                      </p:tavLst>
                                    </p:anim>
                                    <p:anim calcmode="lin" valueType="num">
                                      <p:cBhvr>
                                        <p:cTn id="27" dur="1000" fill="hold"/>
                                        <p:tgtEl>
                                          <p:spTgt spid="83978"/>
                                        </p:tgtEl>
                                        <p:attrNameLst>
                                          <p:attrName>ppt_h</p:attrName>
                                        </p:attrNameLst>
                                      </p:cBhvr>
                                      <p:tavLst>
                                        <p:tav tm="0">
                                          <p:val>
                                            <p:fltVal val="0"/>
                                          </p:val>
                                        </p:tav>
                                        <p:tav tm="100000">
                                          <p:val>
                                            <p:strVal val="#ppt_h"/>
                                          </p:val>
                                        </p:tav>
                                      </p:tavLst>
                                    </p:anim>
                                    <p:anim calcmode="lin" valueType="num">
                                      <p:cBhvr>
                                        <p:cTn id="28" dur="1000" fill="hold"/>
                                        <p:tgtEl>
                                          <p:spTgt spid="83978"/>
                                        </p:tgtEl>
                                        <p:attrNameLst>
                                          <p:attrName>style.rotation</p:attrName>
                                        </p:attrNameLst>
                                      </p:cBhvr>
                                      <p:tavLst>
                                        <p:tav tm="0">
                                          <p:val>
                                            <p:fltVal val="90"/>
                                          </p:val>
                                        </p:tav>
                                        <p:tav tm="100000">
                                          <p:val>
                                            <p:fltVal val="0"/>
                                          </p:val>
                                        </p:tav>
                                      </p:tavLst>
                                    </p:anim>
                                    <p:animEffect transition="in" filter="fade">
                                      <p:cBhvr>
                                        <p:cTn id="29" dur="1000"/>
                                        <p:tgtEl>
                                          <p:spTgt spid="8397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nimBg="1"/>
      <p:bldP spid="32777" grpId="0"/>
      <p:bldP spid="8397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714400" y="764704"/>
            <a:ext cx="7715200" cy="1143000"/>
          </a:xfrm>
        </p:spPr>
        <p:txBody>
          <a:bodyPr/>
          <a:lstStyle/>
          <a:p>
            <a:r>
              <a:rPr lang="en-US" altLang="zh-TW" sz="3200" dirty="0">
                <a:latin typeface="Times New Roman" panose="02020603050405020304" pitchFamily="18" charset="0"/>
              </a:rPr>
              <a:t>Case: Student was producing work for exhibition, when his finger was severed</a:t>
            </a:r>
            <a:endParaRPr lang="zh-TW" altLang="en-US" sz="3200" b="1" dirty="0">
              <a:latin typeface="Times New Roman" panose="02020603050405020304" pitchFamily="18" charset="0"/>
            </a:endParaRPr>
          </a:p>
        </p:txBody>
      </p:sp>
      <p:sp>
        <p:nvSpPr>
          <p:cNvPr id="33796" name="Rectangle 3"/>
          <p:cNvSpPr>
            <a:spLocks noGrp="1" noChangeArrowheads="1"/>
          </p:cNvSpPr>
          <p:nvPr>
            <p:ph idx="1"/>
          </p:nvPr>
        </p:nvSpPr>
        <p:spPr>
          <a:xfrm>
            <a:off x="522806" y="2006471"/>
            <a:ext cx="4402138" cy="4502150"/>
          </a:xfrm>
        </p:spPr>
        <p:txBody>
          <a:bodyPr>
            <a:normAutofit/>
          </a:bodyPr>
          <a:lstStyle/>
          <a:p>
            <a:pPr>
              <a:lnSpc>
                <a:spcPct val="110000"/>
              </a:lnSpc>
              <a:spcBef>
                <a:spcPct val="10000"/>
              </a:spcBef>
              <a:spcAft>
                <a:spcPct val="10000"/>
              </a:spcAft>
            </a:pPr>
            <a:r>
              <a:rPr lang="en-US" altLang="zh-TW" sz="2400" dirty="0"/>
              <a:t>A senior at a university was producing work for graduation exhibition, when he mistakenly severed a finger in operation of a thread sawing machine. He was rushed to a hospital, where a replantation of digits was performed successfully</a:t>
            </a:r>
          </a:p>
        </p:txBody>
      </p:sp>
      <p:pic>
        <p:nvPicPr>
          <p:cNvPr id="84996" name="Picture 4" descr="鋸床"/>
          <p:cNvPicPr>
            <a:picLocks noChangeAspect="1" noChangeArrowheads="1"/>
          </p:cNvPicPr>
          <p:nvPr/>
        </p:nvPicPr>
        <p:blipFill>
          <a:blip r:embed="rId3" cstate="print"/>
          <a:srcRect/>
          <a:stretch>
            <a:fillRect/>
          </a:stretch>
        </p:blipFill>
        <p:spPr bwMode="auto">
          <a:xfrm>
            <a:off x="5554960" y="3933056"/>
            <a:ext cx="3292470" cy="2379985"/>
          </a:xfrm>
          <a:prstGeom prst="rect">
            <a:avLst/>
          </a:prstGeom>
          <a:noFill/>
          <a:ln w="9525">
            <a:noFill/>
            <a:miter lim="800000"/>
            <a:headEnd/>
            <a:tailEnd/>
          </a:ln>
        </p:spPr>
      </p:pic>
      <p:sp>
        <p:nvSpPr>
          <p:cNvPr id="33799" name="Text Box 5"/>
          <p:cNvSpPr txBox="1">
            <a:spLocks noChangeArrowheads="1"/>
          </p:cNvSpPr>
          <p:nvPr/>
        </p:nvSpPr>
        <p:spPr bwMode="auto">
          <a:xfrm>
            <a:off x="5963399" y="5848413"/>
            <a:ext cx="2714397" cy="400110"/>
          </a:xfrm>
          <a:prstGeom prst="rect">
            <a:avLst/>
          </a:prstGeom>
          <a:noFill/>
          <a:ln w="19050">
            <a:solidFill>
              <a:srgbClr val="CCFFCC"/>
            </a:solidFill>
            <a:miter lim="800000"/>
            <a:headEnd/>
            <a:tailEnd/>
          </a:ln>
        </p:spPr>
        <p:txBody>
          <a:bodyPr wrap="none">
            <a:spAutoFit/>
          </a:bodyPr>
          <a:lstStyle/>
          <a:p>
            <a:r>
              <a:rPr lang="en-US" altLang="zh-TW" sz="2000" b="1" dirty="0">
                <a:solidFill>
                  <a:schemeClr val="bg1"/>
                </a:solidFill>
                <a:latin typeface="Times New Roman" panose="02020603050405020304" pitchFamily="18" charset="0"/>
                <a:cs typeface="Times New Roman" panose="02020603050405020304" pitchFamily="18" charset="0"/>
              </a:rPr>
              <a:t>thread sawing machine</a:t>
            </a:r>
            <a:endParaRPr lang="zh-TW" altLang="en-US" sz="2000" b="1" dirty="0">
              <a:solidFill>
                <a:schemeClr val="bg1"/>
              </a:solidFill>
              <a:latin typeface="Times New Roman" panose="02020603050405020304" pitchFamily="18" charset="0"/>
              <a:ea typeface="標楷體" pitchFamily="65" charset="-120"/>
              <a:cs typeface="Times New Roman" panose="02020603050405020304" pitchFamily="18" charset="0"/>
            </a:endParaRPr>
          </a:p>
        </p:txBody>
      </p:sp>
      <p:pic>
        <p:nvPicPr>
          <p:cNvPr id="33800" name="Picture 9" descr="斷指"/>
          <p:cNvPicPr>
            <a:picLocks noChangeAspect="1" noChangeArrowheads="1"/>
          </p:cNvPicPr>
          <p:nvPr/>
        </p:nvPicPr>
        <p:blipFill>
          <a:blip r:embed="rId4" cstate="print"/>
          <a:srcRect/>
          <a:stretch>
            <a:fillRect/>
          </a:stretch>
        </p:blipFill>
        <p:spPr bwMode="auto">
          <a:xfrm>
            <a:off x="6255043" y="1907704"/>
            <a:ext cx="2592387" cy="1944687"/>
          </a:xfrm>
          <a:prstGeom prst="rect">
            <a:avLst/>
          </a:prstGeom>
          <a:noFill/>
          <a:ln w="9525">
            <a:noFill/>
            <a:miter lim="800000"/>
            <a:headEnd/>
            <a:tailEnd/>
          </a:ln>
        </p:spPr>
      </p:pic>
      <p:sp>
        <p:nvSpPr>
          <p:cNvPr id="3" name="投影片編號版面配置區 2"/>
          <p:cNvSpPr>
            <a:spLocks noGrp="1"/>
          </p:cNvSpPr>
          <p:nvPr>
            <p:ph type="sldNum" sz="quarter" idx="12"/>
          </p:nvPr>
        </p:nvSpPr>
        <p:spPr>
          <a:xfrm>
            <a:off x="6758880" y="6323201"/>
            <a:ext cx="2133600" cy="365125"/>
          </a:xfrm>
        </p:spPr>
        <p:txBody>
          <a:bodyPr/>
          <a:lstStyle/>
          <a:p>
            <a:fld id="{A36E6B7E-3405-4ABC-8F0A-11CAAA034E4E}" type="slidenum">
              <a:rPr lang="zh-TW" altLang="en-US" smtClean="0"/>
              <a:pPr/>
              <a:t>15</a:t>
            </a:fld>
            <a:endParaRPr lang="zh-TW" altLang="en-US" dirty="0"/>
          </a:p>
        </p:txBody>
      </p:sp>
    </p:spTree>
    <p:extLst>
      <p:ext uri="{BB962C8B-B14F-4D97-AF65-F5344CB8AC3E}">
        <p14:creationId xmlns:p14="http://schemas.microsoft.com/office/powerpoint/2010/main" val="570638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wheel(4)">
                                      <p:cBhvr>
                                        <p:cTn id="7"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822412" y="528381"/>
            <a:ext cx="7499176" cy="1143000"/>
          </a:xfrm>
        </p:spPr>
        <p:txBody>
          <a:bodyPr/>
          <a:lstStyle/>
          <a:p>
            <a:r>
              <a:rPr lang="en-US" altLang="zh-TW" sz="3200" dirty="0">
                <a:latin typeface="Times New Roman" panose="02020603050405020304" pitchFamily="18" charset="0"/>
              </a:rPr>
              <a:t>Noise hazards</a:t>
            </a:r>
            <a:endParaRPr lang="zh-TW" altLang="zh-TW" sz="3200" dirty="0">
              <a:latin typeface="Times New Roman" panose="02020603050405020304" pitchFamily="18" charset="0"/>
            </a:endParaRPr>
          </a:p>
        </p:txBody>
      </p:sp>
      <p:sp>
        <p:nvSpPr>
          <p:cNvPr id="11268" name="Rectangle 3"/>
          <p:cNvSpPr>
            <a:spLocks noGrp="1" noChangeArrowheads="1"/>
          </p:cNvSpPr>
          <p:nvPr>
            <p:ph idx="4294967295"/>
          </p:nvPr>
        </p:nvSpPr>
        <p:spPr>
          <a:xfrm>
            <a:off x="683568" y="1988840"/>
            <a:ext cx="7776864" cy="4713288"/>
          </a:xfrm>
        </p:spPr>
        <p:txBody>
          <a:bodyPr>
            <a:normAutofit/>
          </a:bodyPr>
          <a:lstStyle/>
          <a:p>
            <a:r>
              <a:rPr lang="en-US" altLang="zh-TW" sz="2400" dirty="0"/>
              <a:t>Source: mechanical operation...</a:t>
            </a:r>
            <a:endParaRPr lang="zh-TW" altLang="zh-TW" sz="2400" dirty="0"/>
          </a:p>
          <a:p>
            <a:r>
              <a:rPr lang="en-US" altLang="zh-TW" sz="2400" dirty="0"/>
              <a:t>Health hazard: </a:t>
            </a:r>
            <a:endParaRPr lang="zh-TW" altLang="zh-TW" sz="2400" dirty="0"/>
          </a:p>
          <a:p>
            <a:pPr lvl="1"/>
            <a:r>
              <a:rPr lang="en-US" altLang="zh-TW" sz="2400" dirty="0"/>
              <a:t>Impairment of hearing loss: temporary or permanent in nature </a:t>
            </a:r>
          </a:p>
          <a:p>
            <a:pPr lvl="1"/>
            <a:r>
              <a:rPr lang="en-US" altLang="zh-TW" sz="2400" dirty="0"/>
              <a:t>Physiological and psychological effect: increased blood pressure and increased heart rate, etc.</a:t>
            </a:r>
            <a:endParaRPr lang="zh-TW" altLang="en-US" sz="2400" dirty="0"/>
          </a:p>
        </p:txBody>
      </p:sp>
      <p:pic>
        <p:nvPicPr>
          <p:cNvPr id="11270" name="Picture 4"/>
          <p:cNvPicPr>
            <a:picLocks noChangeAspect="1" noChangeArrowheads="1"/>
          </p:cNvPicPr>
          <p:nvPr/>
        </p:nvPicPr>
        <p:blipFill>
          <a:blip r:embed="rId3" cstate="print"/>
          <a:srcRect/>
          <a:stretch>
            <a:fillRect/>
          </a:stretch>
        </p:blipFill>
        <p:spPr bwMode="auto">
          <a:xfrm>
            <a:off x="2520156" y="4575978"/>
            <a:ext cx="4103687" cy="1743075"/>
          </a:xfrm>
          <a:prstGeom prst="rect">
            <a:avLst/>
          </a:prstGeom>
          <a:noFill/>
          <a:ln w="9525">
            <a:solidFill>
              <a:schemeClr val="tx1"/>
            </a:solidFill>
            <a:miter lim="800000"/>
            <a:headEnd/>
            <a:tailEnd/>
          </a:ln>
          <a:effectLst>
            <a:outerShdw dist="107763" dir="2700000" algn="ctr" rotWithShape="0">
              <a:schemeClr val="bg2">
                <a:alpha val="50000"/>
              </a:schemeClr>
            </a:outerShdw>
          </a:effectLst>
        </p:spPr>
      </p:pic>
      <p:sp>
        <p:nvSpPr>
          <p:cNvPr id="3" name="投影片編號版面配置區 2"/>
          <p:cNvSpPr>
            <a:spLocks noGrp="1"/>
          </p:cNvSpPr>
          <p:nvPr>
            <p:ph type="sldNum" sz="quarter" idx="12"/>
          </p:nvPr>
        </p:nvSpPr>
        <p:spPr>
          <a:xfrm>
            <a:off x="6744791" y="6319053"/>
            <a:ext cx="2133600" cy="412155"/>
          </a:xfrm>
        </p:spPr>
        <p:txBody>
          <a:bodyPr/>
          <a:lstStyle/>
          <a:p>
            <a:fld id="{A36E6B7E-3405-4ABC-8F0A-11CAAA034E4E}" type="slidenum">
              <a:rPr lang="zh-TW" altLang="en-US" smtClean="0"/>
              <a:pPr/>
              <a:t>16</a:t>
            </a:fld>
            <a:endParaRPr lang="zh-TW" altLang="en-US" dirty="0"/>
          </a:p>
        </p:txBody>
      </p:sp>
    </p:spTree>
    <p:extLst>
      <p:ext uri="{BB962C8B-B14F-4D97-AF65-F5344CB8AC3E}">
        <p14:creationId xmlns:p14="http://schemas.microsoft.com/office/powerpoint/2010/main" val="4079741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686344" y="1994396"/>
            <a:ext cx="7771312" cy="4608041"/>
          </a:xfrm>
        </p:spPr>
        <p:txBody>
          <a:bodyPr>
            <a:normAutofit/>
          </a:bodyPr>
          <a:lstStyle/>
          <a:p>
            <a:r>
              <a:rPr lang="en-US" altLang="zh-TW" sz="2400" dirty="0"/>
              <a:t>Source: Use of radioactive elements, operation of instruments using radioactive elements, or operation of equipment which may produce ionizing radiation</a:t>
            </a:r>
            <a:endParaRPr lang="zh-TW" altLang="zh-TW" sz="2400" dirty="0"/>
          </a:p>
          <a:p>
            <a:r>
              <a:rPr lang="en-US" altLang="zh-TW" sz="2400" dirty="0"/>
              <a:t>Health hazard:</a:t>
            </a:r>
            <a:endParaRPr lang="zh-TW" altLang="zh-TW" sz="2400" dirty="0"/>
          </a:p>
          <a:p>
            <a:pPr lvl="1"/>
            <a:r>
              <a:rPr lang="en-US" altLang="zh-TW" sz="2400" dirty="0">
                <a:solidFill>
                  <a:srgbClr val="FF0000"/>
                </a:solidFill>
              </a:rPr>
              <a:t>Cancer, genetic effect </a:t>
            </a:r>
          </a:p>
          <a:p>
            <a:pPr lvl="1"/>
            <a:r>
              <a:rPr lang="en-US" altLang="zh-TW" sz="2400" dirty="0">
                <a:solidFill>
                  <a:srgbClr val="FF0000"/>
                </a:solidFill>
              </a:rPr>
              <a:t>Cataract, skin injury, infertility  </a:t>
            </a:r>
            <a:endParaRPr lang="zh-TW" altLang="zh-TW" sz="2400" dirty="0">
              <a:solidFill>
                <a:srgbClr val="FF0000"/>
              </a:solidFill>
            </a:endParaRPr>
          </a:p>
          <a:p>
            <a:pPr eaLnBrk="1" hangingPunct="1">
              <a:lnSpc>
                <a:spcPct val="110000"/>
              </a:lnSpc>
              <a:buFont typeface="Arial" charset="0"/>
              <a:buNone/>
            </a:pPr>
            <a:endParaRPr lang="zh-TW" altLang="en-US" sz="2400" dirty="0"/>
          </a:p>
        </p:txBody>
      </p:sp>
      <p:sp>
        <p:nvSpPr>
          <p:cNvPr id="13315" name="Rectangle 2"/>
          <p:cNvSpPr>
            <a:spLocks noGrp="1" noChangeArrowheads="1"/>
          </p:cNvSpPr>
          <p:nvPr>
            <p:ph type="title"/>
          </p:nvPr>
        </p:nvSpPr>
        <p:spPr>
          <a:xfrm>
            <a:off x="858863" y="745164"/>
            <a:ext cx="7715200" cy="1143000"/>
          </a:xfrm>
        </p:spPr>
        <p:txBody>
          <a:bodyPr/>
          <a:lstStyle/>
          <a:p>
            <a:r>
              <a:rPr lang="en-US" altLang="zh-TW" sz="3200" dirty="0">
                <a:latin typeface="Times New Roman" panose="02020603050405020304" pitchFamily="18" charset="0"/>
              </a:rPr>
              <a:t>Common ionizing radiation hazards in laboratories</a:t>
            </a:r>
            <a:endParaRPr lang="zh-TW" altLang="en-US" sz="3200" b="1" dirty="0">
              <a:latin typeface="Times New Roman" panose="02020603050405020304" pitchFamily="18" charset="0"/>
            </a:endParaRPr>
          </a:p>
        </p:txBody>
      </p:sp>
      <p:sp>
        <p:nvSpPr>
          <p:cNvPr id="13318" name="Text Box 5"/>
          <p:cNvSpPr txBox="1">
            <a:spLocks noChangeArrowheads="1"/>
          </p:cNvSpPr>
          <p:nvPr/>
        </p:nvSpPr>
        <p:spPr bwMode="auto">
          <a:xfrm>
            <a:off x="6937995" y="6345622"/>
            <a:ext cx="1098550" cy="366712"/>
          </a:xfrm>
          <a:prstGeom prst="rect">
            <a:avLst/>
          </a:prstGeom>
          <a:noFill/>
          <a:ln w="9525">
            <a:noFill/>
            <a:miter lim="800000"/>
            <a:headEnd/>
            <a:tailEnd/>
          </a:ln>
        </p:spPr>
        <p:txBody>
          <a:bodyPr wrap="none">
            <a:spAutoFit/>
          </a:bodyPr>
          <a:lstStyle/>
          <a:p>
            <a:r>
              <a:rPr lang="zh-TW" altLang="en-US" b="1" dirty="0">
                <a:solidFill>
                  <a:schemeClr val="bg1"/>
                </a:solidFill>
                <a:latin typeface="Times New Roman" panose="02020603050405020304" pitchFamily="18" charset="0"/>
                <a:ea typeface="標楷體" panose="03000509000000000000" pitchFamily="65" charset="-120"/>
              </a:rPr>
              <a:t>紫外線燈</a:t>
            </a:r>
          </a:p>
        </p:txBody>
      </p:sp>
      <p:pic>
        <p:nvPicPr>
          <p:cNvPr id="13319" name="Picture 6"/>
          <p:cNvPicPr>
            <a:picLocks noChangeAspect="1" noChangeArrowheads="1"/>
          </p:cNvPicPr>
          <p:nvPr/>
        </p:nvPicPr>
        <p:blipFill rotWithShape="1">
          <a:blip r:embed="rId3" cstate="print"/>
          <a:srcRect l="4264" t="11797" r="2602" b="17187"/>
          <a:stretch/>
        </p:blipFill>
        <p:spPr bwMode="auto">
          <a:xfrm>
            <a:off x="4761464" y="4879320"/>
            <a:ext cx="1440000" cy="1087744"/>
          </a:xfrm>
          <a:prstGeom prst="rect">
            <a:avLst/>
          </a:prstGeom>
          <a:noFill/>
          <a:ln w="9525">
            <a:noFill/>
            <a:miter lim="800000"/>
            <a:headEnd/>
            <a:tailEnd/>
          </a:ln>
        </p:spPr>
      </p:pic>
      <p:pic>
        <p:nvPicPr>
          <p:cNvPr id="13320" name="Picture 7"/>
          <p:cNvPicPr>
            <a:picLocks noChangeAspect="1" noChangeArrowheads="1"/>
          </p:cNvPicPr>
          <p:nvPr/>
        </p:nvPicPr>
        <p:blipFill rotWithShape="1">
          <a:blip r:embed="rId4" cstate="print"/>
          <a:srcRect l="17960" t="5809" r="5022" b="5363"/>
          <a:stretch/>
        </p:blipFill>
        <p:spPr bwMode="auto">
          <a:xfrm>
            <a:off x="6742400" y="4879799"/>
            <a:ext cx="1440000" cy="1111009"/>
          </a:xfrm>
          <a:prstGeom prst="rect">
            <a:avLst/>
          </a:prstGeom>
          <a:noFill/>
          <a:ln w="9525">
            <a:noFill/>
            <a:miter lim="800000"/>
            <a:headEnd/>
            <a:tailEnd/>
          </a:ln>
        </p:spPr>
      </p:pic>
      <p:sp>
        <p:nvSpPr>
          <p:cNvPr id="21512" name="Text Box 8"/>
          <p:cNvSpPr txBox="1">
            <a:spLocks noChangeArrowheads="1"/>
          </p:cNvSpPr>
          <p:nvPr/>
        </p:nvSpPr>
        <p:spPr bwMode="auto">
          <a:xfrm>
            <a:off x="6650657" y="5978910"/>
            <a:ext cx="1665841" cy="646331"/>
          </a:xfrm>
          <a:prstGeom prst="rect">
            <a:avLst/>
          </a:prstGeom>
          <a:noFill/>
          <a:ln w="9525">
            <a:noFill/>
            <a:miter lim="800000"/>
            <a:headEnd/>
            <a:tailEnd/>
          </a:ln>
        </p:spPr>
        <p:txBody>
          <a:bodyPr wrap="none">
            <a:spAutoFit/>
          </a:bodyPr>
          <a:lstStyle/>
          <a:p>
            <a:pPr>
              <a:defRPr/>
            </a:pPr>
            <a:r>
              <a:rPr lang="en-US" altLang="zh-TW" dirty="0">
                <a:latin typeface="Times New Roman" panose="02020603050405020304" pitchFamily="18" charset="0"/>
                <a:cs typeface="Times New Roman" panose="02020603050405020304" pitchFamily="18" charset="0"/>
              </a:rPr>
              <a:t>Po-210 Sealed </a:t>
            </a:r>
          </a:p>
          <a:p>
            <a:pPr>
              <a:defRPr/>
            </a:pPr>
            <a:r>
              <a:rPr lang="en-US" altLang="zh-TW" dirty="0">
                <a:latin typeface="Times New Roman" panose="02020603050405020304" pitchFamily="18" charset="0"/>
                <a:cs typeface="Times New Roman" panose="02020603050405020304" pitchFamily="18" charset="0"/>
              </a:rPr>
              <a:t>radiation source</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7418" name="Picture 10"/>
          <p:cNvPicPr>
            <a:picLocks noChangeAspect="1" noChangeArrowheads="1"/>
          </p:cNvPicPr>
          <p:nvPr/>
        </p:nvPicPr>
        <p:blipFill>
          <a:blip r:embed="rId5" cstate="print"/>
          <a:srcRect/>
          <a:stretch>
            <a:fillRect/>
          </a:stretch>
        </p:blipFill>
        <p:spPr bwMode="auto">
          <a:xfrm>
            <a:off x="3117708" y="4725892"/>
            <a:ext cx="1018182" cy="1440000"/>
          </a:xfrm>
          <a:prstGeom prst="rect">
            <a:avLst/>
          </a:prstGeom>
          <a:noFill/>
          <a:ln w="9525">
            <a:noFill/>
            <a:miter lim="800000"/>
            <a:headEnd/>
            <a:tailEnd/>
          </a:ln>
        </p:spPr>
      </p:pic>
      <p:pic>
        <p:nvPicPr>
          <p:cNvPr id="13323" name="Picture 12" descr="圖2、輻射作業場所警告標誌"/>
          <p:cNvPicPr>
            <a:picLocks noChangeAspect="1" noChangeArrowheads="1"/>
          </p:cNvPicPr>
          <p:nvPr/>
        </p:nvPicPr>
        <p:blipFill>
          <a:blip r:embed="rId6" cstate="print"/>
          <a:srcRect/>
          <a:stretch>
            <a:fillRect/>
          </a:stretch>
        </p:blipFill>
        <p:spPr bwMode="auto">
          <a:xfrm>
            <a:off x="1151945" y="4866016"/>
            <a:ext cx="1340189" cy="1080000"/>
          </a:xfrm>
          <a:prstGeom prst="rect">
            <a:avLst/>
          </a:prstGeom>
          <a:noFill/>
          <a:ln w="9525">
            <a:noFill/>
            <a:miter lim="800000"/>
            <a:headEnd/>
            <a:tailEnd/>
          </a:ln>
        </p:spPr>
      </p:pic>
      <p:sp>
        <p:nvSpPr>
          <p:cNvPr id="13324" name="Text Box 13"/>
          <p:cNvSpPr txBox="1">
            <a:spLocks noChangeArrowheads="1"/>
          </p:cNvSpPr>
          <p:nvPr/>
        </p:nvSpPr>
        <p:spPr bwMode="auto">
          <a:xfrm>
            <a:off x="437031" y="6146891"/>
            <a:ext cx="6408738" cy="369332"/>
          </a:xfrm>
          <a:prstGeom prst="rect">
            <a:avLst/>
          </a:prstGeom>
          <a:noFill/>
          <a:ln w="12700">
            <a:noFill/>
            <a:miter lim="800000"/>
            <a:headEnd/>
            <a:tailEnd/>
          </a:ln>
        </p:spPr>
        <p:txBody>
          <a:bodyPr>
            <a:spAutoFit/>
          </a:bodyPr>
          <a:lstStyle/>
          <a:p>
            <a:pPr algn="ctr">
              <a:spcBef>
                <a:spcPct val="50000"/>
              </a:spcBef>
            </a:pPr>
            <a:r>
              <a:rPr lang="en-US" altLang="zh-TW" dirty="0">
                <a:solidFill>
                  <a:srgbClr val="FF0000"/>
                </a:solidFill>
                <a:latin typeface="Times New Roman" panose="02020603050405020304" pitchFamily="18" charset="0"/>
                <a:cs typeface="Times New Roman" panose="02020603050405020304" pitchFamily="18" charset="0"/>
              </a:rPr>
              <a:t>Outsiders are forbidden to enter laboratories with radiation mark.</a:t>
            </a:r>
            <a:endParaRPr lang="en-US" altLang="zh-TW" sz="200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13325" name="Line 14"/>
          <p:cNvSpPr>
            <a:spLocks noChangeShapeType="1"/>
          </p:cNvSpPr>
          <p:nvPr/>
        </p:nvSpPr>
        <p:spPr bwMode="auto">
          <a:xfrm>
            <a:off x="1537320" y="6201159"/>
            <a:ext cx="0" cy="0"/>
          </a:xfrm>
          <a:prstGeom prst="line">
            <a:avLst/>
          </a:prstGeom>
          <a:noFill/>
          <a:ln w="9525">
            <a:solidFill>
              <a:schemeClr val="tx1"/>
            </a:solidFill>
            <a:round/>
            <a:headEnd/>
            <a:tailEnd type="triangle" w="med" len="me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3" name="投影片編號版面配置區 2"/>
          <p:cNvSpPr>
            <a:spLocks noGrp="1"/>
          </p:cNvSpPr>
          <p:nvPr>
            <p:ph type="sldNum" sz="quarter" idx="12"/>
          </p:nvPr>
        </p:nvSpPr>
        <p:spPr>
          <a:xfrm>
            <a:off x="6753542" y="6319659"/>
            <a:ext cx="2133600" cy="365125"/>
          </a:xfrm>
        </p:spPr>
        <p:txBody>
          <a:bodyPr/>
          <a:lstStyle/>
          <a:p>
            <a:fld id="{A36E6B7E-3405-4ABC-8F0A-11CAAA034E4E}" type="slidenum">
              <a:rPr lang="zh-TW" altLang="en-US" smtClean="0"/>
              <a:pPr/>
              <a:t>17</a:t>
            </a:fld>
            <a:endParaRPr lang="zh-TW" altLang="en-US" dirty="0"/>
          </a:p>
        </p:txBody>
      </p:sp>
    </p:spTree>
    <p:extLst>
      <p:ext uri="{BB962C8B-B14F-4D97-AF65-F5344CB8AC3E}">
        <p14:creationId xmlns:p14="http://schemas.microsoft.com/office/powerpoint/2010/main" val="27678120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74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714400" y="765175"/>
            <a:ext cx="7715200" cy="1143000"/>
          </a:xfrm>
        </p:spPr>
        <p:txBody>
          <a:bodyPr/>
          <a:lstStyle/>
          <a:p>
            <a:r>
              <a:rPr lang="en-US" altLang="zh-TW" sz="3200" dirty="0">
                <a:latin typeface="Times New Roman" panose="02020603050405020304" pitchFamily="18" charset="0"/>
              </a:rPr>
              <a:t>Common non-ionizing radiation hazards in laboratories</a:t>
            </a:r>
            <a:endParaRPr lang="zh-TW" altLang="en-US" sz="3200" b="1" dirty="0">
              <a:latin typeface="Times New Roman" panose="02020603050405020304" pitchFamily="18" charset="0"/>
            </a:endParaRPr>
          </a:p>
        </p:txBody>
      </p:sp>
      <p:sp>
        <p:nvSpPr>
          <p:cNvPr id="15364" name="Rectangle 3"/>
          <p:cNvSpPr>
            <a:spLocks noGrp="1" noChangeArrowheads="1"/>
          </p:cNvSpPr>
          <p:nvPr>
            <p:ph idx="1"/>
          </p:nvPr>
        </p:nvSpPr>
        <p:spPr>
          <a:xfrm>
            <a:off x="706382" y="1982911"/>
            <a:ext cx="7715200" cy="4679950"/>
          </a:xfrm>
        </p:spPr>
        <p:txBody>
          <a:bodyPr>
            <a:normAutofit/>
          </a:bodyPr>
          <a:lstStyle/>
          <a:p>
            <a:r>
              <a:rPr lang="en-US" altLang="zh-TW" sz="2400" dirty="0"/>
              <a:t>Source: ultraviolet ray, infrared, microwave, laser, etc.</a:t>
            </a:r>
            <a:endParaRPr lang="zh-TW" altLang="zh-TW" sz="2400" dirty="0"/>
          </a:p>
          <a:p>
            <a:r>
              <a:rPr lang="en-US" altLang="zh-TW" sz="2400" dirty="0"/>
              <a:t>Health hazard: </a:t>
            </a:r>
            <a:r>
              <a:rPr lang="en-US" altLang="zh-TW" sz="2400" dirty="0">
                <a:solidFill>
                  <a:srgbClr val="FF0000"/>
                </a:solidFill>
              </a:rPr>
              <a:t>thermal hazard </a:t>
            </a:r>
            <a:r>
              <a:rPr lang="en-US" altLang="zh-TW" sz="2400" dirty="0"/>
              <a:t>(skin, eyes, etc.)</a:t>
            </a:r>
            <a:endParaRPr lang="zh-TW" altLang="zh-TW" sz="2400" dirty="0"/>
          </a:p>
        </p:txBody>
      </p:sp>
      <p:sp>
        <p:nvSpPr>
          <p:cNvPr id="15367" name="Text Box 5"/>
          <p:cNvSpPr txBox="1">
            <a:spLocks noChangeArrowheads="1"/>
          </p:cNvSpPr>
          <p:nvPr/>
        </p:nvSpPr>
        <p:spPr bwMode="auto">
          <a:xfrm>
            <a:off x="5483304" y="5383715"/>
            <a:ext cx="1810111" cy="400110"/>
          </a:xfrm>
          <a:prstGeom prst="rect">
            <a:avLst/>
          </a:prstGeom>
          <a:noFill/>
          <a:ln w="9525">
            <a:noFill/>
            <a:miter lim="800000"/>
            <a:headEnd/>
            <a:tailEnd/>
          </a:ln>
        </p:spPr>
        <p:txBody>
          <a:bodyPr wrap="none">
            <a:spAutoFit/>
          </a:bodyPr>
          <a:lstStyle/>
          <a:p>
            <a:r>
              <a:rPr lang="en-US" altLang="zh-TW" sz="2000" dirty="0">
                <a:latin typeface="Times New Roman" panose="02020603050405020304" pitchFamily="18" charset="0"/>
                <a:cs typeface="Times New Roman" panose="02020603050405020304" pitchFamily="18" charset="0"/>
              </a:rPr>
              <a:t>ultraviolet lamp</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368" name="Text Box 10"/>
          <p:cNvSpPr txBox="1">
            <a:spLocks noChangeArrowheads="1"/>
          </p:cNvSpPr>
          <p:nvPr/>
        </p:nvSpPr>
        <p:spPr bwMode="auto">
          <a:xfrm>
            <a:off x="1806501" y="5359885"/>
            <a:ext cx="1898277" cy="400110"/>
          </a:xfrm>
          <a:prstGeom prst="rect">
            <a:avLst/>
          </a:prstGeom>
          <a:noFill/>
          <a:ln w="9525">
            <a:noFill/>
            <a:miter lim="800000"/>
            <a:headEnd/>
            <a:tailEnd/>
          </a:ln>
        </p:spPr>
        <p:txBody>
          <a:bodyPr wrap="none">
            <a:spAutoFit/>
          </a:bodyPr>
          <a:lstStyle/>
          <a:p>
            <a:r>
              <a:rPr lang="en-US" altLang="zh-TW" sz="2000" dirty="0">
                <a:latin typeface="Times New Roman" panose="02020603050405020304" pitchFamily="18" charset="0"/>
                <a:cs typeface="Times New Roman" panose="02020603050405020304" pitchFamily="18" charset="0"/>
              </a:rPr>
              <a:t>Laser equipment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a:xfrm>
            <a:off x="6745853" y="6319519"/>
            <a:ext cx="2133600" cy="365125"/>
          </a:xfrm>
        </p:spPr>
        <p:txBody>
          <a:bodyPr/>
          <a:lstStyle/>
          <a:p>
            <a:fld id="{A36E6B7E-3405-4ABC-8F0A-11CAAA034E4E}" type="slidenum">
              <a:rPr lang="zh-TW" altLang="en-US" smtClean="0"/>
              <a:pPr/>
              <a:t>18</a:t>
            </a:fld>
            <a:endParaRPr lang="zh-TW" altLang="en-US" dirty="0"/>
          </a:p>
        </p:txBody>
      </p:sp>
      <p:grpSp>
        <p:nvGrpSpPr>
          <p:cNvPr id="2" name="群組 1">
            <a:extLst>
              <a:ext uri="{FF2B5EF4-FFF2-40B4-BE49-F238E27FC236}">
                <a16:creationId xmlns:a16="http://schemas.microsoft.com/office/drawing/2014/main" id="{B23E46BB-37F4-4FF9-AEC2-BCD59C8EE47F}"/>
              </a:ext>
            </a:extLst>
          </p:cNvPr>
          <p:cNvGrpSpPr/>
          <p:nvPr/>
        </p:nvGrpSpPr>
        <p:grpSpPr>
          <a:xfrm>
            <a:off x="1452331" y="3448131"/>
            <a:ext cx="6239338" cy="1800000"/>
            <a:chOff x="1475656" y="3485483"/>
            <a:chExt cx="6239338" cy="1800000"/>
          </a:xfrm>
        </p:grpSpPr>
        <p:pic>
          <p:nvPicPr>
            <p:cNvPr id="9" name="Picture 4" descr="IMG_0003">
              <a:extLst>
                <a:ext uri="{FF2B5EF4-FFF2-40B4-BE49-F238E27FC236}">
                  <a16:creationId xmlns:a16="http://schemas.microsoft.com/office/drawing/2014/main" id="{DB2AB0A1-FFD8-4FAC-ABFC-0FCC34A3AEC5}"/>
                </a:ext>
              </a:extLst>
            </p:cNvPr>
            <p:cNvPicPr>
              <a:picLocks noChangeAspect="1" noChangeArrowheads="1"/>
            </p:cNvPicPr>
            <p:nvPr/>
          </p:nvPicPr>
          <p:blipFill rotWithShape="1">
            <a:blip r:embed="rId3" cstate="print"/>
            <a:srcRect l="6503" t="13374" r="6605" b="6592"/>
            <a:stretch/>
          </p:blipFill>
          <p:spPr bwMode="auto">
            <a:xfrm>
              <a:off x="5108376" y="3485483"/>
              <a:ext cx="2606618" cy="1800000"/>
            </a:xfrm>
            <a:prstGeom prst="rect">
              <a:avLst/>
            </a:prstGeom>
            <a:noFill/>
            <a:ln w="9525">
              <a:noFill/>
              <a:miter lim="800000"/>
              <a:headEnd/>
              <a:tailEnd/>
            </a:ln>
          </p:spPr>
        </p:pic>
        <p:pic>
          <p:nvPicPr>
            <p:cNvPr id="10" name="Picture 11" descr="雷射儀器照片">
              <a:extLst>
                <a:ext uri="{FF2B5EF4-FFF2-40B4-BE49-F238E27FC236}">
                  <a16:creationId xmlns:a16="http://schemas.microsoft.com/office/drawing/2014/main" id="{57CF4F6D-C3D1-470F-B646-7B8C8FD9D8F9}"/>
                </a:ext>
              </a:extLst>
            </p:cNvPr>
            <p:cNvPicPr>
              <a:picLocks noChangeAspect="1" noChangeArrowheads="1"/>
            </p:cNvPicPr>
            <p:nvPr/>
          </p:nvPicPr>
          <p:blipFill rotWithShape="1">
            <a:blip r:embed="rId4" cstate="print"/>
            <a:srcRect l="11449" t="-542" r="-1322" b="25788"/>
            <a:stretch/>
          </p:blipFill>
          <p:spPr bwMode="auto">
            <a:xfrm>
              <a:off x="1475656" y="3485483"/>
              <a:ext cx="2606618" cy="1800000"/>
            </a:xfrm>
            <a:prstGeom prst="rect">
              <a:avLst/>
            </a:prstGeom>
            <a:noFill/>
            <a:ln w="9525">
              <a:noFill/>
              <a:miter lim="800000"/>
              <a:headEnd/>
              <a:tailEnd/>
            </a:ln>
          </p:spPr>
        </p:pic>
      </p:grpSp>
    </p:spTree>
    <p:extLst>
      <p:ext uri="{BB962C8B-B14F-4D97-AF65-F5344CB8AC3E}">
        <p14:creationId xmlns:p14="http://schemas.microsoft.com/office/powerpoint/2010/main" val="709840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710139" y="540861"/>
            <a:ext cx="7715200" cy="1143000"/>
          </a:xfrm>
        </p:spPr>
        <p:txBody>
          <a:bodyPr/>
          <a:lstStyle/>
          <a:p>
            <a:r>
              <a:rPr lang="en-US" altLang="zh-TW" sz="3200" dirty="0">
                <a:latin typeface="Times New Roman" panose="02020603050405020304" pitchFamily="18" charset="0"/>
              </a:rPr>
              <a:t>Abnormal temperature</a:t>
            </a:r>
            <a:endParaRPr lang="zh-TW" altLang="zh-TW" sz="3200" dirty="0">
              <a:latin typeface="Times New Roman" panose="02020603050405020304" pitchFamily="18" charset="0"/>
            </a:endParaRPr>
          </a:p>
        </p:txBody>
      </p:sp>
      <p:sp>
        <p:nvSpPr>
          <p:cNvPr id="17412" name="Rectangle 3"/>
          <p:cNvSpPr>
            <a:spLocks noGrp="1" noChangeArrowheads="1"/>
          </p:cNvSpPr>
          <p:nvPr>
            <p:ph idx="1"/>
          </p:nvPr>
        </p:nvSpPr>
        <p:spPr>
          <a:xfrm>
            <a:off x="611560" y="1988840"/>
            <a:ext cx="7920880" cy="4752975"/>
          </a:xfrm>
        </p:spPr>
        <p:txBody>
          <a:bodyPr>
            <a:normAutofit/>
          </a:bodyPr>
          <a:lstStyle/>
          <a:p>
            <a:r>
              <a:rPr lang="en-US" altLang="zh-TW" sz="2400" dirty="0"/>
              <a:t>Sources: </a:t>
            </a:r>
            <a:endParaRPr lang="zh-TW" altLang="zh-TW" sz="2400" dirty="0"/>
          </a:p>
          <a:p>
            <a:pPr lvl="1"/>
            <a:r>
              <a:rPr lang="en-US" altLang="zh-TW" sz="2400" dirty="0"/>
              <a:t>Contact with utensils being heated </a:t>
            </a:r>
          </a:p>
          <a:p>
            <a:pPr lvl="1"/>
            <a:r>
              <a:rPr lang="en-US" altLang="zh-TW" sz="2400" dirty="0"/>
              <a:t>Use of </a:t>
            </a:r>
            <a:r>
              <a:rPr lang="en-US" altLang="zh-TW" sz="2400" dirty="0">
                <a:solidFill>
                  <a:srgbClr val="FF0000"/>
                </a:solidFill>
              </a:rPr>
              <a:t>liquid nitrogen </a:t>
            </a:r>
            <a:r>
              <a:rPr lang="en-US" altLang="zh-TW" sz="2400" dirty="0"/>
              <a:t>(boiling point at -196</a:t>
            </a:r>
            <a:r>
              <a:rPr lang="zh-TW" altLang="zh-TW" sz="2400" dirty="0"/>
              <a:t>℃</a:t>
            </a:r>
            <a:r>
              <a:rPr lang="en-US" altLang="zh-TW" sz="2400" dirty="0"/>
              <a:t>, brief contact with skin or eyes could cause frostbite or blindness) </a:t>
            </a:r>
          </a:p>
          <a:p>
            <a:pPr lvl="1"/>
            <a:r>
              <a:rPr lang="en-US" altLang="zh-TW" sz="2400" dirty="0"/>
              <a:t>Use of freezer, etc.</a:t>
            </a:r>
            <a:endParaRPr lang="zh-TW" altLang="zh-TW" sz="2400" dirty="0"/>
          </a:p>
          <a:p>
            <a:r>
              <a:rPr lang="en-US" altLang="zh-TW" sz="2400" dirty="0"/>
              <a:t>Health hazard: Scald and frostbite</a:t>
            </a:r>
            <a:endParaRPr lang="zh-TW" altLang="zh-TW" sz="2400" dirty="0"/>
          </a:p>
          <a:p>
            <a:r>
              <a:rPr lang="en-US" altLang="zh-TW" sz="2400" dirty="0"/>
              <a:t>Preventive methods: In line with status of hazard, wear proper-grade heat-resistant gloves or cold-resistant gloves and protective goggles, as well as other protective gears.</a:t>
            </a:r>
            <a:endParaRPr lang="zh-TW" altLang="zh-TW" sz="2400" dirty="0"/>
          </a:p>
        </p:txBody>
      </p:sp>
      <p:sp>
        <p:nvSpPr>
          <p:cNvPr id="3" name="投影片編號版面配置區 2"/>
          <p:cNvSpPr>
            <a:spLocks noGrp="1"/>
          </p:cNvSpPr>
          <p:nvPr>
            <p:ph type="sldNum" sz="quarter" idx="12"/>
          </p:nvPr>
        </p:nvSpPr>
        <p:spPr>
          <a:xfrm>
            <a:off x="6753448" y="6317139"/>
            <a:ext cx="2133600" cy="365125"/>
          </a:xfrm>
        </p:spPr>
        <p:txBody>
          <a:bodyPr/>
          <a:lstStyle/>
          <a:p>
            <a:fld id="{A36E6B7E-3405-4ABC-8F0A-11CAAA034E4E}" type="slidenum">
              <a:rPr lang="zh-TW" altLang="en-US" smtClean="0"/>
              <a:pPr/>
              <a:t>19</a:t>
            </a:fld>
            <a:endParaRPr lang="zh-TW" altLang="en-US" dirty="0"/>
          </a:p>
        </p:txBody>
      </p:sp>
    </p:spTree>
    <p:extLst>
      <p:ext uri="{BB962C8B-B14F-4D97-AF65-F5344CB8AC3E}">
        <p14:creationId xmlns:p14="http://schemas.microsoft.com/office/powerpoint/2010/main" val="698844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758880" y="6315710"/>
            <a:ext cx="2133600" cy="365125"/>
          </a:xfrm>
        </p:spPr>
        <p:txBody>
          <a:bodyPr/>
          <a:lstStyle/>
          <a:p>
            <a:fld id="{A36E6B7E-3405-4ABC-8F0A-11CAAA034E4E}" type="slidenum">
              <a:rPr lang="zh-TW" altLang="en-US" smtClean="0"/>
              <a:pPr/>
              <a:t>2</a:t>
            </a:fld>
            <a:endParaRPr lang="zh-TW" altLang="en-US" dirty="0"/>
          </a:p>
        </p:txBody>
      </p:sp>
      <p:sp>
        <p:nvSpPr>
          <p:cNvPr id="7" name="矩形 6">
            <a:extLst>
              <a:ext uri="{FF2B5EF4-FFF2-40B4-BE49-F238E27FC236}">
                <a16:creationId xmlns:a16="http://schemas.microsoft.com/office/drawing/2014/main" id="{0C622972-9D46-4D97-89DA-82AF627A1037}"/>
              </a:ext>
            </a:extLst>
          </p:cNvPr>
          <p:cNvSpPr/>
          <p:nvPr/>
        </p:nvSpPr>
        <p:spPr>
          <a:xfrm>
            <a:off x="1064181" y="828001"/>
            <a:ext cx="7015639" cy="584775"/>
          </a:xfrm>
          <a:prstGeom prst="rect">
            <a:avLst/>
          </a:prstGeom>
        </p:spPr>
        <p:txBody>
          <a:bodyPr wrap="none">
            <a:spAutoFit/>
          </a:bodyPr>
          <a:lstStyle/>
          <a:p>
            <a:pPr algn="ct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Notices for use of the teaching material</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矩形 9">
            <a:extLst>
              <a:ext uri="{FF2B5EF4-FFF2-40B4-BE49-F238E27FC236}">
                <a16:creationId xmlns:a16="http://schemas.microsoft.com/office/drawing/2014/main" id="{33B12D94-D803-4420-A751-BC64D001D41D}"/>
              </a:ext>
            </a:extLst>
          </p:cNvPr>
          <p:cNvSpPr/>
          <p:nvPr/>
        </p:nvSpPr>
        <p:spPr>
          <a:xfrm>
            <a:off x="759500" y="1999000"/>
            <a:ext cx="7625000" cy="3046988"/>
          </a:xfrm>
          <a:prstGeom prst="rect">
            <a:avLst/>
          </a:prstGeom>
        </p:spPr>
        <p:txBody>
          <a:bodyPr wrap="square">
            <a:spAutoFit/>
          </a:bodyPr>
          <a:lstStyle/>
          <a:p>
            <a:pPr algn="just"/>
            <a:r>
              <a:rPr lang="en-US" altLang="zh-TW" sz="2400" dirty="0">
                <a:latin typeface="Times New Roman" panose="02020603050405020304" pitchFamily="18" charset="0"/>
                <a:cs typeface="Times New Roman" panose="02020603050405020304" pitchFamily="18" charset="0"/>
              </a:rPr>
              <a:t>Copyright of the slides of the teaching material (including text and image files) belongs to the ministry.</a:t>
            </a: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90525" indent="-390525">
              <a:buAutoNum type="alphaUcPeriod"/>
            </a:pPr>
            <a:r>
              <a:rPr lang="en-US" altLang="zh-TW" sz="2400" dirty="0">
                <a:latin typeface="Times New Roman" panose="02020603050405020304" pitchFamily="18" charset="0"/>
                <a:cs typeface="Times New Roman" panose="02020603050405020304" pitchFamily="18" charset="0"/>
              </a:rPr>
              <a:t>Core teachers: Any slide in the teaching material should be employed in full in teaching, without arbitrary revision and editing. </a:t>
            </a:r>
          </a:p>
          <a:p>
            <a:pPr marL="390525" indent="-390525">
              <a:buAutoNum type="alphaUcPeriod"/>
            </a:pPr>
            <a:r>
              <a:rPr lang="en-US" altLang="zh-TW" sz="2400" dirty="0">
                <a:latin typeface="Times New Roman" panose="02020603050405020304" pitchFamily="18" charset="0"/>
                <a:cs typeface="Times New Roman" panose="02020603050405020304" pitchFamily="18" charset="0"/>
              </a:rPr>
              <a:t>Credit is required for use of the material as reference in teaching.</a:t>
            </a:r>
          </a:p>
        </p:txBody>
      </p:sp>
    </p:spTree>
    <p:extLst>
      <p:ext uri="{BB962C8B-B14F-4D97-AF65-F5344CB8AC3E}">
        <p14:creationId xmlns:p14="http://schemas.microsoft.com/office/powerpoint/2010/main" val="1607574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724084" y="537632"/>
            <a:ext cx="7715200" cy="1143000"/>
          </a:xfrm>
        </p:spPr>
        <p:txBody>
          <a:bodyPr/>
          <a:lstStyle/>
          <a:p>
            <a:r>
              <a:rPr lang="en-US" altLang="zh-TW" sz="3200" dirty="0">
                <a:latin typeface="Times New Roman" panose="02020603050405020304" pitchFamily="18" charset="0"/>
              </a:rPr>
              <a:t>Chemical hazards</a:t>
            </a:r>
            <a:endParaRPr lang="zh-TW" altLang="en-US" sz="3200" b="1" dirty="0">
              <a:latin typeface="Times New Roman" panose="02020603050405020304" pitchFamily="18" charset="0"/>
            </a:endParaRPr>
          </a:p>
        </p:txBody>
      </p:sp>
      <p:sp>
        <p:nvSpPr>
          <p:cNvPr id="18436" name="Rectangle 3"/>
          <p:cNvSpPr>
            <a:spLocks noGrp="1" noChangeArrowheads="1"/>
          </p:cNvSpPr>
          <p:nvPr>
            <p:ph idx="1"/>
          </p:nvPr>
        </p:nvSpPr>
        <p:spPr>
          <a:xfrm>
            <a:off x="623315" y="2000535"/>
            <a:ext cx="7855778" cy="4492625"/>
          </a:xfrm>
        </p:spPr>
        <p:txBody>
          <a:bodyPr>
            <a:normAutofit/>
          </a:bodyPr>
          <a:lstStyle/>
          <a:p>
            <a:r>
              <a:rPr lang="en-US" altLang="zh-TW" sz="2400" dirty="0"/>
              <a:t>Hazardous: Poisoning or corrosion caused by </a:t>
            </a:r>
            <a:r>
              <a:rPr lang="en-US" altLang="zh-TW" sz="2400" dirty="0">
                <a:solidFill>
                  <a:srgbClr val="FF0000"/>
                </a:solidFill>
              </a:rPr>
              <a:t>contact with chemicals</a:t>
            </a:r>
            <a:r>
              <a:rPr lang="en-US" altLang="zh-TW" sz="2400" dirty="0"/>
              <a:t> via inhalation</a:t>
            </a:r>
            <a:r>
              <a:rPr lang="en-US" altLang="zh-TW" sz="2400"/>
              <a:t>, ingestion</a:t>
            </a:r>
            <a:r>
              <a:rPr lang="en-US" altLang="zh-TW" sz="2400" dirty="0"/>
              <a:t>, injection or spray on skin, or other channels. </a:t>
            </a:r>
            <a:endParaRPr lang="zh-TW" altLang="zh-TW" sz="2400" dirty="0"/>
          </a:p>
          <a:p>
            <a:r>
              <a:rPr lang="en-US" altLang="zh-TW" sz="2400" dirty="0"/>
              <a:t>Dangerous: Disasters, such as fire and explosion, caused by </a:t>
            </a:r>
            <a:r>
              <a:rPr lang="en-US" altLang="zh-TW" sz="2400" dirty="0">
                <a:solidFill>
                  <a:srgbClr val="FF0000"/>
                </a:solidFill>
              </a:rPr>
              <a:t>energy</a:t>
            </a:r>
            <a:r>
              <a:rPr lang="en-US" altLang="zh-TW" sz="2400" dirty="0"/>
              <a:t> released from chemical reaction during use of chemicals.</a:t>
            </a:r>
            <a:endParaRPr lang="zh-TW" altLang="zh-TW" sz="2400" dirty="0"/>
          </a:p>
          <a:p>
            <a:pPr marL="0" indent="0" eaLnBrk="1" hangingPunct="1">
              <a:lnSpc>
                <a:spcPct val="110000"/>
              </a:lnSpc>
              <a:spcAft>
                <a:spcPct val="20000"/>
              </a:spcAft>
              <a:buNone/>
            </a:pPr>
            <a:endParaRPr lang="zh-TW" altLang="en-US" sz="2400" dirty="0"/>
          </a:p>
        </p:txBody>
      </p:sp>
      <p:sp>
        <p:nvSpPr>
          <p:cNvPr id="3" name="投影片編號版面配置區 2"/>
          <p:cNvSpPr>
            <a:spLocks noGrp="1"/>
          </p:cNvSpPr>
          <p:nvPr>
            <p:ph type="sldNum" sz="quarter" idx="12"/>
          </p:nvPr>
        </p:nvSpPr>
        <p:spPr>
          <a:xfrm>
            <a:off x="6732240" y="6321288"/>
            <a:ext cx="2133600" cy="365125"/>
          </a:xfrm>
        </p:spPr>
        <p:txBody>
          <a:bodyPr/>
          <a:lstStyle/>
          <a:p>
            <a:fld id="{A36E6B7E-3405-4ABC-8F0A-11CAAA034E4E}" type="slidenum">
              <a:rPr lang="zh-TW" altLang="en-US" smtClean="0"/>
              <a:pPr/>
              <a:t>20</a:t>
            </a:fld>
            <a:endParaRPr lang="zh-TW" altLang="en-US" dirty="0"/>
          </a:p>
        </p:txBody>
      </p:sp>
      <p:sp>
        <p:nvSpPr>
          <p:cNvPr id="8" name="Text Box 6">
            <a:extLst>
              <a:ext uri="{FF2B5EF4-FFF2-40B4-BE49-F238E27FC236}">
                <a16:creationId xmlns:a16="http://schemas.microsoft.com/office/drawing/2014/main" id="{057F4D4B-10D0-4E8B-B8E7-E778879B469C}"/>
              </a:ext>
            </a:extLst>
          </p:cNvPr>
          <p:cNvSpPr txBox="1">
            <a:spLocks noChangeArrowheads="1"/>
          </p:cNvSpPr>
          <p:nvPr/>
        </p:nvSpPr>
        <p:spPr bwMode="auto">
          <a:xfrm>
            <a:off x="930726" y="5213077"/>
            <a:ext cx="1871663" cy="1019175"/>
          </a:xfrm>
          <a:prstGeom prst="rect">
            <a:avLst/>
          </a:prstGeom>
          <a:noFill/>
          <a:ln w="12700">
            <a:solidFill>
              <a:schemeClr val="tx1"/>
            </a:solidFill>
            <a:miter lim="800000"/>
            <a:headEnd/>
            <a:tailEnd/>
          </a:ln>
        </p:spPr>
        <p:txBody>
          <a:bodyPr>
            <a:spAutoFit/>
          </a:bodyPr>
          <a:lstStyle/>
          <a:p>
            <a:pPr algn="ctr">
              <a:spcBef>
                <a:spcPct val="50000"/>
              </a:spcBef>
            </a:pPr>
            <a:r>
              <a:rPr lang="zh-TW" altLang="en-US" sz="6000" dirty="0">
                <a:latin typeface="標楷體" panose="03000509000000000000" pitchFamily="65" charset="-120"/>
                <a:ea typeface="標楷體" panose="03000509000000000000" pitchFamily="65" charset="-120"/>
              </a:rPr>
              <a:t>圖片</a:t>
            </a:r>
          </a:p>
        </p:txBody>
      </p:sp>
      <p:grpSp>
        <p:nvGrpSpPr>
          <p:cNvPr id="9" name="群組 8">
            <a:extLst>
              <a:ext uri="{FF2B5EF4-FFF2-40B4-BE49-F238E27FC236}">
                <a16:creationId xmlns:a16="http://schemas.microsoft.com/office/drawing/2014/main" id="{221A0205-1F68-4FB9-B257-831A63B8DD86}"/>
              </a:ext>
            </a:extLst>
          </p:cNvPr>
          <p:cNvGrpSpPr/>
          <p:nvPr/>
        </p:nvGrpSpPr>
        <p:grpSpPr>
          <a:xfrm>
            <a:off x="516870" y="4437112"/>
            <a:ext cx="8129106" cy="2000200"/>
            <a:chOff x="486371" y="4525144"/>
            <a:chExt cx="8129106" cy="2000200"/>
          </a:xfrm>
        </p:grpSpPr>
        <p:pic>
          <p:nvPicPr>
            <p:cNvPr id="10" name="Picture 7" descr="DSCN4347">
              <a:extLst>
                <a:ext uri="{FF2B5EF4-FFF2-40B4-BE49-F238E27FC236}">
                  <a16:creationId xmlns:a16="http://schemas.microsoft.com/office/drawing/2014/main" id="{BE2E6694-E81B-4933-B28F-6B0BFD281903}"/>
                </a:ext>
              </a:extLst>
            </p:cNvPr>
            <p:cNvPicPr>
              <a:picLocks noChangeAspect="1" noChangeArrowheads="1"/>
            </p:cNvPicPr>
            <p:nvPr/>
          </p:nvPicPr>
          <p:blipFill>
            <a:blip r:embed="rId3" cstate="print"/>
            <a:srcRect/>
            <a:stretch>
              <a:fillRect/>
            </a:stretch>
          </p:blipFill>
          <p:spPr bwMode="auto">
            <a:xfrm>
              <a:off x="486371" y="4525144"/>
              <a:ext cx="2666933" cy="2000200"/>
            </a:xfrm>
            <a:prstGeom prst="rect">
              <a:avLst/>
            </a:prstGeom>
            <a:noFill/>
            <a:ln w="9525">
              <a:noFill/>
              <a:miter lim="800000"/>
              <a:headEnd/>
              <a:tailEnd/>
            </a:ln>
          </p:spPr>
        </p:pic>
        <p:pic>
          <p:nvPicPr>
            <p:cNvPr id="11" name="Picture 8" descr="DSCN4350">
              <a:extLst>
                <a:ext uri="{FF2B5EF4-FFF2-40B4-BE49-F238E27FC236}">
                  <a16:creationId xmlns:a16="http://schemas.microsoft.com/office/drawing/2014/main" id="{D93CD424-FEA0-475D-BB43-F947F94D0B2D}"/>
                </a:ext>
              </a:extLst>
            </p:cNvPr>
            <p:cNvPicPr>
              <a:picLocks noChangeAspect="1" noChangeArrowheads="1"/>
            </p:cNvPicPr>
            <p:nvPr/>
          </p:nvPicPr>
          <p:blipFill>
            <a:blip r:embed="rId4" cstate="print"/>
            <a:srcRect/>
            <a:stretch>
              <a:fillRect/>
            </a:stretch>
          </p:blipFill>
          <p:spPr bwMode="auto">
            <a:xfrm>
              <a:off x="5948544" y="4525144"/>
              <a:ext cx="2666933" cy="2000200"/>
            </a:xfrm>
            <a:prstGeom prst="rect">
              <a:avLst/>
            </a:prstGeom>
            <a:noFill/>
            <a:ln w="9525">
              <a:noFill/>
              <a:miter lim="800000"/>
              <a:headEnd/>
              <a:tailEnd/>
            </a:ln>
          </p:spPr>
        </p:pic>
        <p:pic>
          <p:nvPicPr>
            <p:cNvPr id="12" name="Picture 9" descr="DSCN4346">
              <a:extLst>
                <a:ext uri="{FF2B5EF4-FFF2-40B4-BE49-F238E27FC236}">
                  <a16:creationId xmlns:a16="http://schemas.microsoft.com/office/drawing/2014/main" id="{A13E800E-E2C6-4693-856D-B77FF2C9773D}"/>
                </a:ext>
              </a:extLst>
            </p:cNvPr>
            <p:cNvPicPr>
              <a:picLocks noChangeAspect="1" noChangeArrowheads="1"/>
            </p:cNvPicPr>
            <p:nvPr/>
          </p:nvPicPr>
          <p:blipFill>
            <a:blip r:embed="rId5" cstate="print"/>
            <a:srcRect/>
            <a:stretch>
              <a:fillRect/>
            </a:stretch>
          </p:blipFill>
          <p:spPr bwMode="auto">
            <a:xfrm>
              <a:off x="3214606" y="4525144"/>
              <a:ext cx="2666933" cy="2000200"/>
            </a:xfrm>
            <a:prstGeom prst="rect">
              <a:avLst/>
            </a:prstGeom>
            <a:noFill/>
            <a:ln w="9525">
              <a:noFill/>
              <a:miter lim="800000"/>
              <a:headEnd/>
              <a:tailEnd/>
            </a:ln>
          </p:spPr>
        </p:pic>
      </p:grpSp>
    </p:spTree>
    <p:extLst>
      <p:ext uri="{BB962C8B-B14F-4D97-AF65-F5344CB8AC3E}">
        <p14:creationId xmlns:p14="http://schemas.microsoft.com/office/powerpoint/2010/main" val="678227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722040" y="767478"/>
            <a:ext cx="7715200" cy="1143000"/>
          </a:xfrm>
        </p:spPr>
        <p:txBody>
          <a:bodyPr/>
          <a:lstStyle/>
          <a:p>
            <a:r>
              <a:rPr lang="en-US" altLang="zh-TW" sz="3200" dirty="0">
                <a:latin typeface="Times New Roman" panose="02020603050405020304" pitchFamily="18" charset="0"/>
              </a:rPr>
              <a:t>Case: Destruction of laboratory by big fire caused by leakage of inflammable solvent</a:t>
            </a:r>
            <a:endParaRPr lang="zh-TW" altLang="zh-TW" sz="3200" dirty="0">
              <a:latin typeface="Times New Roman" panose="02020603050405020304" pitchFamily="18" charset="0"/>
            </a:endParaRPr>
          </a:p>
        </p:txBody>
      </p:sp>
      <p:sp>
        <p:nvSpPr>
          <p:cNvPr id="50179" name="Rectangle 3"/>
          <p:cNvSpPr>
            <a:spLocks noGrp="1" noChangeArrowheads="1"/>
          </p:cNvSpPr>
          <p:nvPr>
            <p:ph idx="1"/>
          </p:nvPr>
        </p:nvSpPr>
        <p:spPr>
          <a:xfrm>
            <a:off x="611560" y="1999000"/>
            <a:ext cx="7859216" cy="4525963"/>
          </a:xfrm>
        </p:spPr>
        <p:txBody>
          <a:bodyPr rtlCol="0">
            <a:normAutofit/>
          </a:bodyPr>
          <a:lstStyle/>
          <a:p>
            <a:r>
              <a:rPr lang="en-US" altLang="zh-TW" sz="2400" dirty="0"/>
              <a:t>Container holding four liters of </a:t>
            </a:r>
            <a:r>
              <a:rPr lang="en-US" altLang="zh-TW" sz="2400" dirty="0">
                <a:solidFill>
                  <a:srgbClr val="FF0000"/>
                </a:solidFill>
              </a:rPr>
              <a:t>n-hexane</a:t>
            </a:r>
            <a:r>
              <a:rPr lang="en-US" altLang="zh-TW" sz="2400" dirty="0"/>
              <a:t> in a university laboratory cracked. </a:t>
            </a:r>
            <a:endParaRPr lang="zh-TW" altLang="zh-TW" sz="2400" dirty="0"/>
          </a:p>
          <a:p>
            <a:r>
              <a:rPr lang="en-US" altLang="zh-TW" sz="2400" dirty="0"/>
              <a:t>When a graduate student was cleaning the leaked n-hexane with a mop, the vaporized chemical triggered the temperature-controlled switch of a nearby heating furnace, triggering a big fire in an instant.</a:t>
            </a:r>
            <a:endParaRPr lang="zh-TW" altLang="zh-TW" sz="2400" dirty="0"/>
          </a:p>
          <a:p>
            <a:r>
              <a:rPr lang="en-US" altLang="zh-TW" sz="2400" dirty="0"/>
              <a:t>Fire brigade spent two and a half hours to extinguish the fire, before it destroyed three laboratories, inflicting NT$10 million loss.</a:t>
            </a:r>
            <a:endParaRPr lang="zh-TW" altLang="zh-TW" sz="2400" dirty="0"/>
          </a:p>
        </p:txBody>
      </p:sp>
      <p:sp>
        <p:nvSpPr>
          <p:cNvPr id="3" name="投影片編號版面配置區 2"/>
          <p:cNvSpPr>
            <a:spLocks noGrp="1"/>
          </p:cNvSpPr>
          <p:nvPr>
            <p:ph type="sldNum" sz="quarter" idx="12"/>
          </p:nvPr>
        </p:nvSpPr>
        <p:spPr>
          <a:xfrm>
            <a:off x="6752560" y="6319480"/>
            <a:ext cx="2133600" cy="365125"/>
          </a:xfrm>
        </p:spPr>
        <p:txBody>
          <a:bodyPr/>
          <a:lstStyle/>
          <a:p>
            <a:fld id="{A36E6B7E-3405-4ABC-8F0A-11CAAA034E4E}" type="slidenum">
              <a:rPr lang="zh-TW" altLang="en-US" smtClean="0"/>
              <a:pPr/>
              <a:t>21</a:t>
            </a:fld>
            <a:endParaRPr lang="zh-TW" altLang="en-US" dirty="0"/>
          </a:p>
        </p:txBody>
      </p:sp>
    </p:spTree>
    <p:extLst>
      <p:ext uri="{BB962C8B-B14F-4D97-AF65-F5344CB8AC3E}">
        <p14:creationId xmlns:p14="http://schemas.microsoft.com/office/powerpoint/2010/main" val="254607241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標題 5"/>
          <p:cNvSpPr>
            <a:spLocks noGrp="1"/>
          </p:cNvSpPr>
          <p:nvPr>
            <p:ph type="title"/>
          </p:nvPr>
        </p:nvSpPr>
        <p:spPr>
          <a:xfrm>
            <a:off x="461505" y="539750"/>
            <a:ext cx="8229600" cy="1139825"/>
          </a:xfrm>
        </p:spPr>
        <p:txBody>
          <a:bodyPr/>
          <a:lstStyle/>
          <a:p>
            <a:r>
              <a:rPr lang="en-US" altLang="zh-TW" sz="3200" dirty="0">
                <a:latin typeface="Times New Roman" panose="02020603050405020304" pitchFamily="18" charset="0"/>
              </a:rPr>
              <a:t>Biological hazards</a:t>
            </a:r>
            <a:endParaRPr lang="zh-TW" altLang="zh-TW" sz="3200" dirty="0">
              <a:latin typeface="Times New Roman" panose="02020603050405020304" pitchFamily="18" charset="0"/>
            </a:endParaRPr>
          </a:p>
        </p:txBody>
      </p:sp>
      <p:sp>
        <p:nvSpPr>
          <p:cNvPr id="21508" name="文字版面配置區 7"/>
          <p:cNvSpPr>
            <a:spLocks noGrp="1"/>
          </p:cNvSpPr>
          <p:nvPr>
            <p:ph type="body" sz="half" idx="1"/>
          </p:nvPr>
        </p:nvSpPr>
        <p:spPr>
          <a:xfrm>
            <a:off x="672529" y="1999000"/>
            <a:ext cx="7787903" cy="4924425"/>
          </a:xfrm>
        </p:spPr>
        <p:txBody>
          <a:bodyPr>
            <a:normAutofit/>
          </a:bodyPr>
          <a:lstStyle/>
          <a:p>
            <a:r>
              <a:rPr lang="en-US" altLang="zh-TW" sz="2400" dirty="0">
                <a:solidFill>
                  <a:srgbClr val="FF0000"/>
                </a:solidFill>
              </a:rPr>
              <a:t>Plants, animals, microorganisms</a:t>
            </a:r>
            <a:r>
              <a:rPr lang="en-US" altLang="zh-TW" sz="2400" dirty="0"/>
              <a:t>, or their </a:t>
            </a:r>
            <a:r>
              <a:rPr lang="en-US" altLang="zh-TW" sz="2400" dirty="0">
                <a:solidFill>
                  <a:srgbClr val="FF0000"/>
                </a:solidFill>
              </a:rPr>
              <a:t>derivates</a:t>
            </a:r>
            <a:r>
              <a:rPr lang="en-US" altLang="zh-TW" sz="2400" dirty="0"/>
              <a:t> with high potential for affecting human health or causing discomfort.</a:t>
            </a:r>
            <a:endParaRPr lang="zh-TW" altLang="zh-TW" sz="2400" dirty="0"/>
          </a:p>
          <a:p>
            <a:r>
              <a:rPr lang="en-US" altLang="zh-TW" sz="2400" dirty="0"/>
              <a:t>Sources: Needlestick injury, inhalation of aerosol containing pathogens deriving from mistake in handling biological specimens, or biting or scratching by pathogen-carrying experimental animals.  </a:t>
            </a:r>
            <a:endParaRPr lang="zh-TW" altLang="zh-TW" sz="2400" dirty="0"/>
          </a:p>
          <a:p>
            <a:r>
              <a:rPr lang="en-US" altLang="zh-TW" sz="2400" dirty="0"/>
              <a:t>Types of biological hazards: </a:t>
            </a:r>
            <a:endParaRPr lang="zh-TW" altLang="zh-TW" sz="2400" dirty="0"/>
          </a:p>
          <a:p>
            <a:pPr lvl="1"/>
            <a:r>
              <a:rPr lang="en-US" altLang="zh-TW" sz="2400" dirty="0">
                <a:solidFill>
                  <a:srgbClr val="FF0000"/>
                </a:solidFill>
              </a:rPr>
              <a:t>Infection </a:t>
            </a:r>
          </a:p>
          <a:p>
            <a:pPr lvl="1"/>
            <a:r>
              <a:rPr lang="en-US" altLang="zh-TW" sz="2400" dirty="0">
                <a:solidFill>
                  <a:srgbClr val="FF0000"/>
                </a:solidFill>
              </a:rPr>
              <a:t>Allergy </a:t>
            </a:r>
          </a:p>
          <a:p>
            <a:pPr lvl="1"/>
            <a:r>
              <a:rPr lang="en-US" altLang="zh-TW" sz="2400" dirty="0">
                <a:solidFill>
                  <a:srgbClr val="FF0000"/>
                </a:solidFill>
              </a:rPr>
              <a:t>Poisoning </a:t>
            </a:r>
            <a:endParaRPr lang="zh-TW" altLang="zh-TW" sz="2400" dirty="0">
              <a:solidFill>
                <a:srgbClr val="FF0000"/>
              </a:solidFill>
            </a:endParaRPr>
          </a:p>
        </p:txBody>
      </p:sp>
      <p:sp>
        <p:nvSpPr>
          <p:cNvPr id="3" name="投影片編號版面配置區 2"/>
          <p:cNvSpPr>
            <a:spLocks noGrp="1"/>
          </p:cNvSpPr>
          <p:nvPr>
            <p:ph type="sldNum" sz="quarter" idx="12"/>
          </p:nvPr>
        </p:nvSpPr>
        <p:spPr>
          <a:xfrm>
            <a:off x="6752560" y="6318250"/>
            <a:ext cx="2133600" cy="457200"/>
          </a:xfrm>
        </p:spPr>
        <p:txBody>
          <a:bodyPr/>
          <a:lstStyle/>
          <a:p>
            <a:pPr>
              <a:defRPr/>
            </a:pPr>
            <a:fld id="{04E5ADA6-C3EA-4841-B284-66BD5CF34BF3}" type="slidenum">
              <a:rPr lang="en-US" altLang="zh-TW" smtClean="0"/>
              <a:pPr>
                <a:defRPr/>
              </a:pPr>
              <a:t>22</a:t>
            </a:fld>
            <a:endParaRPr lang="en-US" altLang="zh-TW" dirty="0"/>
          </a:p>
        </p:txBody>
      </p:sp>
      <p:pic>
        <p:nvPicPr>
          <p:cNvPr id="8" name="Picture 4">
            <a:extLst>
              <a:ext uri="{FF2B5EF4-FFF2-40B4-BE49-F238E27FC236}">
                <a16:creationId xmlns:a16="http://schemas.microsoft.com/office/drawing/2014/main" id="{DCE35173-3AF6-4B1D-83CE-D050D51FB8AE}"/>
              </a:ext>
            </a:extLst>
          </p:cNvPr>
          <p:cNvPicPr>
            <a:picLocks noGrp="1" noChangeAspect="1" noChangeArrowheads="1"/>
          </p:cNvPicPr>
          <p:nvPr>
            <p:ph sz="half" idx="2"/>
          </p:nvPr>
        </p:nvPicPr>
        <p:blipFill>
          <a:blip r:embed="rId3" cstate="print"/>
          <a:srcRect/>
          <a:stretch>
            <a:fillRect/>
          </a:stretch>
        </p:blipFill>
        <p:spPr>
          <a:xfrm>
            <a:off x="5724128" y="4409777"/>
            <a:ext cx="2489200" cy="2428875"/>
          </a:xfrm>
          <a:noFill/>
        </p:spPr>
      </p:pic>
      <p:grpSp>
        <p:nvGrpSpPr>
          <p:cNvPr id="6" name="群組 5">
            <a:extLst>
              <a:ext uri="{FF2B5EF4-FFF2-40B4-BE49-F238E27FC236}">
                <a16:creationId xmlns:a16="http://schemas.microsoft.com/office/drawing/2014/main" id="{05131D11-1A6F-45C9-8DA7-DE874F0314A5}"/>
              </a:ext>
            </a:extLst>
          </p:cNvPr>
          <p:cNvGrpSpPr/>
          <p:nvPr/>
        </p:nvGrpSpPr>
        <p:grpSpPr>
          <a:xfrm>
            <a:off x="6386995" y="4958675"/>
            <a:ext cx="864096" cy="374134"/>
            <a:chOff x="6386995" y="4958675"/>
            <a:chExt cx="864096" cy="374134"/>
          </a:xfrm>
        </p:grpSpPr>
        <p:sp>
          <p:nvSpPr>
            <p:cNvPr id="5" name="矩形: 圓角 4">
              <a:extLst>
                <a:ext uri="{FF2B5EF4-FFF2-40B4-BE49-F238E27FC236}">
                  <a16:creationId xmlns:a16="http://schemas.microsoft.com/office/drawing/2014/main" id="{F308B53B-29B0-4B72-B016-7377C28863F2}"/>
                </a:ext>
              </a:extLst>
            </p:cNvPr>
            <p:cNvSpPr/>
            <p:nvPr/>
          </p:nvSpPr>
          <p:spPr>
            <a:xfrm>
              <a:off x="6444208" y="5044777"/>
              <a:ext cx="648072" cy="28803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1DBE9C63-3D37-4732-87F3-9D5AA3FD7AEE}"/>
                </a:ext>
              </a:extLst>
            </p:cNvPr>
            <p:cNvSpPr txBox="1"/>
            <p:nvPr/>
          </p:nvSpPr>
          <p:spPr>
            <a:xfrm rot="21444477">
              <a:off x="6386995" y="4958675"/>
              <a:ext cx="864096"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Re-cap</a:t>
              </a:r>
              <a:endParaRPr lang="zh-TW" altLang="en-US"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11298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725513" y="773976"/>
            <a:ext cx="7715200" cy="1143000"/>
          </a:xfrm>
        </p:spPr>
        <p:txBody>
          <a:bodyPr/>
          <a:lstStyle/>
          <a:p>
            <a:r>
              <a:rPr lang="en-US" altLang="zh-TW" sz="3200" dirty="0">
                <a:latin typeface="Times New Roman" panose="02020603050405020304" pitchFamily="18" charset="0"/>
              </a:rPr>
              <a:t>Case: Graduate student </a:t>
            </a:r>
            <a:br>
              <a:rPr lang="en-US" altLang="zh-TW" sz="3200" dirty="0">
                <a:latin typeface="Times New Roman" panose="02020603050405020304" pitchFamily="18" charset="0"/>
              </a:rPr>
            </a:br>
            <a:r>
              <a:rPr lang="en-US" altLang="zh-TW" sz="3200" dirty="0">
                <a:latin typeface="Times New Roman" panose="02020603050405020304" pitchFamily="18" charset="0"/>
              </a:rPr>
              <a:t>contracted Dengue fever</a:t>
            </a:r>
            <a:endParaRPr lang="zh-TW" altLang="en-US" sz="3200" b="1" dirty="0">
              <a:latin typeface="Times New Roman" panose="02020603050405020304" pitchFamily="18" charset="0"/>
            </a:endParaRPr>
          </a:p>
        </p:txBody>
      </p:sp>
      <p:sp>
        <p:nvSpPr>
          <p:cNvPr id="22532" name="Rectangle 3"/>
          <p:cNvSpPr>
            <a:spLocks noGrp="1" noChangeArrowheads="1"/>
          </p:cNvSpPr>
          <p:nvPr>
            <p:ph idx="1"/>
          </p:nvPr>
        </p:nvSpPr>
        <p:spPr>
          <a:xfrm>
            <a:off x="662647" y="1999290"/>
            <a:ext cx="7829153" cy="4141788"/>
          </a:xfrm>
        </p:spPr>
        <p:txBody>
          <a:bodyPr>
            <a:normAutofit/>
          </a:bodyPr>
          <a:lstStyle/>
          <a:p>
            <a:r>
              <a:rPr lang="en-US" altLang="zh-TW" sz="2400" dirty="0"/>
              <a:t>Possible reason: The graduate student surnamed Liu contracted Dengue fever, perhaps due to biting by </a:t>
            </a:r>
            <a:r>
              <a:rPr lang="en-US" altLang="zh-TW" sz="2400" dirty="0" err="1"/>
              <a:t>aedes</a:t>
            </a:r>
            <a:r>
              <a:rPr lang="en-US" altLang="zh-TW" sz="2400" dirty="0"/>
              <a:t> albopictus mosquito which accidently escaped from mosquito breeding room.</a:t>
            </a:r>
            <a:endParaRPr lang="zh-TW" altLang="zh-TW" sz="2400" dirty="0"/>
          </a:p>
          <a:p>
            <a:r>
              <a:rPr lang="en-US" altLang="zh-TW" sz="2400" dirty="0"/>
              <a:t>The Taiwan Centers for Disease Control compared the virus in the student's serum with the virus strain of first-type Dengue fever via RT-PCR and nucleic acid sequencing, both characterizing it as laboratory infection.</a:t>
            </a:r>
            <a:endParaRPr lang="zh-TW" altLang="zh-TW" sz="2400" dirty="0"/>
          </a:p>
        </p:txBody>
      </p:sp>
      <p:sp>
        <p:nvSpPr>
          <p:cNvPr id="3" name="投影片編號版面配置區 2"/>
          <p:cNvSpPr>
            <a:spLocks noGrp="1"/>
          </p:cNvSpPr>
          <p:nvPr>
            <p:ph type="sldNum" sz="quarter" idx="12"/>
          </p:nvPr>
        </p:nvSpPr>
        <p:spPr>
          <a:xfrm>
            <a:off x="6752560" y="6319480"/>
            <a:ext cx="2133600" cy="365125"/>
          </a:xfrm>
        </p:spPr>
        <p:txBody>
          <a:bodyPr/>
          <a:lstStyle/>
          <a:p>
            <a:fld id="{A36E6B7E-3405-4ABC-8F0A-11CAAA034E4E}" type="slidenum">
              <a:rPr lang="zh-TW" altLang="en-US" smtClean="0"/>
              <a:pPr/>
              <a:t>23</a:t>
            </a:fld>
            <a:endParaRPr lang="zh-TW" altLang="en-US" dirty="0"/>
          </a:p>
        </p:txBody>
      </p:sp>
    </p:spTree>
    <p:extLst>
      <p:ext uri="{BB962C8B-B14F-4D97-AF65-F5344CB8AC3E}">
        <p14:creationId xmlns:p14="http://schemas.microsoft.com/office/powerpoint/2010/main" val="240502893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714400" y="548680"/>
            <a:ext cx="7715200" cy="1143000"/>
          </a:xfrm>
        </p:spPr>
        <p:txBody>
          <a:bodyPr/>
          <a:lstStyle/>
          <a:p>
            <a:r>
              <a:rPr lang="en-US" altLang="zh-TW" sz="3200" dirty="0">
                <a:latin typeface="Times New Roman" panose="02020603050405020304" pitchFamily="18" charset="0"/>
              </a:rPr>
              <a:t>Definition of human-factor engineering</a:t>
            </a:r>
            <a:endParaRPr lang="zh-TW" altLang="en-US" sz="3200" b="1" dirty="0">
              <a:latin typeface="Times New Roman" panose="02020603050405020304" pitchFamily="18" charset="0"/>
            </a:endParaRPr>
          </a:p>
        </p:txBody>
      </p:sp>
      <p:sp>
        <p:nvSpPr>
          <p:cNvPr id="25604" name="Rectangle 3"/>
          <p:cNvSpPr>
            <a:spLocks noGrp="1" noChangeArrowheads="1"/>
          </p:cNvSpPr>
          <p:nvPr>
            <p:ph idx="1"/>
          </p:nvPr>
        </p:nvSpPr>
        <p:spPr>
          <a:xfrm>
            <a:off x="647700" y="1999000"/>
            <a:ext cx="7848600" cy="4525963"/>
          </a:xfrm>
        </p:spPr>
        <p:txBody>
          <a:bodyPr>
            <a:normAutofit/>
          </a:bodyPr>
          <a:lstStyle/>
          <a:p>
            <a:r>
              <a:rPr lang="en-US" altLang="zh-TW" sz="2400" dirty="0"/>
              <a:t>Understand environmental features, human capabilities, and restriction</a:t>
            </a:r>
            <a:endParaRPr lang="zh-TW" altLang="zh-TW" sz="2400" dirty="0"/>
          </a:p>
          <a:p>
            <a:r>
              <a:rPr lang="en-US" altLang="zh-TW" sz="2400" dirty="0"/>
              <a:t>Improvement of environment and tools to increase work efficiency, safety, and comfort</a:t>
            </a:r>
            <a:endParaRPr lang="zh-TW" altLang="zh-TW" sz="2400" dirty="0"/>
          </a:p>
        </p:txBody>
      </p:sp>
      <p:sp>
        <p:nvSpPr>
          <p:cNvPr id="5" name="AutoShape 4"/>
          <p:cNvSpPr>
            <a:spLocks noChangeArrowheads="1"/>
          </p:cNvSpPr>
          <p:nvPr/>
        </p:nvSpPr>
        <p:spPr bwMode="auto">
          <a:xfrm>
            <a:off x="740068" y="3651056"/>
            <a:ext cx="7669212" cy="2420888"/>
          </a:xfrm>
          <a:prstGeom prst="irregularSeal1">
            <a:avLst/>
          </a:prstGeom>
          <a:gradFill rotWithShape="1">
            <a:gsLst>
              <a:gs pos="0">
                <a:srgbClr val="FFFFFF"/>
              </a:gs>
              <a:gs pos="100000">
                <a:srgbClr val="FF99CC"/>
              </a:gs>
            </a:gsLst>
            <a:path path="shape">
              <a:fillToRect l="50000" t="50000" r="50000" b="50000"/>
            </a:path>
          </a:gradFill>
          <a:ln w="9525">
            <a:solidFill>
              <a:schemeClr val="tx1"/>
            </a:solidFill>
            <a:miter lim="800000"/>
            <a:headEnd/>
            <a:tailEnd/>
          </a:ln>
        </p:spPr>
        <p:txBody>
          <a:bodyPr wrap="none" anchor="ctr"/>
          <a:lstStyle/>
          <a:p>
            <a:pPr algn="ctr"/>
            <a:r>
              <a:rPr lang="en-US" altLang="zh-TW" sz="2800" b="1" dirty="0">
                <a:latin typeface="Times New Roman" panose="02020603050405020304" pitchFamily="18" charset="0"/>
                <a:ea typeface="標楷體" pitchFamily="65" charset="-120"/>
              </a:rPr>
              <a:t>Fit the machine to the person</a:t>
            </a:r>
            <a:r>
              <a:rPr lang="zh-TW" altLang="en-US" sz="2800" b="1" dirty="0">
                <a:latin typeface="Times New Roman" panose="02020603050405020304" pitchFamily="18" charset="0"/>
                <a:ea typeface="標楷體" pitchFamily="65" charset="-120"/>
              </a:rPr>
              <a:t>！</a:t>
            </a:r>
            <a:endParaRPr lang="en-US" altLang="zh-TW" sz="2800" b="1" dirty="0">
              <a:latin typeface="Times New Roman" panose="02020603050405020304" pitchFamily="18" charset="0"/>
              <a:ea typeface="標楷體" pitchFamily="65" charset="-120"/>
            </a:endParaRPr>
          </a:p>
        </p:txBody>
      </p:sp>
      <p:sp>
        <p:nvSpPr>
          <p:cNvPr id="3" name="投影片編號版面配置區 2"/>
          <p:cNvSpPr>
            <a:spLocks noGrp="1"/>
          </p:cNvSpPr>
          <p:nvPr>
            <p:ph type="sldNum" sz="quarter" idx="12"/>
          </p:nvPr>
        </p:nvSpPr>
        <p:spPr>
          <a:xfrm>
            <a:off x="6752560" y="6319480"/>
            <a:ext cx="2133600" cy="365125"/>
          </a:xfrm>
        </p:spPr>
        <p:txBody>
          <a:bodyPr/>
          <a:lstStyle/>
          <a:p>
            <a:fld id="{A36E6B7E-3405-4ABC-8F0A-11CAAA034E4E}" type="slidenum">
              <a:rPr lang="zh-TW" altLang="en-US" smtClean="0"/>
              <a:pPr/>
              <a:t>24</a:t>
            </a:fld>
            <a:endParaRPr lang="zh-TW" altLang="en-US" dirty="0"/>
          </a:p>
        </p:txBody>
      </p:sp>
    </p:spTree>
    <p:extLst>
      <p:ext uri="{BB962C8B-B14F-4D97-AF65-F5344CB8AC3E}">
        <p14:creationId xmlns:p14="http://schemas.microsoft.com/office/powerpoint/2010/main" val="493986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714752" y="552649"/>
            <a:ext cx="7715200" cy="1143000"/>
          </a:xfrm>
        </p:spPr>
        <p:txBody>
          <a:bodyPr/>
          <a:lstStyle/>
          <a:p>
            <a:r>
              <a:rPr lang="en-US" altLang="zh-TW" sz="3200" dirty="0">
                <a:latin typeface="Times New Roman" panose="02020603050405020304" pitchFamily="18" charset="0"/>
              </a:rPr>
              <a:t>Human-factor hazards</a:t>
            </a:r>
            <a:endParaRPr lang="zh-TW" altLang="zh-TW" sz="3200" dirty="0">
              <a:latin typeface="Times New Roman" panose="02020603050405020304" pitchFamily="18" charset="0"/>
            </a:endParaRPr>
          </a:p>
        </p:txBody>
      </p:sp>
      <p:sp>
        <p:nvSpPr>
          <p:cNvPr id="27652" name="Rectangle 3"/>
          <p:cNvSpPr>
            <a:spLocks noGrp="1" noChangeArrowheads="1"/>
          </p:cNvSpPr>
          <p:nvPr>
            <p:ph idx="1"/>
          </p:nvPr>
        </p:nvSpPr>
        <p:spPr>
          <a:xfrm>
            <a:off x="630993" y="1597782"/>
            <a:ext cx="7889696" cy="4823941"/>
          </a:xfrm>
        </p:spPr>
        <p:txBody>
          <a:bodyPr>
            <a:normAutofit/>
          </a:bodyPr>
          <a:lstStyle/>
          <a:p>
            <a:r>
              <a:rPr lang="en-US" altLang="zh-TW" sz="2400" dirty="0">
                <a:solidFill>
                  <a:srgbClr val="FF0000"/>
                </a:solidFill>
              </a:rPr>
              <a:t>Inadequate human-machine interface</a:t>
            </a:r>
            <a:r>
              <a:rPr lang="en-US" altLang="zh-TW" sz="2400" dirty="0"/>
              <a:t>: Inadequate machine interface design leads to higher error rate or human injuries</a:t>
            </a:r>
            <a:endParaRPr lang="zh-TW" altLang="zh-TW" sz="2400" dirty="0"/>
          </a:p>
          <a:p>
            <a:pPr lvl="1"/>
            <a:r>
              <a:rPr lang="en-US" altLang="zh-TW" sz="2400" dirty="0"/>
              <a:t>Computer usage</a:t>
            </a:r>
            <a:endParaRPr lang="zh-TW" altLang="zh-TW" sz="2400" dirty="0"/>
          </a:p>
          <a:p>
            <a:r>
              <a:rPr lang="en-US" altLang="zh-TW" sz="2400" dirty="0">
                <a:solidFill>
                  <a:srgbClr val="FF0000"/>
                </a:solidFill>
              </a:rPr>
              <a:t>musculoskeletal disorder</a:t>
            </a:r>
            <a:r>
              <a:rPr lang="zh-TW" altLang="en-US" sz="2400" dirty="0">
                <a:solidFill>
                  <a:srgbClr val="FF0000"/>
                </a:solidFill>
              </a:rPr>
              <a:t> </a:t>
            </a:r>
            <a:r>
              <a:rPr lang="en-US" altLang="zh-TW" sz="2400" dirty="0">
                <a:solidFill>
                  <a:srgbClr val="FF0000"/>
                </a:solidFill>
              </a:rPr>
              <a:t>injury (cumulative trauma disorder, CTD)</a:t>
            </a:r>
            <a:r>
              <a:rPr lang="en-US" altLang="zh-TW" sz="2400" dirty="0"/>
              <a:t>: musculoskeletal disorder injury, mostly in upper body, caused by </a:t>
            </a:r>
            <a:r>
              <a:rPr lang="en-US" altLang="zh-TW" sz="2400" dirty="0">
                <a:solidFill>
                  <a:srgbClr val="FF0000"/>
                </a:solidFill>
              </a:rPr>
              <a:t>long-term repetitive and unnatural movements</a:t>
            </a:r>
            <a:endParaRPr lang="zh-TW" altLang="zh-TW" sz="2400" dirty="0">
              <a:solidFill>
                <a:srgbClr val="FF0000"/>
              </a:solidFill>
            </a:endParaRPr>
          </a:p>
          <a:p>
            <a:pPr lvl="1"/>
            <a:r>
              <a:rPr lang="en-US" altLang="zh-TW" sz="2400" dirty="0"/>
              <a:t>Low back pain, carpal tunnel syndrome, tennis elbow</a:t>
            </a:r>
            <a:endParaRPr lang="zh-TW" altLang="zh-TW" sz="2400" dirty="0"/>
          </a:p>
          <a:p>
            <a:r>
              <a:rPr lang="en-US" altLang="zh-TW" sz="2400" dirty="0">
                <a:solidFill>
                  <a:srgbClr val="FF0000"/>
                </a:solidFill>
              </a:rPr>
              <a:t>Human error</a:t>
            </a:r>
            <a:r>
              <a:rPr lang="en-US" altLang="zh-TW" sz="2400" dirty="0"/>
              <a:t>: Erroneous movements </a:t>
            </a:r>
            <a:br>
              <a:rPr lang="en-US" altLang="zh-TW" sz="2400" dirty="0"/>
            </a:br>
            <a:r>
              <a:rPr lang="en-US" altLang="zh-TW" sz="2400" dirty="0"/>
              <a:t>or foolproof device caused by such </a:t>
            </a:r>
            <a:br>
              <a:rPr lang="en-US" altLang="zh-TW" sz="2400" dirty="0"/>
            </a:br>
            <a:r>
              <a:rPr lang="en-US" altLang="zh-TW" sz="2400" dirty="0"/>
              <a:t>human factors as emotion, lack of </a:t>
            </a:r>
            <a:br>
              <a:rPr lang="en-US" altLang="zh-TW" sz="2400" dirty="0"/>
            </a:br>
            <a:r>
              <a:rPr lang="en-US" altLang="zh-TW" sz="2400" dirty="0"/>
              <a:t>attention, and fatigue</a:t>
            </a:r>
            <a:endParaRPr lang="zh-TW" altLang="en-US" sz="2400" dirty="0"/>
          </a:p>
        </p:txBody>
      </p:sp>
      <p:grpSp>
        <p:nvGrpSpPr>
          <p:cNvPr id="2" name="群組 1">
            <a:extLst>
              <a:ext uri="{FF2B5EF4-FFF2-40B4-BE49-F238E27FC236}">
                <a16:creationId xmlns:a16="http://schemas.microsoft.com/office/drawing/2014/main" id="{D0E0CA30-2039-4CDB-82AF-EBEB78CBC02F}"/>
              </a:ext>
            </a:extLst>
          </p:cNvPr>
          <p:cNvGrpSpPr/>
          <p:nvPr/>
        </p:nvGrpSpPr>
        <p:grpSpPr>
          <a:xfrm>
            <a:off x="5862712" y="5029446"/>
            <a:ext cx="3024336" cy="1476971"/>
            <a:chOff x="5466080" y="4724400"/>
            <a:chExt cx="3389745" cy="1621582"/>
          </a:xfrm>
        </p:grpSpPr>
        <p:pic>
          <p:nvPicPr>
            <p:cNvPr id="27654" name="Picture 4" descr="shoulder_pain_dyn"/>
            <p:cNvPicPr>
              <a:picLocks noChangeAspect="1" noChangeArrowheads="1"/>
            </p:cNvPicPr>
            <p:nvPr/>
          </p:nvPicPr>
          <p:blipFill>
            <a:blip r:embed="rId3" cstate="print"/>
            <a:srcRect/>
            <a:stretch>
              <a:fillRect/>
            </a:stretch>
          </p:blipFill>
          <p:spPr bwMode="auto">
            <a:xfrm>
              <a:off x="5466080" y="4725144"/>
              <a:ext cx="1620838" cy="1620838"/>
            </a:xfrm>
            <a:prstGeom prst="rect">
              <a:avLst/>
            </a:prstGeom>
            <a:noFill/>
            <a:ln w="9525">
              <a:noFill/>
              <a:miter lim="800000"/>
              <a:headEnd/>
              <a:tailEnd/>
            </a:ln>
          </p:spPr>
        </p:pic>
        <p:pic>
          <p:nvPicPr>
            <p:cNvPr id="27655" name="Picture 5" descr="wrist_pain_dyn"/>
            <p:cNvPicPr>
              <a:picLocks noChangeAspect="1" noChangeArrowheads="1"/>
            </p:cNvPicPr>
            <p:nvPr/>
          </p:nvPicPr>
          <p:blipFill>
            <a:blip r:embed="rId4" cstate="print"/>
            <a:srcRect/>
            <a:stretch>
              <a:fillRect/>
            </a:stretch>
          </p:blipFill>
          <p:spPr bwMode="auto">
            <a:xfrm>
              <a:off x="7235825" y="4724400"/>
              <a:ext cx="1620000" cy="1620000"/>
            </a:xfrm>
            <a:prstGeom prst="rect">
              <a:avLst/>
            </a:prstGeom>
            <a:noFill/>
            <a:ln w="9525">
              <a:noFill/>
              <a:miter lim="800000"/>
              <a:headEnd/>
              <a:tailEnd/>
            </a:ln>
          </p:spPr>
        </p:pic>
      </p:grpSp>
      <p:sp>
        <p:nvSpPr>
          <p:cNvPr id="3" name="投影片編號版面配置區 2"/>
          <p:cNvSpPr>
            <a:spLocks noGrp="1"/>
          </p:cNvSpPr>
          <p:nvPr>
            <p:ph type="sldNum" sz="quarter" idx="12"/>
          </p:nvPr>
        </p:nvSpPr>
        <p:spPr>
          <a:xfrm>
            <a:off x="6753448" y="6323855"/>
            <a:ext cx="2133600" cy="365125"/>
          </a:xfrm>
        </p:spPr>
        <p:txBody>
          <a:bodyPr/>
          <a:lstStyle/>
          <a:p>
            <a:fld id="{A36E6B7E-3405-4ABC-8F0A-11CAAA034E4E}" type="slidenum">
              <a:rPr lang="zh-TW" altLang="en-US" smtClean="0"/>
              <a:pPr/>
              <a:t>25</a:t>
            </a:fld>
            <a:endParaRPr lang="zh-TW" altLang="en-US" dirty="0"/>
          </a:p>
        </p:txBody>
      </p:sp>
    </p:spTree>
    <p:extLst>
      <p:ext uri="{BB962C8B-B14F-4D97-AF65-F5344CB8AC3E}">
        <p14:creationId xmlns:p14="http://schemas.microsoft.com/office/powerpoint/2010/main" val="3690539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714400" y="769913"/>
            <a:ext cx="7715200" cy="1143000"/>
          </a:xfrm>
        </p:spPr>
        <p:txBody>
          <a:bodyPr/>
          <a:lstStyle/>
          <a:p>
            <a:r>
              <a:rPr lang="en-US" altLang="zh-TW" sz="3200" dirty="0">
                <a:latin typeface="Times New Roman" panose="02020603050405020304" pitchFamily="18" charset="0"/>
              </a:rPr>
              <a:t>Case: Common hazards for computer operation </a:t>
            </a:r>
            <a:endParaRPr lang="zh-TW" altLang="zh-TW" sz="3200" dirty="0">
              <a:latin typeface="Times New Roman" panose="02020603050405020304" pitchFamily="18" charset="0"/>
            </a:endParaRPr>
          </a:p>
        </p:txBody>
      </p:sp>
      <p:sp>
        <p:nvSpPr>
          <p:cNvPr id="28676" name="Rectangle 2"/>
          <p:cNvSpPr>
            <a:spLocks noGrp="1" noChangeArrowheads="1"/>
          </p:cNvSpPr>
          <p:nvPr>
            <p:ph idx="1"/>
          </p:nvPr>
        </p:nvSpPr>
        <p:spPr>
          <a:xfrm>
            <a:off x="428765" y="2006139"/>
            <a:ext cx="6048375" cy="4752975"/>
          </a:xfrm>
          <a:noFill/>
        </p:spPr>
        <p:txBody>
          <a:bodyPr>
            <a:normAutofit fontScale="77500" lnSpcReduction="20000"/>
          </a:bodyPr>
          <a:lstStyle/>
          <a:p>
            <a:r>
              <a:rPr lang="en-US" altLang="zh-TW" dirty="0"/>
              <a:t>Cumulative trauma disorder (CTD)</a:t>
            </a:r>
            <a:endParaRPr lang="zh-TW" altLang="zh-TW" dirty="0"/>
          </a:p>
          <a:p>
            <a:pPr lvl="1"/>
            <a:r>
              <a:rPr lang="en-US" altLang="zh-TW" dirty="0"/>
              <a:t>Shoulder/neck pain: Screen position and height, table height, etc. </a:t>
            </a:r>
            <a:endParaRPr lang="zh-TW" altLang="zh-TW" dirty="0"/>
          </a:p>
          <a:p>
            <a:pPr lvl="1"/>
            <a:r>
              <a:rPr lang="en-US" altLang="zh-TW" dirty="0"/>
              <a:t>Lower back pain: choice of chair, sitting posture</a:t>
            </a:r>
            <a:endParaRPr lang="zh-TW" altLang="zh-TW" dirty="0"/>
          </a:p>
          <a:p>
            <a:pPr lvl="1"/>
            <a:r>
              <a:rPr lang="en-US" altLang="zh-TW" dirty="0"/>
              <a:t>Hand injury: mouse, keyboard, hand rest, etc.</a:t>
            </a:r>
            <a:endParaRPr lang="zh-TW" altLang="zh-TW" dirty="0"/>
          </a:p>
          <a:p>
            <a:pPr lvl="1"/>
            <a:r>
              <a:rPr lang="en-US" altLang="zh-TW" dirty="0"/>
              <a:t>Prevention: </a:t>
            </a:r>
            <a:r>
              <a:rPr lang="en-US" altLang="zh-TW" dirty="0">
                <a:solidFill>
                  <a:srgbClr val="FF0000"/>
                </a:solidFill>
              </a:rPr>
              <a:t>Stay away from your computer once in a while, change body posture, and rest properly</a:t>
            </a:r>
            <a:r>
              <a:rPr lang="en-US" altLang="zh-TW" dirty="0"/>
              <a:t>.</a:t>
            </a:r>
            <a:endParaRPr lang="zh-TW" altLang="zh-TW" dirty="0"/>
          </a:p>
          <a:p>
            <a:r>
              <a:rPr lang="en-US" altLang="zh-TW" dirty="0"/>
              <a:t>Vision injury </a:t>
            </a:r>
            <a:endParaRPr lang="zh-TW" altLang="zh-TW" dirty="0"/>
          </a:p>
          <a:p>
            <a:pPr lvl="1"/>
            <a:r>
              <a:rPr lang="en-US" altLang="zh-TW" dirty="0"/>
              <a:t>Long-term near-distance use of eyes </a:t>
            </a:r>
            <a:endParaRPr lang="zh-TW" altLang="zh-TW" dirty="0"/>
          </a:p>
          <a:p>
            <a:pPr lvl="1"/>
            <a:r>
              <a:rPr lang="en-US" altLang="zh-TW" dirty="0"/>
              <a:t>Screen distance, screen quality, position of lighting source, glare</a:t>
            </a:r>
            <a:endParaRPr lang="zh-TW" altLang="zh-TW" dirty="0"/>
          </a:p>
          <a:p>
            <a:pPr lvl="1"/>
            <a:r>
              <a:rPr lang="en-US" altLang="zh-TW" dirty="0"/>
              <a:t>Prevention: </a:t>
            </a:r>
            <a:r>
              <a:rPr lang="en-US" altLang="zh-TW" dirty="0">
                <a:solidFill>
                  <a:srgbClr val="FF0000"/>
                </a:solidFill>
              </a:rPr>
              <a:t>Regular rest for eyes</a:t>
            </a:r>
            <a:endParaRPr lang="zh-TW" altLang="zh-TW" dirty="0">
              <a:solidFill>
                <a:srgbClr val="FF0000"/>
              </a:solidFill>
            </a:endParaRPr>
          </a:p>
        </p:txBody>
      </p:sp>
      <p:pic>
        <p:nvPicPr>
          <p:cNvPr id="28678" name="Picture 4" descr="Figure 6: Stresses because of bifocal lenses"/>
          <p:cNvPicPr>
            <a:picLocks noChangeAspect="1" noChangeArrowheads="1"/>
          </p:cNvPicPr>
          <p:nvPr/>
        </p:nvPicPr>
        <p:blipFill>
          <a:blip r:embed="rId3" cstate="print"/>
          <a:srcRect/>
          <a:stretch>
            <a:fillRect/>
          </a:stretch>
        </p:blipFill>
        <p:spPr bwMode="auto">
          <a:xfrm>
            <a:off x="6437189" y="2272495"/>
            <a:ext cx="2106290" cy="1620000"/>
          </a:xfrm>
          <a:prstGeom prst="rect">
            <a:avLst/>
          </a:prstGeom>
          <a:noFill/>
          <a:ln w="9525">
            <a:noFill/>
            <a:miter lim="800000"/>
            <a:headEnd/>
            <a:tailEnd/>
          </a:ln>
        </p:spPr>
      </p:pic>
      <p:sp>
        <p:nvSpPr>
          <p:cNvPr id="28680" name="Text Box 6"/>
          <p:cNvSpPr txBox="1">
            <a:spLocks noChangeArrowheads="1"/>
          </p:cNvSpPr>
          <p:nvPr/>
        </p:nvSpPr>
        <p:spPr bwMode="auto">
          <a:xfrm>
            <a:off x="6228137" y="5592138"/>
            <a:ext cx="2478922" cy="369332"/>
          </a:xfrm>
          <a:prstGeom prst="rect">
            <a:avLst/>
          </a:prstGeom>
          <a:noFill/>
          <a:ln w="9525">
            <a:noFill/>
            <a:miter lim="800000"/>
            <a:headEnd/>
            <a:tailEnd/>
          </a:ln>
        </p:spPr>
        <p:txBody>
          <a:bodyPr wrap="square">
            <a:spAutoFit/>
          </a:bodyPr>
          <a:lstStyle/>
          <a:p>
            <a:pPr>
              <a:spcBef>
                <a:spcPct val="50000"/>
              </a:spcBef>
            </a:pPr>
            <a:r>
              <a:rPr lang="en-US" altLang="zh-TW" dirty="0">
                <a:latin typeface="Times New Roman" panose="02020603050405020304" pitchFamily="18" charset="0"/>
                <a:cs typeface="Times New Roman" panose="02020603050405020304" pitchFamily="18" charset="0"/>
              </a:rPr>
              <a:t>Image source: self-taken</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28682" name="Text Box 11"/>
          <p:cNvSpPr txBox="1">
            <a:spLocks noChangeArrowheads="1"/>
          </p:cNvSpPr>
          <p:nvPr/>
        </p:nvSpPr>
        <p:spPr bwMode="auto">
          <a:xfrm>
            <a:off x="6546179" y="3895918"/>
            <a:ext cx="2133600" cy="369332"/>
          </a:xfrm>
          <a:prstGeom prst="rect">
            <a:avLst/>
          </a:prstGeom>
          <a:solidFill>
            <a:schemeClr val="bg1"/>
          </a:solidFill>
          <a:ln w="9525">
            <a:noFill/>
            <a:miter lim="800000"/>
            <a:headEnd/>
            <a:tailEnd/>
          </a:ln>
        </p:spPr>
        <p:txBody>
          <a:bodyPr wrap="square">
            <a:spAutoFit/>
          </a:bodyPr>
          <a:lstStyle/>
          <a:p>
            <a:pPr>
              <a:spcBef>
                <a:spcPct val="50000"/>
              </a:spcBef>
            </a:pPr>
            <a:r>
              <a:rPr lang="en-US" altLang="zh-TW" dirty="0">
                <a:latin typeface="Times New Roman" panose="02020603050405020304" pitchFamily="18" charset="0"/>
                <a:cs typeface="Times New Roman" panose="02020603050405020304" pitchFamily="18" charset="0"/>
              </a:rPr>
              <a:t>Unnatural posture</a:t>
            </a:r>
            <a:endParaRPr lang="zh-TW" altLang="zh-TW"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a:xfrm>
            <a:off x="6784377" y="6321053"/>
            <a:ext cx="2133600" cy="365125"/>
          </a:xfrm>
        </p:spPr>
        <p:txBody>
          <a:bodyPr/>
          <a:lstStyle/>
          <a:p>
            <a:fld id="{A36E6B7E-3405-4ABC-8F0A-11CAAA034E4E}" type="slidenum">
              <a:rPr lang="zh-TW" altLang="en-US" smtClean="0"/>
              <a:pPr/>
              <a:t>26</a:t>
            </a:fld>
            <a:endParaRPr lang="zh-TW" altLang="en-US" dirty="0"/>
          </a:p>
        </p:txBody>
      </p:sp>
      <p:pic>
        <p:nvPicPr>
          <p:cNvPr id="11" name="圖片 10"/>
          <p:cNvPicPr>
            <a:picLocks noChangeAspect="1"/>
          </p:cNvPicPr>
          <p:nvPr/>
        </p:nvPicPr>
        <p:blipFill rotWithShape="1">
          <a:blip r:embed="rId4" cstate="print">
            <a:extLst>
              <a:ext uri="{28A0092B-C50C-407E-A947-70E740481C1C}">
                <a14:useLocalDpi xmlns:a14="http://schemas.microsoft.com/office/drawing/2010/main" val="0"/>
              </a:ext>
            </a:extLst>
          </a:blip>
          <a:srcRect l="19851" t="25233" r="13433" b="8690"/>
          <a:stretch/>
        </p:blipFill>
        <p:spPr>
          <a:xfrm>
            <a:off x="6427029" y="4294577"/>
            <a:ext cx="2160000" cy="1203845"/>
          </a:xfrm>
          <a:prstGeom prst="rect">
            <a:avLst/>
          </a:prstGeom>
        </p:spPr>
      </p:pic>
    </p:spTree>
    <p:extLst>
      <p:ext uri="{BB962C8B-B14F-4D97-AF65-F5344CB8AC3E}">
        <p14:creationId xmlns:p14="http://schemas.microsoft.com/office/powerpoint/2010/main" val="2155775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85800" y="2924944"/>
            <a:ext cx="7772400" cy="1362075"/>
          </a:xfrm>
        </p:spPr>
        <p:txBody>
          <a:bodyPr/>
          <a:lstStyle/>
          <a:p>
            <a:pPr algn="ctr"/>
            <a:r>
              <a:rPr lang="en-US" altLang="zh-TW" sz="3200" dirty="0">
                <a:latin typeface="Times New Roman" panose="02020603050405020304" pitchFamily="18" charset="0"/>
              </a:rPr>
              <a:t>III. Types of laboratory disasters in senior high and vocational high schools</a:t>
            </a:r>
            <a:endParaRPr lang="zh-TW" altLang="en-US" sz="3200" dirty="0">
              <a:latin typeface="Times New Roman" panose="02020603050405020304" pitchFamily="18" charset="0"/>
            </a:endParaRPr>
          </a:p>
        </p:txBody>
      </p:sp>
      <p:sp>
        <p:nvSpPr>
          <p:cNvPr id="3" name="投影片編號版面配置區 2"/>
          <p:cNvSpPr>
            <a:spLocks noGrp="1"/>
          </p:cNvSpPr>
          <p:nvPr>
            <p:ph type="sldNum" sz="quarter" idx="12"/>
          </p:nvPr>
        </p:nvSpPr>
        <p:spPr>
          <a:xfrm>
            <a:off x="6742400" y="6319480"/>
            <a:ext cx="2133600" cy="365125"/>
          </a:xfrm>
        </p:spPr>
        <p:txBody>
          <a:bodyPr/>
          <a:lstStyle/>
          <a:p>
            <a:fld id="{A36E6B7E-3405-4ABC-8F0A-11CAAA034E4E}" type="slidenum">
              <a:rPr lang="zh-TW" altLang="en-US" smtClean="0"/>
              <a:pPr/>
              <a:t>27</a:t>
            </a:fld>
            <a:endParaRPr lang="zh-TW" altLang="en-US" dirty="0"/>
          </a:p>
        </p:txBody>
      </p:sp>
    </p:spTree>
    <p:extLst>
      <p:ext uri="{BB962C8B-B14F-4D97-AF65-F5344CB8AC3E}">
        <p14:creationId xmlns:p14="http://schemas.microsoft.com/office/powerpoint/2010/main" val="2732314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a:xfrm>
            <a:off x="716290" y="765219"/>
            <a:ext cx="7715200" cy="1143000"/>
          </a:xfrm>
        </p:spPr>
        <p:txBody>
          <a:bodyPr/>
          <a:lstStyle/>
          <a:p>
            <a:r>
              <a:rPr lang="en-US" altLang="zh-TW" sz="3200" dirty="0">
                <a:latin typeface="Times New Roman" panose="02020603050405020304" pitchFamily="18" charset="0"/>
              </a:rPr>
              <a:t>Types of laboratory disasters in senior high and vocational high schools in recent years</a:t>
            </a:r>
            <a:endParaRPr lang="zh-TW" altLang="en-US" sz="3200" dirty="0">
              <a:latin typeface="Times New Roman" panose="02020603050405020304" pitchFamily="18" charset="0"/>
            </a:endParaRPr>
          </a:p>
        </p:txBody>
      </p:sp>
      <p:sp>
        <p:nvSpPr>
          <p:cNvPr id="47107" name="內容版面配置區 2"/>
          <p:cNvSpPr>
            <a:spLocks noGrp="1"/>
          </p:cNvSpPr>
          <p:nvPr>
            <p:ph idx="1"/>
          </p:nvPr>
        </p:nvSpPr>
        <p:spPr>
          <a:xfrm>
            <a:off x="646400" y="2010797"/>
            <a:ext cx="8229600" cy="4525963"/>
          </a:xfrm>
        </p:spPr>
        <p:txBody>
          <a:bodyPr>
            <a:normAutofit/>
          </a:bodyPr>
          <a:lstStyle/>
          <a:p>
            <a:r>
              <a:rPr lang="en-US" altLang="zh-TW" sz="2400" dirty="0"/>
              <a:t>Distinction according to media of accidents</a:t>
            </a:r>
            <a:endParaRPr lang="zh-TW" altLang="en-US" sz="2400" dirty="0"/>
          </a:p>
        </p:txBody>
      </p:sp>
      <p:graphicFrame>
        <p:nvGraphicFramePr>
          <p:cNvPr id="47108" name="圖表 3"/>
          <p:cNvGraphicFramePr>
            <a:graphicFrameLocks/>
          </p:cNvGraphicFramePr>
          <p:nvPr/>
        </p:nvGraphicFramePr>
        <p:xfrm>
          <a:off x="704850" y="2154238"/>
          <a:ext cx="7805738" cy="4421187"/>
        </p:xfrm>
        <a:graphic>
          <a:graphicData uri="http://schemas.openxmlformats.org/presentationml/2006/ole">
            <mc:AlternateContent xmlns:mc="http://schemas.openxmlformats.org/markup-compatibility/2006">
              <mc:Choice xmlns:v="urn:schemas-microsoft-com:vml" Requires="v">
                <p:oleObj spid="_x0000_s2436" r:id="rId3" imgW="7803556" imgH="4426080" progId="Excel.Sheet.8">
                  <p:embed/>
                </p:oleObj>
              </mc:Choice>
              <mc:Fallback>
                <p:oleObj r:id="rId3" imgW="7803556" imgH="4426080"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2154238"/>
                        <a:ext cx="7805738" cy="442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9" name="圖表 4"/>
          <p:cNvGraphicFramePr>
            <a:graphicFrameLocks/>
          </p:cNvGraphicFramePr>
          <p:nvPr>
            <p:extLst>
              <p:ext uri="{D42A27DB-BD31-4B8C-83A1-F6EECF244321}">
                <p14:modId xmlns:p14="http://schemas.microsoft.com/office/powerpoint/2010/main" val="2512155783"/>
              </p:ext>
            </p:extLst>
          </p:nvPr>
        </p:nvGraphicFramePr>
        <p:xfrm>
          <a:off x="786056" y="2420937"/>
          <a:ext cx="7560000" cy="4320000"/>
        </p:xfrm>
        <a:graphic>
          <a:graphicData uri="http://schemas.openxmlformats.org/presentationml/2006/ole">
            <mc:AlternateContent xmlns:mc="http://schemas.openxmlformats.org/markup-compatibility/2006">
              <mc:Choice xmlns:v="urn:schemas-microsoft-com:vml" Requires="v">
                <p:oleObj spid="_x0000_s2437" name="Worksheet" r:id="rId5" imgW="7802931" imgH="4488129" progId="Excel.Sheet.8">
                  <p:embed/>
                </p:oleObj>
              </mc:Choice>
              <mc:Fallback>
                <p:oleObj name="Worksheet" r:id="rId5" imgW="7802931" imgH="4488129" progId="Excel.Sheet.8">
                  <p:embed/>
                  <p:pic>
                    <p:nvPicPr>
                      <p:cNvPr id="0" name=""/>
                      <p:cNvPicPr>
                        <a:picLocks noChangeArrowheads="1"/>
                      </p:cNvPicPr>
                      <p:nvPr/>
                    </p:nvPicPr>
                    <p:blipFill>
                      <a:blip r:embed="rId6"/>
                      <a:srcRect/>
                      <a:stretch>
                        <a:fillRect/>
                      </a:stretch>
                    </p:blipFill>
                    <p:spPr bwMode="auto">
                      <a:xfrm>
                        <a:off x="786056" y="2420937"/>
                        <a:ext cx="7560000" cy="4320000"/>
                      </a:xfrm>
                      <a:prstGeom prst="rect">
                        <a:avLst/>
                      </a:prstGeom>
                      <a:noFill/>
                    </p:spPr>
                  </p:pic>
                </p:oleObj>
              </mc:Fallback>
            </mc:AlternateContent>
          </a:graphicData>
        </a:graphic>
      </p:graphicFrame>
      <p:sp>
        <p:nvSpPr>
          <p:cNvPr id="3" name="投影片編號版面配置區 2"/>
          <p:cNvSpPr>
            <a:spLocks noGrp="1"/>
          </p:cNvSpPr>
          <p:nvPr>
            <p:ph type="sldNum" sz="quarter" idx="12"/>
          </p:nvPr>
        </p:nvSpPr>
        <p:spPr>
          <a:xfrm>
            <a:off x="6742400" y="6321133"/>
            <a:ext cx="2133600" cy="365125"/>
          </a:xfrm>
        </p:spPr>
        <p:txBody>
          <a:bodyPr/>
          <a:lstStyle/>
          <a:p>
            <a:fld id="{A36E6B7E-3405-4ABC-8F0A-11CAAA034E4E}" type="slidenum">
              <a:rPr lang="zh-TW" altLang="en-US" smtClean="0"/>
              <a:pPr/>
              <a:t>28</a:t>
            </a:fld>
            <a:endParaRPr lang="zh-TW" altLang="en-US" dirty="0"/>
          </a:p>
        </p:txBody>
      </p:sp>
    </p:spTree>
    <p:extLst>
      <p:ext uri="{BB962C8B-B14F-4D97-AF65-F5344CB8AC3E}">
        <p14:creationId xmlns:p14="http://schemas.microsoft.com/office/powerpoint/2010/main" val="144809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內容版面配置區 2"/>
          <p:cNvSpPr>
            <a:spLocks noGrp="1"/>
          </p:cNvSpPr>
          <p:nvPr>
            <p:ph idx="1"/>
          </p:nvPr>
        </p:nvSpPr>
        <p:spPr>
          <a:xfrm>
            <a:off x="655488" y="2006452"/>
            <a:ext cx="8229600" cy="4525963"/>
          </a:xfrm>
        </p:spPr>
        <p:txBody>
          <a:bodyPr>
            <a:normAutofit/>
          </a:bodyPr>
          <a:lstStyle/>
          <a:p>
            <a:r>
              <a:rPr lang="en-US" altLang="zh-TW" sz="2400" dirty="0"/>
              <a:t>Distinction according to reasons for accidents</a:t>
            </a:r>
            <a:endParaRPr lang="zh-TW" altLang="en-US" sz="2400" dirty="0"/>
          </a:p>
        </p:txBody>
      </p:sp>
      <p:graphicFrame>
        <p:nvGraphicFramePr>
          <p:cNvPr id="48132" name="圖表 3"/>
          <p:cNvGraphicFramePr>
            <a:graphicFrameLocks/>
          </p:cNvGraphicFramePr>
          <p:nvPr>
            <p:extLst>
              <p:ext uri="{D42A27DB-BD31-4B8C-83A1-F6EECF244321}">
                <p14:modId xmlns:p14="http://schemas.microsoft.com/office/powerpoint/2010/main" val="1676583487"/>
              </p:ext>
            </p:extLst>
          </p:nvPr>
        </p:nvGraphicFramePr>
        <p:xfrm>
          <a:off x="715010" y="2267606"/>
          <a:ext cx="7560000" cy="4421187"/>
        </p:xfrm>
        <a:graphic>
          <a:graphicData uri="http://schemas.openxmlformats.org/presentationml/2006/ole">
            <mc:AlternateContent xmlns:mc="http://schemas.openxmlformats.org/markup-compatibility/2006">
              <mc:Choice xmlns:v="urn:schemas-microsoft-com:vml" Requires="v">
                <p:oleObj spid="_x0000_s3460" r:id="rId3" imgW="7803556" imgH="4426080" progId="Excel.Sheet.8">
                  <p:embed/>
                </p:oleObj>
              </mc:Choice>
              <mc:Fallback>
                <p:oleObj r:id="rId3" imgW="7803556" imgH="4426080"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10" y="2267606"/>
                        <a:ext cx="7560000" cy="442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3" name="圖表 4"/>
          <p:cNvGraphicFramePr>
            <a:graphicFrameLocks/>
          </p:cNvGraphicFramePr>
          <p:nvPr>
            <p:extLst>
              <p:ext uri="{D42A27DB-BD31-4B8C-83A1-F6EECF244321}">
                <p14:modId xmlns:p14="http://schemas.microsoft.com/office/powerpoint/2010/main" val="1588525211"/>
              </p:ext>
            </p:extLst>
          </p:nvPr>
        </p:nvGraphicFramePr>
        <p:xfrm>
          <a:off x="792000" y="2420888"/>
          <a:ext cx="7560000" cy="4320000"/>
        </p:xfrm>
        <a:graphic>
          <a:graphicData uri="http://schemas.openxmlformats.org/presentationml/2006/ole">
            <mc:AlternateContent xmlns:mc="http://schemas.openxmlformats.org/markup-compatibility/2006">
              <mc:Choice xmlns:v="urn:schemas-microsoft-com:vml" Requires="v">
                <p:oleObj spid="_x0000_s3461" name="Worksheet" r:id="rId5" imgW="7741838" imgH="4739619" progId="Excel.Sheet.8">
                  <p:embed/>
                </p:oleObj>
              </mc:Choice>
              <mc:Fallback>
                <p:oleObj name="Worksheet" r:id="rId5" imgW="7741838" imgH="4739619" progId="Excel.Sheet.8">
                  <p:embed/>
                  <p:pic>
                    <p:nvPicPr>
                      <p:cNvPr id="0" name=""/>
                      <p:cNvPicPr>
                        <a:picLocks noChangeArrowheads="1"/>
                      </p:cNvPicPr>
                      <p:nvPr/>
                    </p:nvPicPr>
                    <p:blipFill>
                      <a:blip r:embed="rId6"/>
                      <a:srcRect/>
                      <a:stretch>
                        <a:fillRect/>
                      </a:stretch>
                    </p:blipFill>
                    <p:spPr bwMode="auto">
                      <a:xfrm>
                        <a:off x="792000" y="2420888"/>
                        <a:ext cx="7560000" cy="432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投影片編號版面配置區 2"/>
          <p:cNvSpPr>
            <a:spLocks noGrp="1"/>
          </p:cNvSpPr>
          <p:nvPr>
            <p:ph type="sldNum" sz="quarter" idx="12"/>
          </p:nvPr>
        </p:nvSpPr>
        <p:spPr>
          <a:xfrm>
            <a:off x="6742400" y="6323668"/>
            <a:ext cx="2133600" cy="365125"/>
          </a:xfrm>
        </p:spPr>
        <p:txBody>
          <a:bodyPr/>
          <a:lstStyle/>
          <a:p>
            <a:fld id="{A36E6B7E-3405-4ABC-8F0A-11CAAA034E4E}" type="slidenum">
              <a:rPr lang="zh-TW" altLang="en-US" smtClean="0"/>
              <a:pPr/>
              <a:t>29</a:t>
            </a:fld>
            <a:endParaRPr lang="zh-TW" altLang="en-US" dirty="0"/>
          </a:p>
        </p:txBody>
      </p:sp>
      <p:sp>
        <p:nvSpPr>
          <p:cNvPr id="9" name="標題 1">
            <a:extLst>
              <a:ext uri="{FF2B5EF4-FFF2-40B4-BE49-F238E27FC236}">
                <a16:creationId xmlns:a16="http://schemas.microsoft.com/office/drawing/2014/main" id="{48EAE032-AC00-4AF5-B6CE-C4C572D0D003}"/>
              </a:ext>
            </a:extLst>
          </p:cNvPr>
          <p:cNvSpPr>
            <a:spLocks noGrp="1"/>
          </p:cNvSpPr>
          <p:nvPr>
            <p:ph type="title"/>
          </p:nvPr>
        </p:nvSpPr>
        <p:spPr>
          <a:xfrm>
            <a:off x="715010" y="770404"/>
            <a:ext cx="7715200" cy="1143000"/>
          </a:xfrm>
        </p:spPr>
        <p:txBody>
          <a:bodyPr/>
          <a:lstStyle/>
          <a:p>
            <a:r>
              <a:rPr lang="en-US" altLang="zh-TW" sz="3200" dirty="0">
                <a:latin typeface="Times New Roman" panose="02020603050405020304" pitchFamily="18" charset="0"/>
              </a:rPr>
              <a:t>Types of laboratory disasters in senior high and vocational high schools in recent years</a:t>
            </a:r>
            <a:endParaRPr lang="zh-TW" altLang="en-US" sz="3200" dirty="0">
              <a:latin typeface="Times New Roman" panose="02020603050405020304" pitchFamily="18" charset="0"/>
            </a:endParaRPr>
          </a:p>
        </p:txBody>
      </p:sp>
    </p:spTree>
    <p:extLst>
      <p:ext uri="{BB962C8B-B14F-4D97-AF65-F5344CB8AC3E}">
        <p14:creationId xmlns:p14="http://schemas.microsoft.com/office/powerpoint/2010/main" val="2876026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3"/>
          <p:cNvSpPr txBox="1">
            <a:spLocks noChangeArrowheads="1"/>
          </p:cNvSpPr>
          <p:nvPr/>
        </p:nvSpPr>
        <p:spPr bwMode="auto">
          <a:xfrm>
            <a:off x="2195736" y="692696"/>
            <a:ext cx="4465637" cy="584775"/>
          </a:xfrm>
          <a:prstGeom prst="rect">
            <a:avLst/>
          </a:prstGeom>
          <a:noFill/>
          <a:ln w="9525">
            <a:noFill/>
            <a:miter lim="800000"/>
            <a:headEnd/>
            <a:tailEnd/>
          </a:ln>
        </p:spPr>
        <p:txBody>
          <a:bodyPr>
            <a:spAutoFit/>
          </a:bodyPr>
          <a:lstStyle/>
          <a:p>
            <a:pPr algn="ctr">
              <a:spcBef>
                <a:spcPct val="50000"/>
              </a:spcBef>
            </a:pPr>
            <a:r>
              <a:rPr lang="en-US" altLang="zh-TW" sz="3200" b="1" dirty="0">
                <a:solidFill>
                  <a:srgbClr val="CC0000"/>
                </a:solidFill>
                <a:latin typeface="Times New Roman" panose="02020603050405020304" pitchFamily="18" charset="0"/>
                <a:ea typeface="標楷體" panose="03000509000000000000" pitchFamily="65" charset="-120"/>
                <a:cs typeface="Times New Roman" panose="02020603050405020304" pitchFamily="18" charset="0"/>
              </a:rPr>
              <a:t>Contents</a:t>
            </a:r>
            <a:endParaRPr lang="zh-TW" altLang="en-US" sz="3200" b="1" dirty="0">
              <a:solidFill>
                <a:srgbClr val="CC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a:xfrm>
            <a:off x="6758880" y="6320368"/>
            <a:ext cx="2133600" cy="365125"/>
          </a:xfrm>
        </p:spPr>
        <p:txBody>
          <a:bodyPr/>
          <a:lstStyle/>
          <a:p>
            <a:pPr>
              <a:defRPr/>
            </a:pPr>
            <a:fld id="{1E03C3D3-1EA7-4176-8EE4-372EBFEB1D1D}" type="slidenum">
              <a:rPr lang="en-US" altLang="zh-TW" smtClean="0"/>
              <a:pPr>
                <a:defRPr/>
              </a:pPr>
              <a:t>3</a:t>
            </a:fld>
            <a:endParaRPr lang="en-US" altLang="zh-TW" dirty="0"/>
          </a:p>
        </p:txBody>
      </p:sp>
      <p:sp>
        <p:nvSpPr>
          <p:cNvPr id="9" name="矩形 8">
            <a:extLst>
              <a:ext uri="{FF2B5EF4-FFF2-40B4-BE49-F238E27FC236}">
                <a16:creationId xmlns:a16="http://schemas.microsoft.com/office/drawing/2014/main" id="{425FE6C3-9226-4FC4-B41B-EB6FBB1D0D73}"/>
              </a:ext>
            </a:extLst>
          </p:cNvPr>
          <p:cNvSpPr/>
          <p:nvPr/>
        </p:nvSpPr>
        <p:spPr>
          <a:xfrm>
            <a:off x="683568" y="1999000"/>
            <a:ext cx="7776864" cy="4401205"/>
          </a:xfrm>
          <a:prstGeom prst="rect">
            <a:avLst/>
          </a:prstGeom>
          <a:noFill/>
          <a:ln w="12700">
            <a:solidFill>
              <a:schemeClr val="tx1"/>
            </a:solidFill>
          </a:ln>
        </p:spPr>
        <p:txBody>
          <a:bodyPr wrap="square">
            <a:spAutoFit/>
          </a:bodyPr>
          <a:lstStyle/>
          <a:p>
            <a:pPr lvl="1">
              <a:lnSpc>
                <a:spcPct val="150000"/>
              </a:lnSpc>
              <a:spcBef>
                <a:spcPts val="1200"/>
              </a:spcBef>
            </a:pPr>
            <a:r>
              <a:rPr lang="en-US" altLang="zh-TW" sz="2400" dirty="0">
                <a:latin typeface="Times New Roman" panose="02020603050405020304" pitchFamily="18" charset="0"/>
              </a:rPr>
              <a:t>I. </a:t>
            </a:r>
            <a:r>
              <a:rPr lang="en-US" altLang="zh-TW" sz="2400" dirty="0">
                <a:latin typeface="Times New Roman" panose="02020603050405020304" pitchFamily="18" charset="0"/>
                <a:cs typeface="Times New Roman" panose="02020603050405020304" pitchFamily="18" charset="0"/>
              </a:rPr>
              <a:t>Introduction</a:t>
            </a:r>
          </a:p>
          <a:p>
            <a:pPr lvl="1">
              <a:lnSpc>
                <a:spcPct val="150000"/>
              </a:lnSpc>
              <a:spcBef>
                <a:spcPts val="1200"/>
              </a:spcBef>
            </a:pPr>
            <a:r>
              <a:rPr lang="en-US" altLang="zh-TW" sz="2400" dirty="0">
                <a:latin typeface="Times New Roman" panose="02020603050405020304" pitchFamily="18" charset="0"/>
              </a:rPr>
              <a:t>II. </a:t>
            </a:r>
            <a:r>
              <a:rPr lang="en-US" altLang="zh-TW" sz="2400" dirty="0">
                <a:latin typeface="Times New Roman" panose="02020603050405020304" pitchFamily="18" charset="0"/>
                <a:cs typeface="Times New Roman" panose="02020603050405020304" pitchFamily="18" charset="0"/>
              </a:rPr>
              <a:t>Laboratory accidents</a:t>
            </a:r>
          </a:p>
          <a:p>
            <a:pPr lvl="1">
              <a:lnSpc>
                <a:spcPct val="150000"/>
              </a:lnSpc>
              <a:spcBef>
                <a:spcPts val="1200"/>
              </a:spcBef>
            </a:pPr>
            <a:r>
              <a:rPr lang="en-US" altLang="zh-TW" sz="2400" dirty="0">
                <a:latin typeface="Times New Roman" panose="02020603050405020304" pitchFamily="18" charset="0"/>
              </a:rPr>
              <a:t>III. </a:t>
            </a:r>
            <a:r>
              <a:rPr lang="en-US" altLang="zh-TW" sz="2400" dirty="0">
                <a:latin typeface="Times New Roman" panose="02020603050405020304" pitchFamily="18" charset="0"/>
                <a:cs typeface="Times New Roman" panose="02020603050405020304" pitchFamily="18" charset="0"/>
              </a:rPr>
              <a:t>Types of laboratory disasters in senior high and   	vocational high schools</a:t>
            </a:r>
          </a:p>
          <a:p>
            <a:pPr lvl="1">
              <a:spcBef>
                <a:spcPts val="1200"/>
              </a:spcBef>
            </a:pPr>
            <a:r>
              <a:rPr lang="en-US" altLang="zh-TW" sz="2400" dirty="0">
                <a:latin typeface="Times New Roman" panose="02020603050405020304" pitchFamily="18" charset="0"/>
              </a:rPr>
              <a:t>IV. </a:t>
            </a:r>
            <a:r>
              <a:rPr lang="en-US" altLang="zh-TW" sz="2400" dirty="0">
                <a:latin typeface="Times New Roman" panose="02020603050405020304" pitchFamily="18" charset="0"/>
                <a:cs typeface="Times New Roman" panose="02020603050405020304" pitchFamily="18" charset="0"/>
              </a:rPr>
              <a:t>Notices for laboratory safety and Health in senior 	high and vocational high schools</a:t>
            </a:r>
          </a:p>
          <a:p>
            <a:pPr lvl="1">
              <a:spcBef>
                <a:spcPts val="1200"/>
              </a:spcBef>
            </a:pPr>
            <a:r>
              <a:rPr lang="en-US" altLang="zh-TW" sz="2400" dirty="0">
                <a:latin typeface="Times New Roman" panose="02020603050405020304" pitchFamily="18" charset="0"/>
              </a:rPr>
              <a:t>V. </a:t>
            </a:r>
            <a:r>
              <a:rPr lang="en-US" altLang="zh-TW" sz="2400" dirty="0">
                <a:latin typeface="Times New Roman" panose="02020603050405020304" pitchFamily="18" charset="0"/>
                <a:cs typeface="Times New Roman" panose="02020603050405020304" pitchFamily="18" charset="0"/>
              </a:rPr>
              <a:t>Advanced stage: management of laboratory safety and 	Health</a:t>
            </a:r>
            <a:endParaRPr lang="en-US" altLang="zh-TW"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289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a:xfrm>
            <a:off x="663500" y="764704"/>
            <a:ext cx="7715200" cy="1143000"/>
          </a:xfrm>
        </p:spPr>
        <p:txBody>
          <a:bodyPr/>
          <a:lstStyle/>
          <a:p>
            <a:r>
              <a:rPr lang="en-US" altLang="zh-TW" sz="3200" dirty="0">
                <a:latin typeface="Times New Roman" panose="02020603050405020304" pitchFamily="18" charset="0"/>
              </a:rPr>
              <a:t>Types of laboratory disasters in senior high and vocational high schools in recent years</a:t>
            </a:r>
            <a:endParaRPr lang="zh-TW" altLang="en-US" sz="3200" dirty="0">
              <a:latin typeface="Times New Roman" panose="02020603050405020304" pitchFamily="18" charset="0"/>
            </a:endParaRPr>
          </a:p>
        </p:txBody>
      </p:sp>
      <p:sp>
        <p:nvSpPr>
          <p:cNvPr id="49155" name="內容版面配置區 2"/>
          <p:cNvSpPr>
            <a:spLocks noGrp="1"/>
          </p:cNvSpPr>
          <p:nvPr>
            <p:ph idx="1"/>
          </p:nvPr>
        </p:nvSpPr>
        <p:spPr>
          <a:xfrm>
            <a:off x="641796" y="2003583"/>
            <a:ext cx="8229600" cy="4525963"/>
          </a:xfrm>
        </p:spPr>
        <p:txBody>
          <a:bodyPr>
            <a:normAutofit/>
          </a:bodyPr>
          <a:lstStyle/>
          <a:p>
            <a:r>
              <a:rPr lang="en-US" altLang="zh-TW" sz="2400" dirty="0"/>
              <a:t>Distinction according to types of accidents</a:t>
            </a:r>
            <a:endParaRPr lang="zh-TW" altLang="en-US" sz="2400" dirty="0"/>
          </a:p>
        </p:txBody>
      </p:sp>
      <p:graphicFrame>
        <p:nvGraphicFramePr>
          <p:cNvPr id="49156" name="圖表 3"/>
          <p:cNvGraphicFramePr>
            <a:graphicFrameLocks/>
          </p:cNvGraphicFramePr>
          <p:nvPr/>
        </p:nvGraphicFramePr>
        <p:xfrm>
          <a:off x="704850" y="2082800"/>
          <a:ext cx="7805738" cy="4421188"/>
        </p:xfrm>
        <a:graphic>
          <a:graphicData uri="http://schemas.openxmlformats.org/presentationml/2006/ole">
            <mc:AlternateContent xmlns:mc="http://schemas.openxmlformats.org/markup-compatibility/2006">
              <mc:Choice xmlns:v="urn:schemas-microsoft-com:vml" Requires="v">
                <p:oleObj spid="_x0000_s4291" r:id="rId4" imgW="7803556" imgH="4419983" progId="Excel.Sheet.8">
                  <p:embed/>
                </p:oleObj>
              </mc:Choice>
              <mc:Fallback>
                <p:oleObj r:id="rId4" imgW="7803556" imgH="4419983"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2082800"/>
                        <a:ext cx="7805738" cy="442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圖表 6"/>
          <p:cNvGraphicFramePr>
            <a:graphicFrameLocks/>
          </p:cNvGraphicFramePr>
          <p:nvPr>
            <p:extLst>
              <p:ext uri="{D42A27DB-BD31-4B8C-83A1-F6EECF244321}">
                <p14:modId xmlns:p14="http://schemas.microsoft.com/office/powerpoint/2010/main" val="952217329"/>
              </p:ext>
            </p:extLst>
          </p:nvPr>
        </p:nvGraphicFramePr>
        <p:xfrm>
          <a:off x="792000" y="2421368"/>
          <a:ext cx="7560000" cy="4320000"/>
        </p:xfrm>
        <a:graphic>
          <a:graphicData uri="http://schemas.openxmlformats.org/drawingml/2006/chart">
            <c:chart xmlns:c="http://schemas.openxmlformats.org/drawingml/2006/chart" xmlns:r="http://schemas.openxmlformats.org/officeDocument/2006/relationships" r:id="rId6"/>
          </a:graphicData>
        </a:graphic>
      </p:graphicFrame>
      <p:sp>
        <p:nvSpPr>
          <p:cNvPr id="4" name="投影片編號版面配置區 3"/>
          <p:cNvSpPr>
            <a:spLocks noGrp="1"/>
          </p:cNvSpPr>
          <p:nvPr>
            <p:ph type="sldNum" sz="quarter" idx="12"/>
          </p:nvPr>
        </p:nvSpPr>
        <p:spPr>
          <a:xfrm>
            <a:off x="6732240" y="6321425"/>
            <a:ext cx="2133600" cy="365125"/>
          </a:xfrm>
        </p:spPr>
        <p:txBody>
          <a:bodyPr/>
          <a:lstStyle/>
          <a:p>
            <a:fld id="{A36E6B7E-3405-4ABC-8F0A-11CAAA034E4E}" type="slidenum">
              <a:rPr lang="zh-TW" altLang="en-US" smtClean="0"/>
              <a:pPr/>
              <a:t>30</a:t>
            </a:fld>
            <a:endParaRPr lang="zh-TW" altLang="en-US" dirty="0"/>
          </a:p>
        </p:txBody>
      </p:sp>
    </p:spTree>
    <p:extLst>
      <p:ext uri="{BB962C8B-B14F-4D97-AF65-F5344CB8AC3E}">
        <p14:creationId xmlns:p14="http://schemas.microsoft.com/office/powerpoint/2010/main" val="2604969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14908" y="2780928"/>
            <a:ext cx="8314183" cy="2351286"/>
          </a:xfrm>
        </p:spPr>
        <p:txBody>
          <a:bodyPr/>
          <a:lstStyle/>
          <a:p>
            <a:pPr algn="ctr">
              <a:lnSpc>
                <a:spcPct val="150000"/>
              </a:lnSpc>
            </a:pPr>
            <a:r>
              <a:rPr lang="en-US" altLang="zh-TW" sz="3200" dirty="0">
                <a:latin typeface="Times New Roman" panose="02020603050405020304" pitchFamily="18" charset="0"/>
              </a:rPr>
              <a:t>IV. Notices for laboratory</a:t>
            </a:r>
            <a:br>
              <a:rPr lang="en-US" altLang="zh-TW" sz="3200" dirty="0">
                <a:latin typeface="Times New Roman" panose="02020603050405020304" pitchFamily="18" charset="0"/>
              </a:rPr>
            </a:br>
            <a:r>
              <a:rPr lang="en-US" altLang="zh-TW" sz="3200" dirty="0">
                <a:latin typeface="Times New Roman" panose="02020603050405020304" pitchFamily="18" charset="0"/>
              </a:rPr>
              <a:t>safety and Health in senior high and vocational high schools</a:t>
            </a:r>
            <a:endParaRPr lang="zh-TW" altLang="en-US" sz="3200" dirty="0">
              <a:latin typeface="Times New Roman" panose="02020603050405020304" pitchFamily="18" charset="0"/>
            </a:endParaRPr>
          </a:p>
        </p:txBody>
      </p:sp>
      <p:sp>
        <p:nvSpPr>
          <p:cNvPr id="3" name="投影片編號版面配置區 2"/>
          <p:cNvSpPr>
            <a:spLocks noGrp="1"/>
          </p:cNvSpPr>
          <p:nvPr>
            <p:ph type="sldNum" sz="quarter" idx="12"/>
          </p:nvPr>
        </p:nvSpPr>
        <p:spPr>
          <a:xfrm>
            <a:off x="6742400" y="6319480"/>
            <a:ext cx="2133600" cy="365125"/>
          </a:xfrm>
        </p:spPr>
        <p:txBody>
          <a:bodyPr/>
          <a:lstStyle/>
          <a:p>
            <a:fld id="{A36E6B7E-3405-4ABC-8F0A-11CAAA034E4E}" type="slidenum">
              <a:rPr lang="zh-TW" altLang="en-US" smtClean="0"/>
              <a:pPr/>
              <a:t>31</a:t>
            </a:fld>
            <a:endParaRPr lang="zh-TW" altLang="en-US" dirty="0"/>
          </a:p>
        </p:txBody>
      </p:sp>
    </p:spTree>
    <p:extLst>
      <p:ext uri="{BB962C8B-B14F-4D97-AF65-F5344CB8AC3E}">
        <p14:creationId xmlns:p14="http://schemas.microsoft.com/office/powerpoint/2010/main" val="2032408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3"/>
          <p:cNvSpPr>
            <a:spLocks noGrp="1"/>
          </p:cNvSpPr>
          <p:nvPr>
            <p:ph type="title"/>
          </p:nvPr>
        </p:nvSpPr>
        <p:spPr>
          <a:xfrm>
            <a:off x="714400" y="778526"/>
            <a:ext cx="7715200" cy="1143000"/>
          </a:xfrm>
        </p:spPr>
        <p:txBody>
          <a:bodyPr/>
          <a:lstStyle/>
          <a:p>
            <a:r>
              <a:rPr lang="en-US" altLang="zh-TW" sz="3200" dirty="0">
                <a:latin typeface="Times New Roman" panose="02020603050405020304" pitchFamily="18" charset="0"/>
              </a:rPr>
              <a:t>Workplace--Practical training field: Three stages of safety and Health</a:t>
            </a:r>
            <a:endParaRPr lang="zh-TW" altLang="en-US" sz="3200" dirty="0">
              <a:latin typeface="Times New Roman" panose="02020603050405020304" pitchFamily="18" charset="0"/>
            </a:endParaRPr>
          </a:p>
        </p:txBody>
      </p:sp>
      <p:sp>
        <p:nvSpPr>
          <p:cNvPr id="50179" name="內容版面配置區 4"/>
          <p:cNvSpPr>
            <a:spLocks noGrp="1"/>
          </p:cNvSpPr>
          <p:nvPr>
            <p:ph idx="1"/>
          </p:nvPr>
        </p:nvSpPr>
        <p:spPr>
          <a:xfrm>
            <a:off x="642392" y="1999000"/>
            <a:ext cx="7859216" cy="4525963"/>
          </a:xfrm>
        </p:spPr>
        <p:txBody>
          <a:bodyPr>
            <a:normAutofit/>
          </a:bodyPr>
          <a:lstStyle/>
          <a:p>
            <a:r>
              <a:rPr lang="en-US" altLang="zh-TW" sz="2400" dirty="0"/>
              <a:t>Actually abide by norms, avoid negligence and carelessness </a:t>
            </a:r>
            <a:endParaRPr lang="zh-TW" altLang="zh-TW" sz="2400" dirty="0"/>
          </a:p>
          <a:p>
            <a:r>
              <a:rPr lang="en-US" altLang="zh-TW" sz="2400" dirty="0"/>
              <a:t>Understand contents of norms </a:t>
            </a:r>
            <a:endParaRPr lang="zh-TW" altLang="zh-TW" sz="2400" dirty="0"/>
          </a:p>
          <a:p>
            <a:r>
              <a:rPr lang="en-US" altLang="zh-TW" sz="2400" dirty="0"/>
              <a:t>Cultivate capabilities for identification, evaluation, and control of hazards.</a:t>
            </a:r>
            <a:endParaRPr lang="zh-TW" altLang="zh-TW" sz="2400" dirty="0"/>
          </a:p>
        </p:txBody>
      </p:sp>
      <p:pic>
        <p:nvPicPr>
          <p:cNvPr id="50180" name="Picture 4" descr="C:\Users\Eggshellcat\AppData\Local\Microsoft\Windows\Temporary Internet Files\Content.IE5\4QW4Z3BA\MC9003713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365104"/>
            <a:ext cx="3184525"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a:xfrm>
            <a:off x="6742400" y="6322080"/>
            <a:ext cx="2133600" cy="365125"/>
          </a:xfrm>
        </p:spPr>
        <p:txBody>
          <a:bodyPr/>
          <a:lstStyle/>
          <a:p>
            <a:fld id="{A36E6B7E-3405-4ABC-8F0A-11CAAA034E4E}" type="slidenum">
              <a:rPr lang="zh-TW" altLang="en-US" smtClean="0"/>
              <a:pPr/>
              <a:t>32</a:t>
            </a:fld>
            <a:endParaRPr lang="zh-TW" altLang="en-US" dirty="0"/>
          </a:p>
        </p:txBody>
      </p:sp>
    </p:spTree>
    <p:extLst>
      <p:ext uri="{BB962C8B-B14F-4D97-AF65-F5344CB8AC3E}">
        <p14:creationId xmlns:p14="http://schemas.microsoft.com/office/powerpoint/2010/main" val="1012043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a:xfrm>
            <a:off x="714400" y="765235"/>
            <a:ext cx="7715200" cy="1143000"/>
          </a:xfrm>
        </p:spPr>
        <p:txBody>
          <a:bodyPr/>
          <a:lstStyle/>
          <a:p>
            <a:r>
              <a:rPr lang="en-US" altLang="zh-TW" sz="3200" dirty="0">
                <a:latin typeface="Times New Roman" panose="02020603050405020304" pitchFamily="18" charset="0"/>
              </a:rPr>
              <a:t>Follow guidance of teacher in practical training field</a:t>
            </a:r>
            <a:endParaRPr lang="zh-TW" altLang="en-US" sz="3200" dirty="0">
              <a:latin typeface="Times New Roman" panose="02020603050405020304" pitchFamily="18" charset="0"/>
            </a:endParaRPr>
          </a:p>
        </p:txBody>
      </p:sp>
      <p:sp>
        <p:nvSpPr>
          <p:cNvPr id="51203" name="內容版面配置區 2"/>
          <p:cNvSpPr>
            <a:spLocks noGrp="1"/>
          </p:cNvSpPr>
          <p:nvPr>
            <p:ph idx="1"/>
          </p:nvPr>
        </p:nvSpPr>
        <p:spPr>
          <a:xfrm>
            <a:off x="647028" y="2004679"/>
            <a:ext cx="7854044" cy="4425355"/>
          </a:xfrm>
        </p:spPr>
        <p:txBody>
          <a:bodyPr>
            <a:normAutofit/>
          </a:bodyPr>
          <a:lstStyle/>
          <a:p>
            <a:r>
              <a:rPr lang="en-US" altLang="zh-TW" sz="2400" dirty="0"/>
              <a:t>Follow guidance of teacher in practical training field, avoiding practices of fantasy and joke.</a:t>
            </a:r>
            <a:endParaRPr lang="zh-TW" altLang="zh-TW" sz="2400" dirty="0"/>
          </a:p>
          <a:p>
            <a:pPr lvl="1"/>
            <a:r>
              <a:rPr lang="en-US" altLang="zh-TW" sz="2400" dirty="0"/>
              <a:t>Metallic sodium and water</a:t>
            </a:r>
            <a:endParaRPr lang="zh-TW" altLang="zh-TW" sz="2400" dirty="0"/>
          </a:p>
          <a:p>
            <a:r>
              <a:rPr lang="en-US" altLang="zh-TW" sz="2400" dirty="0"/>
              <a:t>Avoid negligence and omission in executing procedure. </a:t>
            </a:r>
          </a:p>
          <a:p>
            <a:pPr lvl="1"/>
            <a:r>
              <a:rPr lang="en-US" altLang="zh-TW" sz="2400" dirty="0"/>
              <a:t>A T-type tool was left on lathe due to negligence, flying away and hitting the head of a student upon activation of the machine. </a:t>
            </a:r>
            <a:endParaRPr lang="zh-TW" altLang="zh-TW" sz="2400" dirty="0"/>
          </a:p>
          <a:p>
            <a:pPr marL="0" indent="0" eaLnBrk="1" hangingPunct="1">
              <a:buNone/>
            </a:pPr>
            <a:endParaRPr lang="zh-TW" altLang="en-US" sz="2400" dirty="0"/>
          </a:p>
        </p:txBody>
      </p:sp>
      <p:pic>
        <p:nvPicPr>
          <p:cNvPr id="51204" name="Picture 8" descr="C:\unzipped\台大公衛博士班機械安全\891122\車床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077" y="4876224"/>
            <a:ext cx="2443846"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a:xfrm>
            <a:off x="6742400" y="6315283"/>
            <a:ext cx="2133600" cy="365125"/>
          </a:xfrm>
        </p:spPr>
        <p:txBody>
          <a:bodyPr/>
          <a:lstStyle/>
          <a:p>
            <a:fld id="{A36E6B7E-3405-4ABC-8F0A-11CAAA034E4E}" type="slidenum">
              <a:rPr lang="zh-TW" altLang="en-US" smtClean="0"/>
              <a:pPr/>
              <a:t>33</a:t>
            </a:fld>
            <a:endParaRPr lang="zh-TW" altLang="en-US" dirty="0"/>
          </a:p>
        </p:txBody>
      </p:sp>
    </p:spTree>
    <p:extLst>
      <p:ext uri="{BB962C8B-B14F-4D97-AF65-F5344CB8AC3E}">
        <p14:creationId xmlns:p14="http://schemas.microsoft.com/office/powerpoint/2010/main" val="2675992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a:xfrm>
            <a:off x="714752" y="538520"/>
            <a:ext cx="7715200" cy="1143000"/>
          </a:xfrm>
        </p:spPr>
        <p:txBody>
          <a:bodyPr/>
          <a:lstStyle/>
          <a:p>
            <a:r>
              <a:rPr lang="en-US" altLang="zh-TW" sz="3200" dirty="0">
                <a:latin typeface="Times New Roman" panose="02020603050405020304" pitchFamily="18" charset="0"/>
              </a:rPr>
              <a:t>Understand safety and Health norms</a:t>
            </a:r>
            <a:endParaRPr lang="zh-TW" altLang="en-US" sz="3200" dirty="0">
              <a:latin typeface="Times New Roman" panose="02020603050405020304" pitchFamily="18" charset="0"/>
            </a:endParaRPr>
          </a:p>
        </p:txBody>
      </p:sp>
      <p:sp>
        <p:nvSpPr>
          <p:cNvPr id="7171" name="內容版面配置區 2"/>
          <p:cNvSpPr>
            <a:spLocks noGrp="1"/>
          </p:cNvSpPr>
          <p:nvPr>
            <p:ph idx="1"/>
          </p:nvPr>
        </p:nvSpPr>
        <p:spPr>
          <a:xfrm>
            <a:off x="642392" y="1999004"/>
            <a:ext cx="7859216" cy="4525963"/>
          </a:xfrm>
        </p:spPr>
        <p:txBody>
          <a:bodyPr rtlCol="0">
            <a:normAutofit fontScale="85000" lnSpcReduction="10000"/>
          </a:bodyPr>
          <a:lstStyle/>
          <a:p>
            <a:r>
              <a:rPr lang="en-US" altLang="zh-TW" dirty="0"/>
              <a:t>School learning involves not just taking examination. </a:t>
            </a:r>
            <a:endParaRPr lang="zh-TW" altLang="zh-TW" dirty="0"/>
          </a:p>
          <a:p>
            <a:pPr lvl="1"/>
            <a:r>
              <a:rPr lang="en-US" altLang="zh-TW" dirty="0"/>
              <a:t>Form good habits about safety and Health in practical training field--reduce barrier for joining workplace in the future.</a:t>
            </a:r>
          </a:p>
          <a:p>
            <a:pPr lvl="1"/>
            <a:r>
              <a:rPr lang="en-US" altLang="zh-TW" dirty="0"/>
              <a:t>Understand and learn contents of safety and Health norms in practical training field (including equipment's safety device) → enhance competence in workplace in the future.</a:t>
            </a:r>
          </a:p>
          <a:p>
            <a:pPr lvl="1"/>
            <a:r>
              <a:rPr lang="en-US" altLang="zh-TW" dirty="0"/>
              <a:t>Cultivate further capabilities for identification, evaluation, and prevention of hazards </a:t>
            </a:r>
            <a:r>
              <a:rPr lang="zh-TW" altLang="zh-TW" dirty="0"/>
              <a:t>→</a:t>
            </a:r>
            <a:r>
              <a:rPr lang="en-US" altLang="zh-TW" dirty="0"/>
              <a:t> enhance capability for safety and Health management comprehensively.   </a:t>
            </a:r>
            <a:endParaRPr lang="zh-TW" altLang="zh-TW" dirty="0"/>
          </a:p>
        </p:txBody>
      </p:sp>
      <p:sp>
        <p:nvSpPr>
          <p:cNvPr id="3" name="投影片編號版面配置區 2"/>
          <p:cNvSpPr>
            <a:spLocks noGrp="1"/>
          </p:cNvSpPr>
          <p:nvPr>
            <p:ph type="sldNum" sz="quarter" idx="12"/>
          </p:nvPr>
        </p:nvSpPr>
        <p:spPr>
          <a:xfrm>
            <a:off x="6742400" y="6318885"/>
            <a:ext cx="2133600" cy="365125"/>
          </a:xfrm>
        </p:spPr>
        <p:txBody>
          <a:bodyPr/>
          <a:lstStyle/>
          <a:p>
            <a:fld id="{A36E6B7E-3405-4ABC-8F0A-11CAAA034E4E}" type="slidenum">
              <a:rPr lang="zh-TW" altLang="en-US" smtClean="0"/>
              <a:pPr/>
              <a:t>34</a:t>
            </a:fld>
            <a:endParaRPr lang="zh-TW" altLang="en-US" dirty="0"/>
          </a:p>
        </p:txBody>
      </p:sp>
    </p:spTree>
    <p:extLst>
      <p:ext uri="{BB962C8B-B14F-4D97-AF65-F5344CB8AC3E}">
        <p14:creationId xmlns:p14="http://schemas.microsoft.com/office/powerpoint/2010/main" val="1940601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a:xfrm>
            <a:off x="717600" y="772478"/>
            <a:ext cx="7715200" cy="1143000"/>
          </a:xfrm>
        </p:spPr>
        <p:txBody>
          <a:bodyPr/>
          <a:lstStyle/>
          <a:p>
            <a:r>
              <a:rPr lang="en-US" altLang="zh-TW" sz="3200" dirty="0">
                <a:latin typeface="Times New Roman" panose="02020603050405020304" pitchFamily="18" charset="0"/>
              </a:rPr>
              <a:t>Cultivate consciousness and capability of safety and Health</a:t>
            </a:r>
            <a:endParaRPr lang="zh-TW" altLang="zh-TW" sz="3200" dirty="0">
              <a:latin typeface="Times New Roman" panose="02020603050405020304" pitchFamily="18" charset="0"/>
            </a:endParaRPr>
          </a:p>
        </p:txBody>
      </p:sp>
      <p:sp>
        <p:nvSpPr>
          <p:cNvPr id="58371" name="內容版面配置區 2"/>
          <p:cNvSpPr>
            <a:spLocks noGrp="1"/>
          </p:cNvSpPr>
          <p:nvPr>
            <p:ph idx="1"/>
          </p:nvPr>
        </p:nvSpPr>
        <p:spPr>
          <a:xfrm>
            <a:off x="724208" y="2002944"/>
            <a:ext cx="7715200" cy="4497363"/>
          </a:xfrm>
        </p:spPr>
        <p:txBody>
          <a:bodyPr>
            <a:normAutofit/>
          </a:bodyPr>
          <a:lstStyle/>
          <a:p>
            <a:r>
              <a:rPr lang="en-US" altLang="zh-TW" sz="2400" dirty="0"/>
              <a:t>Further cultivate capabilities for identification, evaluation, and prevention of hazards</a:t>
            </a:r>
            <a:r>
              <a:rPr lang="zh-TW" altLang="zh-TW" sz="2400" dirty="0"/>
              <a:t>→</a:t>
            </a:r>
            <a:r>
              <a:rPr lang="en-US" altLang="zh-TW" sz="2400" dirty="0"/>
              <a:t> enhance capability for safety and Health management comprehensively.</a:t>
            </a:r>
            <a:endParaRPr lang="zh-TW" altLang="zh-TW" sz="2400" dirty="0"/>
          </a:p>
          <a:p>
            <a:r>
              <a:rPr lang="en-US" altLang="zh-TW" sz="2400" dirty="0"/>
              <a:t>Hazard identification</a:t>
            </a:r>
            <a:endParaRPr lang="zh-TW" altLang="zh-TW" sz="2400" dirty="0"/>
          </a:p>
          <a:p>
            <a:r>
              <a:rPr lang="en-US" altLang="zh-TW" sz="2400" dirty="0"/>
              <a:t>Hazard evaluation </a:t>
            </a:r>
            <a:endParaRPr lang="zh-TW" altLang="zh-TW" sz="2400" dirty="0"/>
          </a:p>
          <a:p>
            <a:r>
              <a:rPr lang="en-US" altLang="zh-TW" sz="2400" dirty="0"/>
              <a:t>Hazard control</a:t>
            </a:r>
            <a:endParaRPr lang="zh-TW" altLang="zh-TW" sz="2400" dirty="0"/>
          </a:p>
          <a:p>
            <a:pPr lvl="1"/>
            <a:r>
              <a:rPr lang="en-US" altLang="zh-TW" sz="2400" dirty="0"/>
              <a:t>Engineering control</a:t>
            </a:r>
            <a:endParaRPr lang="zh-TW" altLang="zh-TW" sz="2400" dirty="0"/>
          </a:p>
          <a:p>
            <a:pPr lvl="1"/>
            <a:r>
              <a:rPr lang="en-US" altLang="zh-TW" sz="2400" dirty="0"/>
              <a:t>Administrative management</a:t>
            </a:r>
            <a:endParaRPr lang="zh-TW" altLang="zh-TW" sz="2400" dirty="0"/>
          </a:p>
          <a:p>
            <a:pPr lvl="1"/>
            <a:r>
              <a:rPr lang="en-US" altLang="zh-TW" sz="2400" dirty="0"/>
              <a:t>Use of personal protective equipment </a:t>
            </a:r>
            <a:endParaRPr lang="zh-TW" altLang="zh-TW" sz="2400" dirty="0"/>
          </a:p>
        </p:txBody>
      </p:sp>
      <p:sp>
        <p:nvSpPr>
          <p:cNvPr id="3" name="投影片編號版面配置區 2"/>
          <p:cNvSpPr>
            <a:spLocks noGrp="1"/>
          </p:cNvSpPr>
          <p:nvPr>
            <p:ph type="sldNum" sz="quarter" idx="12"/>
          </p:nvPr>
        </p:nvSpPr>
        <p:spPr>
          <a:xfrm>
            <a:off x="6742400" y="6319480"/>
            <a:ext cx="2133600" cy="365125"/>
          </a:xfrm>
        </p:spPr>
        <p:txBody>
          <a:bodyPr/>
          <a:lstStyle/>
          <a:p>
            <a:fld id="{A36E6B7E-3405-4ABC-8F0A-11CAAA034E4E}" type="slidenum">
              <a:rPr lang="zh-TW" altLang="en-US" smtClean="0"/>
              <a:pPr/>
              <a:t>35</a:t>
            </a:fld>
            <a:endParaRPr lang="zh-TW" altLang="en-US" dirty="0"/>
          </a:p>
        </p:txBody>
      </p:sp>
    </p:spTree>
    <p:extLst>
      <p:ext uri="{BB962C8B-B14F-4D97-AF65-F5344CB8AC3E}">
        <p14:creationId xmlns:p14="http://schemas.microsoft.com/office/powerpoint/2010/main" val="3964953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ChangeArrowheads="1"/>
          </p:cNvSpPr>
          <p:nvPr/>
        </p:nvSpPr>
        <p:spPr bwMode="auto">
          <a:xfrm>
            <a:off x="653733" y="951230"/>
            <a:ext cx="7848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lgn="ctr">
              <a:lnSpc>
                <a:spcPct val="90000"/>
              </a:lnSpc>
              <a:spcBef>
                <a:spcPct val="0"/>
              </a:spcBef>
              <a:buClrTx/>
              <a:buSzTx/>
              <a:buFontTx/>
              <a:buNone/>
            </a:pPr>
            <a:r>
              <a:rPr lang="en-US" altLang="zh-TW" dirty="0">
                <a:latin typeface="Times New Roman" panose="02020603050405020304" pitchFamily="18" charset="0"/>
                <a:cs typeface="Times New Roman" panose="02020603050405020304" pitchFamily="18" charset="0"/>
              </a:rPr>
              <a:t>Hazard identification: sources of potential hazards of machinery 1</a:t>
            </a:r>
            <a:endParaRPr lang="zh-TW" altLang="en-US" sz="4400" dirty="0">
              <a:solidFill>
                <a:srgbClr val="000000"/>
              </a:solidFill>
              <a:latin typeface="Times New Roman" panose="02020603050405020304" pitchFamily="18" charset="0"/>
              <a:cs typeface="Times New Roman" panose="02020603050405020304" pitchFamily="18" charset="0"/>
            </a:endParaRPr>
          </a:p>
        </p:txBody>
      </p:sp>
      <p:grpSp>
        <p:nvGrpSpPr>
          <p:cNvPr id="2" name="群組 1">
            <a:extLst>
              <a:ext uri="{FF2B5EF4-FFF2-40B4-BE49-F238E27FC236}">
                <a16:creationId xmlns:a16="http://schemas.microsoft.com/office/drawing/2014/main" id="{B8B8A464-E77E-4DDA-B527-0F5DE4E9F0B7}"/>
              </a:ext>
            </a:extLst>
          </p:cNvPr>
          <p:cNvGrpSpPr/>
          <p:nvPr/>
        </p:nvGrpSpPr>
        <p:grpSpPr>
          <a:xfrm>
            <a:off x="467544" y="1844824"/>
            <a:ext cx="8512109" cy="5226967"/>
            <a:chOff x="467544" y="1185271"/>
            <a:chExt cx="8512109" cy="5226967"/>
          </a:xfrm>
        </p:grpSpPr>
        <p:pic>
          <p:nvPicPr>
            <p:cNvPr id="59395" name="Picture 2" descr="page-00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185271"/>
              <a:ext cx="8512109" cy="522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p:nvPr/>
          </p:nvSpPr>
          <p:spPr>
            <a:xfrm>
              <a:off x="709472" y="1271796"/>
              <a:ext cx="5921364" cy="461665"/>
            </a:xfrm>
            <a:prstGeom prst="rect">
              <a:avLst/>
            </a:prstGeom>
            <a:solidFill>
              <a:schemeClr val="bg1"/>
            </a:solidFill>
          </p:spPr>
          <p:txBody>
            <a:bodyPr wrap="square" rtlCol="0">
              <a:spAutoFit/>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Rotary, reciprocating, and linear movements</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文字方塊 9"/>
            <p:cNvSpPr txBox="1"/>
            <p:nvPr/>
          </p:nvSpPr>
          <p:spPr>
            <a:xfrm>
              <a:off x="840536" y="3567923"/>
              <a:ext cx="5659236" cy="461665"/>
            </a:xfrm>
            <a:prstGeom prst="rect">
              <a:avLst/>
            </a:prstGeom>
            <a:solidFill>
              <a:schemeClr val="bg1"/>
            </a:solidFill>
          </p:spPr>
          <p:txBody>
            <a:bodyPr wrap="square" rtlCol="0">
              <a:spAutoFit/>
            </a:bodyPr>
            <a:lstStyle/>
            <a:p>
              <a:pPr algn="ctr"/>
              <a:r>
                <a:rPr lang="en-US" altLang="zh-TW" sz="2400" dirty="0">
                  <a:latin typeface="Times New Roman" panose="02020603050405020304" pitchFamily="18" charset="0"/>
                  <a:cs typeface="Times New Roman" panose="02020603050405020304" pitchFamily="18" charset="0"/>
                </a:rPr>
                <a:t>Rotating shaft   screw conveyor   belt pulley</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文字方塊 11"/>
            <p:cNvSpPr txBox="1"/>
            <p:nvPr/>
          </p:nvSpPr>
          <p:spPr>
            <a:xfrm>
              <a:off x="840536" y="5761173"/>
              <a:ext cx="6624736" cy="461665"/>
            </a:xfrm>
            <a:prstGeom prst="rect">
              <a:avLst/>
            </a:prstGeom>
            <a:solidFill>
              <a:schemeClr val="bg1"/>
            </a:solidFill>
          </p:spPr>
          <p:txBody>
            <a:bodyPr wrap="square" rtlCol="0">
              <a:spAutoFit/>
            </a:bodyPr>
            <a:lstStyle/>
            <a:p>
              <a:pPr algn="ctr"/>
              <a:r>
                <a:rPr lang="en-US" altLang="zh-TW" sz="2400" dirty="0">
                  <a:latin typeface="Times New Roman" panose="02020603050405020304" pitchFamily="18" charset="0"/>
                  <a:cs typeface="Times New Roman" panose="02020603050405020304" pitchFamily="18" charset="0"/>
                </a:rPr>
                <a:t>connector                          belt and belt pulley  </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3" name="投影片編號版面配置區 2"/>
          <p:cNvSpPr>
            <a:spLocks noGrp="1"/>
          </p:cNvSpPr>
          <p:nvPr>
            <p:ph type="sldNum" sz="quarter" idx="12"/>
          </p:nvPr>
        </p:nvSpPr>
        <p:spPr>
          <a:xfrm>
            <a:off x="6732240" y="6319480"/>
            <a:ext cx="2133600" cy="412155"/>
          </a:xfrm>
        </p:spPr>
        <p:txBody>
          <a:bodyPr/>
          <a:lstStyle/>
          <a:p>
            <a:fld id="{A36E6B7E-3405-4ABC-8F0A-11CAAA034E4E}" type="slidenum">
              <a:rPr lang="zh-TW" altLang="en-US" smtClean="0"/>
              <a:pPr/>
              <a:t>36</a:t>
            </a:fld>
            <a:endParaRPr lang="zh-TW" altLang="en-US" dirty="0"/>
          </a:p>
        </p:txBody>
      </p:sp>
    </p:spTree>
    <p:extLst>
      <p:ext uri="{BB962C8B-B14F-4D97-AF65-F5344CB8AC3E}">
        <p14:creationId xmlns:p14="http://schemas.microsoft.com/office/powerpoint/2010/main" val="4123729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3"/>
          <p:cNvSpPr>
            <a:spLocks noChangeArrowheads="1"/>
          </p:cNvSpPr>
          <p:nvPr/>
        </p:nvSpPr>
        <p:spPr bwMode="auto">
          <a:xfrm>
            <a:off x="653360" y="1011873"/>
            <a:ext cx="7848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lgn="ctr">
              <a:buNone/>
            </a:pPr>
            <a:r>
              <a:rPr lang="en-US" altLang="zh-TW" dirty="0">
                <a:latin typeface="Times New Roman" panose="02020603050405020304" pitchFamily="18" charset="0"/>
                <a:cs typeface="Times New Roman" panose="02020603050405020304" pitchFamily="18" charset="0"/>
              </a:rPr>
              <a:t>Hazard identification: sources of potential hazards of machinery 2</a:t>
            </a:r>
            <a:endParaRPr lang="zh-TW" altLang="zh-TW"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a:xfrm>
            <a:off x="6742400" y="6320574"/>
            <a:ext cx="2133600" cy="412155"/>
          </a:xfrm>
        </p:spPr>
        <p:txBody>
          <a:bodyPr/>
          <a:lstStyle/>
          <a:p>
            <a:fld id="{A36E6B7E-3405-4ABC-8F0A-11CAAA034E4E}" type="slidenum">
              <a:rPr lang="zh-TW" altLang="en-US" smtClean="0"/>
              <a:pPr/>
              <a:t>37</a:t>
            </a:fld>
            <a:endParaRPr lang="zh-TW" altLang="en-US" dirty="0"/>
          </a:p>
        </p:txBody>
      </p:sp>
      <p:grpSp>
        <p:nvGrpSpPr>
          <p:cNvPr id="4" name="群組 3">
            <a:extLst>
              <a:ext uri="{FF2B5EF4-FFF2-40B4-BE49-F238E27FC236}">
                <a16:creationId xmlns:a16="http://schemas.microsoft.com/office/drawing/2014/main" id="{8F453B8E-54E5-460F-81DA-F9B631245864}"/>
              </a:ext>
            </a:extLst>
          </p:cNvPr>
          <p:cNvGrpSpPr/>
          <p:nvPr/>
        </p:nvGrpSpPr>
        <p:grpSpPr>
          <a:xfrm>
            <a:off x="720796" y="1988840"/>
            <a:ext cx="7896046" cy="4743889"/>
            <a:chOff x="720796" y="1988840"/>
            <a:chExt cx="7896046" cy="4743889"/>
          </a:xfrm>
        </p:grpSpPr>
        <p:pic>
          <p:nvPicPr>
            <p:cNvPr id="61443" name="Picture 2" descr="page-001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41"/>
            <a:stretch/>
          </p:blipFill>
          <p:spPr bwMode="auto">
            <a:xfrm>
              <a:off x="720796" y="2637526"/>
              <a:ext cx="7896046" cy="409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5432752" y="2228810"/>
              <a:ext cx="3149600" cy="830997"/>
            </a:xfrm>
            <a:prstGeom prst="rect">
              <a:avLst/>
            </a:prstGeom>
            <a:solidFill>
              <a:schemeClr val="bg1"/>
            </a:solidFill>
          </p:spPr>
          <p:txBody>
            <a:bodyPr wrap="square" rtlCol="0">
              <a:spAutoFit/>
            </a:bodyPr>
            <a:lstStyle/>
            <a:p>
              <a:pPr algn="r"/>
              <a:r>
                <a:rPr lang="en-US" altLang="zh-TW" sz="2400" dirty="0">
                  <a:latin typeface="Times New Roman" panose="02020603050405020304" pitchFamily="18" charset="0"/>
                  <a:cs typeface="Times New Roman" panose="02020603050405020304" pitchFamily="18" charset="0"/>
                </a:rPr>
                <a:t>rotator and fixed parts</a:t>
              </a:r>
            </a:p>
            <a:p>
              <a:pPr algn="r"/>
              <a:r>
                <a:rPr lang="en-US" altLang="zh-TW" sz="2400" dirty="0">
                  <a:latin typeface="Times New Roman" panose="02020603050405020304" pitchFamily="18" charset="0"/>
                  <a:cs typeface="Times New Roman" panose="02020603050405020304" pitchFamily="18" charset="0"/>
                </a:rPr>
                <a:t> Fixed parts</a:t>
              </a:r>
              <a:endParaRPr lang="zh-TW" altLang="zh-TW" sz="2400" dirty="0">
                <a:latin typeface="Times New Roman" panose="02020603050405020304" pitchFamily="18" charset="0"/>
                <a:cs typeface="Times New Roman" panose="02020603050405020304" pitchFamily="18" charset="0"/>
              </a:endParaRPr>
            </a:p>
          </p:txBody>
        </p:sp>
        <p:sp>
          <p:nvSpPr>
            <p:cNvPr id="8" name="文字方塊 7"/>
            <p:cNvSpPr txBox="1"/>
            <p:nvPr/>
          </p:nvSpPr>
          <p:spPr>
            <a:xfrm>
              <a:off x="1332025" y="4365104"/>
              <a:ext cx="6984776" cy="461665"/>
            </a:xfrm>
            <a:prstGeom prst="rect">
              <a:avLst/>
            </a:prstGeom>
            <a:solidFill>
              <a:schemeClr val="bg1"/>
            </a:solidFill>
          </p:spPr>
          <p:txBody>
            <a:bodyPr wrap="square" rtlCol="0">
              <a:spAutoFit/>
            </a:bodyPr>
            <a:lstStyle/>
            <a:p>
              <a:pPr algn="ctr"/>
              <a:r>
                <a:rPr lang="en-US" altLang="zh-TW" sz="2400" dirty="0">
                  <a:latin typeface="Times New Roman" panose="02020603050405020304" pitchFamily="18" charset="0"/>
                  <a:cs typeface="Times New Roman" panose="02020603050405020304" pitchFamily="18" charset="0"/>
                </a:rPr>
                <a:t>Belt and belt pulley           Chain and chain wheel</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文字方塊 10"/>
            <p:cNvSpPr txBox="1"/>
            <p:nvPr/>
          </p:nvSpPr>
          <p:spPr>
            <a:xfrm>
              <a:off x="721188" y="1988840"/>
              <a:ext cx="4714908" cy="461665"/>
            </a:xfrm>
            <a:prstGeom prst="rect">
              <a:avLst/>
            </a:prstGeom>
            <a:solidFill>
              <a:schemeClr val="bg1"/>
            </a:solidFill>
          </p:spPr>
          <p:txBody>
            <a:bodyPr wrap="square" rtlCol="0">
              <a:spAutoFit/>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Entanglement movement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文字方塊 9">
              <a:extLst>
                <a:ext uri="{FF2B5EF4-FFF2-40B4-BE49-F238E27FC236}">
                  <a16:creationId xmlns:a16="http://schemas.microsoft.com/office/drawing/2014/main" id="{95D44C20-0C82-42C3-8C0C-1AA116A301EF}"/>
                </a:ext>
              </a:extLst>
            </p:cNvPr>
            <p:cNvSpPr txBox="1"/>
            <p:nvPr/>
          </p:nvSpPr>
          <p:spPr>
            <a:xfrm>
              <a:off x="2195736" y="3013805"/>
              <a:ext cx="1080386" cy="461665"/>
            </a:xfrm>
            <a:prstGeom prst="rect">
              <a:avLst/>
            </a:prstGeom>
            <a:solidFill>
              <a:schemeClr val="bg1"/>
            </a:solidFill>
          </p:spPr>
          <p:txBody>
            <a:bodyPr wrap="square" rtlCol="0">
              <a:spAutoFit/>
            </a:bodyPr>
            <a:lstStyle/>
            <a:p>
              <a:pPr algn="ctr"/>
              <a:r>
                <a:rPr lang="en-US" altLang="zh-TW" sz="2400" dirty="0">
                  <a:latin typeface="Times New Roman" panose="02020603050405020304" pitchFamily="18" charset="0"/>
                  <a:cs typeface="Times New Roman" panose="02020603050405020304" pitchFamily="18" charset="0"/>
                </a:rPr>
                <a:t>Roller</a:t>
              </a:r>
            </a:p>
          </p:txBody>
        </p:sp>
      </p:grpSp>
    </p:spTree>
    <p:extLst>
      <p:ext uri="{BB962C8B-B14F-4D97-AF65-F5344CB8AC3E}">
        <p14:creationId xmlns:p14="http://schemas.microsoft.com/office/powerpoint/2010/main" val="698342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3"/>
          <p:cNvSpPr>
            <a:spLocks noChangeArrowheads="1"/>
          </p:cNvSpPr>
          <p:nvPr/>
        </p:nvSpPr>
        <p:spPr bwMode="auto">
          <a:xfrm>
            <a:off x="653360" y="961073"/>
            <a:ext cx="7848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lgn="ctr">
              <a:lnSpc>
                <a:spcPct val="90000"/>
              </a:lnSpc>
              <a:spcBef>
                <a:spcPct val="0"/>
              </a:spcBef>
              <a:buClrTx/>
              <a:buSzTx/>
              <a:buFontTx/>
              <a:buNone/>
            </a:pPr>
            <a:r>
              <a:rPr lang="en-US" altLang="zh-TW" b="1" dirty="0">
                <a:latin typeface="Times New Roman" panose="02020603050405020304" pitchFamily="18" charset="0"/>
                <a:cs typeface="Times New Roman" panose="02020603050405020304" pitchFamily="18" charset="0"/>
              </a:rPr>
              <a:t>Hazard identification: sources of potential hazards of machinery 3</a:t>
            </a:r>
            <a:endParaRPr lang="en-US" altLang="zh-TW" sz="4400" b="1" dirty="0">
              <a:solidFill>
                <a:srgbClr val="000000"/>
              </a:solidFill>
              <a:latin typeface="Times New Roman" panose="02020603050405020304" pitchFamily="18" charset="0"/>
              <a:cs typeface="Times New Roman" panose="02020603050405020304" pitchFamily="18" charset="0"/>
            </a:endParaRPr>
          </a:p>
        </p:txBody>
      </p:sp>
      <p:grpSp>
        <p:nvGrpSpPr>
          <p:cNvPr id="2" name="群組 1">
            <a:extLst>
              <a:ext uri="{FF2B5EF4-FFF2-40B4-BE49-F238E27FC236}">
                <a16:creationId xmlns:a16="http://schemas.microsoft.com/office/drawing/2014/main" id="{CBF2719C-BD60-4021-AB08-1354F9CB2967}"/>
              </a:ext>
            </a:extLst>
          </p:cNvPr>
          <p:cNvGrpSpPr/>
          <p:nvPr/>
        </p:nvGrpSpPr>
        <p:grpSpPr>
          <a:xfrm>
            <a:off x="517940" y="1931839"/>
            <a:ext cx="8604956" cy="4926161"/>
            <a:chOff x="359532" y="1599183"/>
            <a:chExt cx="8604956" cy="4926161"/>
          </a:xfrm>
        </p:grpSpPr>
        <p:pic>
          <p:nvPicPr>
            <p:cNvPr id="63491" name="Picture 2" descr="page-00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605" b="5584"/>
            <a:stretch/>
          </p:blipFill>
          <p:spPr bwMode="auto">
            <a:xfrm>
              <a:off x="395288" y="2306489"/>
              <a:ext cx="8243887" cy="421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359532" y="1599183"/>
              <a:ext cx="2880320" cy="461665"/>
            </a:xfrm>
            <a:prstGeom prst="rect">
              <a:avLst/>
            </a:prstGeom>
            <a:solidFill>
              <a:schemeClr val="bg1"/>
            </a:solidFill>
          </p:spPr>
          <p:txBody>
            <a:bodyPr wrap="square" rtlCol="0">
              <a:spAutoFit/>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Cutting movement </a:t>
              </a:r>
              <a:endParaRPr lang="zh-TW" altLang="zh-TW" sz="2400" dirty="0">
                <a:latin typeface="Times New Roman" panose="02020603050405020304" pitchFamily="18" charset="0"/>
                <a:cs typeface="Times New Roman" panose="02020603050405020304" pitchFamily="18" charset="0"/>
              </a:endParaRPr>
            </a:p>
          </p:txBody>
        </p:sp>
        <p:sp>
          <p:nvSpPr>
            <p:cNvPr id="7" name="文字方塊 6"/>
            <p:cNvSpPr txBox="1"/>
            <p:nvPr/>
          </p:nvSpPr>
          <p:spPr>
            <a:xfrm>
              <a:off x="1799692" y="1959223"/>
              <a:ext cx="7164796" cy="461665"/>
            </a:xfrm>
            <a:prstGeom prst="rect">
              <a:avLst/>
            </a:prstGeom>
            <a:solidFill>
              <a:schemeClr val="bg1"/>
            </a:solidFill>
          </p:spPr>
          <p:txBody>
            <a:bodyPr wrap="square" rtlCol="0">
              <a:spAutoFit/>
            </a:bodyPr>
            <a:lstStyle/>
            <a:p>
              <a:pPr algn="ctr"/>
              <a:r>
                <a:rPr lang="en-US" altLang="zh-TW" sz="2400" dirty="0">
                  <a:latin typeface="Times New Roman" panose="02020603050405020304" pitchFamily="18" charset="0"/>
                  <a:cs typeface="Times New Roman" panose="02020603050405020304" pitchFamily="18" charset="0"/>
                </a:rPr>
                <a:t>Planer       band saw        disk saw       drilling machine</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文字方塊 10"/>
            <p:cNvSpPr txBox="1"/>
            <p:nvPr/>
          </p:nvSpPr>
          <p:spPr>
            <a:xfrm>
              <a:off x="1979712" y="4248447"/>
              <a:ext cx="6444208" cy="461665"/>
            </a:xfrm>
            <a:prstGeom prst="rect">
              <a:avLst/>
            </a:prstGeom>
            <a:solidFill>
              <a:schemeClr val="bg1"/>
            </a:solid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milling machine    glaze wheel    lathe tool cutting</a:t>
              </a:r>
              <a:endParaRPr lang="zh-TW" altLang="zh-TW" sz="2400" dirty="0">
                <a:latin typeface="Times New Roman" panose="02020603050405020304" pitchFamily="18" charset="0"/>
                <a:cs typeface="Times New Roman" panose="02020603050405020304" pitchFamily="18" charset="0"/>
              </a:endParaRPr>
            </a:p>
          </p:txBody>
        </p:sp>
      </p:grpSp>
      <p:sp>
        <p:nvSpPr>
          <p:cNvPr id="3" name="投影片編號版面配置區 2"/>
          <p:cNvSpPr>
            <a:spLocks noGrp="1"/>
          </p:cNvSpPr>
          <p:nvPr>
            <p:ph type="sldNum" sz="quarter" idx="12"/>
          </p:nvPr>
        </p:nvSpPr>
        <p:spPr>
          <a:xfrm>
            <a:off x="6759768" y="6316622"/>
            <a:ext cx="2133600" cy="412155"/>
          </a:xfrm>
        </p:spPr>
        <p:txBody>
          <a:bodyPr/>
          <a:lstStyle/>
          <a:p>
            <a:fld id="{A36E6B7E-3405-4ABC-8F0A-11CAAA034E4E}" type="slidenum">
              <a:rPr lang="zh-TW" altLang="en-US" smtClean="0"/>
              <a:pPr/>
              <a:t>38</a:t>
            </a:fld>
            <a:endParaRPr lang="zh-TW" altLang="en-US" dirty="0"/>
          </a:p>
        </p:txBody>
      </p:sp>
    </p:spTree>
    <p:extLst>
      <p:ext uri="{BB962C8B-B14F-4D97-AF65-F5344CB8AC3E}">
        <p14:creationId xmlns:p14="http://schemas.microsoft.com/office/powerpoint/2010/main" val="3929518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標題 3"/>
          <p:cNvSpPr>
            <a:spLocks noGrp="1"/>
          </p:cNvSpPr>
          <p:nvPr>
            <p:ph type="title"/>
          </p:nvPr>
        </p:nvSpPr>
        <p:spPr>
          <a:xfrm>
            <a:off x="714400" y="538520"/>
            <a:ext cx="7715200" cy="1143000"/>
          </a:xfrm>
        </p:spPr>
        <p:txBody>
          <a:bodyPr/>
          <a:lstStyle/>
          <a:p>
            <a:r>
              <a:rPr lang="en-US" altLang="zh-TW" sz="3200" dirty="0">
                <a:latin typeface="Times New Roman" panose="02020603050405020304" pitchFamily="18" charset="0"/>
              </a:rPr>
              <a:t>First stage conclusion</a:t>
            </a:r>
            <a:endParaRPr lang="zh-TW" altLang="en-US" sz="3200" dirty="0">
              <a:latin typeface="Times New Roman" panose="02020603050405020304" pitchFamily="18" charset="0"/>
            </a:endParaRPr>
          </a:p>
        </p:txBody>
      </p:sp>
      <p:sp>
        <p:nvSpPr>
          <p:cNvPr id="71683" name="內容版面配置區 4"/>
          <p:cNvSpPr>
            <a:spLocks noGrp="1"/>
          </p:cNvSpPr>
          <p:nvPr>
            <p:ph idx="1"/>
          </p:nvPr>
        </p:nvSpPr>
        <p:spPr>
          <a:xfrm>
            <a:off x="652200" y="1998751"/>
            <a:ext cx="7859216" cy="4525963"/>
          </a:xfrm>
        </p:spPr>
        <p:txBody>
          <a:bodyPr>
            <a:normAutofit/>
          </a:bodyPr>
          <a:lstStyle/>
          <a:p>
            <a:r>
              <a:rPr lang="en-US" altLang="zh-TW" sz="2400" dirty="0"/>
              <a:t>Actually abide by norms, avoid negligence and carelessness </a:t>
            </a:r>
            <a:endParaRPr lang="zh-TW" altLang="zh-TW" sz="2400" dirty="0"/>
          </a:p>
          <a:p>
            <a:r>
              <a:rPr lang="en-US" altLang="zh-TW" sz="2400" dirty="0"/>
              <a:t>Understand contents of norms </a:t>
            </a:r>
            <a:endParaRPr lang="zh-TW" altLang="zh-TW" sz="2400" dirty="0"/>
          </a:p>
          <a:p>
            <a:r>
              <a:rPr lang="en-US" altLang="zh-TW" sz="2400" dirty="0"/>
              <a:t>Cultivate capabilities for discovery of hazards to facilitate prevention and control.</a:t>
            </a:r>
            <a:endParaRPr lang="zh-TW" altLang="en-US" sz="2400" dirty="0"/>
          </a:p>
        </p:txBody>
      </p:sp>
      <p:sp>
        <p:nvSpPr>
          <p:cNvPr id="3" name="投影片編號版面配置區 2"/>
          <p:cNvSpPr>
            <a:spLocks noGrp="1"/>
          </p:cNvSpPr>
          <p:nvPr>
            <p:ph type="sldNum" sz="quarter" idx="12"/>
          </p:nvPr>
        </p:nvSpPr>
        <p:spPr>
          <a:xfrm>
            <a:off x="6732240" y="6318885"/>
            <a:ext cx="2133600" cy="365125"/>
          </a:xfrm>
        </p:spPr>
        <p:txBody>
          <a:bodyPr/>
          <a:lstStyle/>
          <a:p>
            <a:fld id="{A36E6B7E-3405-4ABC-8F0A-11CAAA034E4E}" type="slidenum">
              <a:rPr lang="zh-TW" altLang="en-US" smtClean="0"/>
              <a:pPr/>
              <a:t>39</a:t>
            </a:fld>
            <a:endParaRPr lang="zh-TW" altLang="en-US" dirty="0"/>
          </a:p>
        </p:txBody>
      </p:sp>
    </p:spTree>
    <p:extLst>
      <p:ext uri="{BB962C8B-B14F-4D97-AF65-F5344CB8AC3E}">
        <p14:creationId xmlns:p14="http://schemas.microsoft.com/office/powerpoint/2010/main" val="270063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11560" y="2924944"/>
            <a:ext cx="7772400" cy="1362075"/>
          </a:xfrm>
        </p:spPr>
        <p:txBody>
          <a:bodyPr/>
          <a:lstStyle/>
          <a:p>
            <a:pPr algn="ctr"/>
            <a:r>
              <a:rPr lang="en-US" altLang="zh-TW" sz="3200" dirty="0">
                <a:latin typeface="Times New Roman" panose="02020603050405020304" pitchFamily="18" charset="0"/>
              </a:rPr>
              <a:t>I. Introduction</a:t>
            </a:r>
            <a:endParaRPr lang="zh-TW" altLang="en-US" sz="3200" dirty="0">
              <a:latin typeface="Times New Roman" panose="02020603050405020304" pitchFamily="18" charset="0"/>
            </a:endParaRPr>
          </a:p>
        </p:txBody>
      </p:sp>
      <p:sp>
        <p:nvSpPr>
          <p:cNvPr id="3" name="投影片編號版面配置區 2"/>
          <p:cNvSpPr>
            <a:spLocks noGrp="1"/>
          </p:cNvSpPr>
          <p:nvPr>
            <p:ph type="sldNum" sz="quarter" idx="12"/>
          </p:nvPr>
        </p:nvSpPr>
        <p:spPr>
          <a:xfrm>
            <a:off x="6752560" y="6319480"/>
            <a:ext cx="2133600" cy="365125"/>
          </a:xfrm>
        </p:spPr>
        <p:txBody>
          <a:bodyPr/>
          <a:lstStyle/>
          <a:p>
            <a:fld id="{A36E6B7E-3405-4ABC-8F0A-11CAAA034E4E}" type="slidenum">
              <a:rPr lang="zh-TW" altLang="en-US" smtClean="0"/>
              <a:pPr/>
              <a:t>4</a:t>
            </a:fld>
            <a:endParaRPr lang="zh-TW" altLang="en-US" dirty="0"/>
          </a:p>
        </p:txBody>
      </p:sp>
    </p:spTree>
    <p:extLst>
      <p:ext uri="{BB962C8B-B14F-4D97-AF65-F5344CB8AC3E}">
        <p14:creationId xmlns:p14="http://schemas.microsoft.com/office/powerpoint/2010/main" val="3896960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Grp="1" noChangeArrowheads="1"/>
          </p:cNvSpPr>
          <p:nvPr>
            <p:ph type="ctrTitle"/>
          </p:nvPr>
        </p:nvSpPr>
        <p:spPr>
          <a:xfrm>
            <a:off x="685800" y="2693987"/>
            <a:ext cx="7772400" cy="1470025"/>
          </a:xfrm>
        </p:spPr>
        <p:txBody>
          <a:bodyPr/>
          <a:lstStyle/>
          <a:p>
            <a:r>
              <a:rPr lang="en-US" altLang="zh-TW" dirty="0">
                <a:latin typeface="Times New Roman" panose="02020603050405020304" pitchFamily="18" charset="0"/>
              </a:rPr>
              <a:t>V. Advanced stage: Management of laboratory safety and Health</a:t>
            </a:r>
            <a:endParaRPr lang="zh-TW" altLang="en-US" b="1" dirty="0">
              <a:latin typeface="Times New Roman" panose="02020603050405020304" pitchFamily="18" charset="0"/>
            </a:endParaRPr>
          </a:p>
        </p:txBody>
      </p:sp>
      <p:sp>
        <p:nvSpPr>
          <p:cNvPr id="34820" name="Rectangle 5"/>
          <p:cNvSpPr>
            <a:spLocks noGrp="1" noChangeArrowheads="1"/>
          </p:cNvSpPr>
          <p:nvPr>
            <p:ph type="subTitle" idx="1"/>
          </p:nvPr>
        </p:nvSpPr>
        <p:spPr>
          <a:xfrm>
            <a:off x="1248348" y="4786312"/>
            <a:ext cx="6647304" cy="1752600"/>
          </a:xfrm>
        </p:spPr>
        <p:txBody>
          <a:bodyPr>
            <a:noAutofit/>
          </a:bodyPr>
          <a:lstStyle/>
          <a:p>
            <a:r>
              <a:rPr lang="en-US" altLang="zh-TW" sz="2600" dirty="0">
                <a:solidFill>
                  <a:schemeClr val="tx1">
                    <a:lumMod val="65000"/>
                    <a:lumOff val="35000"/>
                  </a:schemeClr>
                </a:solidFill>
              </a:rPr>
              <a:t>Related domestic laws/regulations </a:t>
            </a:r>
            <a:endParaRPr lang="zh-TW" altLang="zh-TW" sz="2600" dirty="0">
              <a:solidFill>
                <a:schemeClr val="tx1">
                  <a:lumMod val="65000"/>
                  <a:lumOff val="35000"/>
                </a:schemeClr>
              </a:solidFill>
            </a:endParaRPr>
          </a:p>
          <a:p>
            <a:r>
              <a:rPr lang="en-US" altLang="zh-TW" sz="2600" dirty="0">
                <a:solidFill>
                  <a:schemeClr val="tx1">
                    <a:lumMod val="65000"/>
                    <a:lumOff val="35000"/>
                  </a:schemeClr>
                </a:solidFill>
              </a:rPr>
              <a:t>Campus safety and Health management system </a:t>
            </a:r>
            <a:endParaRPr lang="zh-TW" altLang="zh-TW" sz="2600" dirty="0">
              <a:solidFill>
                <a:schemeClr val="tx1">
                  <a:lumMod val="65000"/>
                  <a:lumOff val="35000"/>
                </a:schemeClr>
              </a:solidFill>
            </a:endParaRPr>
          </a:p>
          <a:p>
            <a:r>
              <a:rPr lang="en-US" altLang="zh-TW" sz="2600" dirty="0">
                <a:solidFill>
                  <a:schemeClr val="tx1">
                    <a:lumMod val="65000"/>
                    <a:lumOff val="35000"/>
                  </a:schemeClr>
                </a:solidFill>
              </a:rPr>
              <a:t>Laboratory environment and features</a:t>
            </a:r>
            <a:endParaRPr lang="zh-TW" altLang="en-US" sz="2600" dirty="0">
              <a:solidFill>
                <a:schemeClr val="tx1">
                  <a:lumMod val="65000"/>
                  <a:lumOff val="35000"/>
                </a:schemeClr>
              </a:solidFill>
            </a:endParaRPr>
          </a:p>
        </p:txBody>
      </p:sp>
      <p:sp>
        <p:nvSpPr>
          <p:cNvPr id="3" name="投影片編號版面配置區 2"/>
          <p:cNvSpPr>
            <a:spLocks noGrp="1"/>
          </p:cNvSpPr>
          <p:nvPr>
            <p:ph type="sldNum" sz="quarter" idx="12"/>
          </p:nvPr>
        </p:nvSpPr>
        <p:spPr>
          <a:xfrm>
            <a:off x="6752560" y="6315709"/>
            <a:ext cx="2133600" cy="365125"/>
          </a:xfrm>
        </p:spPr>
        <p:txBody>
          <a:bodyPr/>
          <a:lstStyle/>
          <a:p>
            <a:fld id="{A36E6B7E-3405-4ABC-8F0A-11CAAA034E4E}" type="slidenum">
              <a:rPr lang="zh-TW" altLang="en-US" smtClean="0"/>
              <a:pPr/>
              <a:t>40</a:t>
            </a:fld>
            <a:endParaRPr lang="zh-TW" altLang="en-US" dirty="0"/>
          </a:p>
        </p:txBody>
      </p:sp>
    </p:spTree>
    <p:extLst>
      <p:ext uri="{BB962C8B-B14F-4D97-AF65-F5344CB8AC3E}">
        <p14:creationId xmlns:p14="http://schemas.microsoft.com/office/powerpoint/2010/main" val="1926252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p:cNvSpPr>
          <p:nvPr>
            <p:ph type="title"/>
          </p:nvPr>
        </p:nvSpPr>
        <p:spPr>
          <a:xfrm>
            <a:off x="714400" y="814375"/>
            <a:ext cx="7715200" cy="1143000"/>
          </a:xfrm>
        </p:spPr>
        <p:txBody>
          <a:bodyPr/>
          <a:lstStyle/>
          <a:p>
            <a:r>
              <a:rPr lang="en-US" altLang="zh-TW" sz="3200" dirty="0">
                <a:latin typeface="Times New Roman" panose="02020603050405020304" pitchFamily="18" charset="0"/>
              </a:rPr>
              <a:t>What do you have to know before entering a laboratory?</a:t>
            </a:r>
            <a:endParaRPr lang="zh-TW" altLang="zh-TW" sz="3200" dirty="0">
              <a:latin typeface="Times New Roman" panose="02020603050405020304" pitchFamily="18" charset="0"/>
            </a:endParaRPr>
          </a:p>
        </p:txBody>
      </p:sp>
      <p:sp>
        <p:nvSpPr>
          <p:cNvPr id="35844" name="Rectangle 3"/>
          <p:cNvSpPr>
            <a:spLocks noGrp="1"/>
          </p:cNvSpPr>
          <p:nvPr>
            <p:ph type="body" idx="1"/>
          </p:nvPr>
        </p:nvSpPr>
        <p:spPr>
          <a:xfrm>
            <a:off x="708288" y="2011157"/>
            <a:ext cx="7715200" cy="4608983"/>
          </a:xfrm>
        </p:spPr>
        <p:txBody>
          <a:bodyPr>
            <a:noAutofit/>
          </a:bodyPr>
          <a:lstStyle/>
          <a:p>
            <a:r>
              <a:rPr lang="en-US" altLang="zh-TW" sz="2400" dirty="0"/>
              <a:t>Understand related domestic laws/regulations</a:t>
            </a:r>
            <a:endParaRPr lang="zh-TW" altLang="zh-TW" sz="2400" dirty="0"/>
          </a:p>
          <a:p>
            <a:pPr lvl="1"/>
            <a:r>
              <a:rPr lang="en-US" altLang="zh-TW" sz="2400" dirty="0"/>
              <a:t>Find out laws/regulations are related to laboratory safety and Health.</a:t>
            </a:r>
            <a:endParaRPr lang="zh-TW" altLang="zh-TW" sz="2400" dirty="0"/>
          </a:p>
          <a:p>
            <a:pPr lvl="1"/>
            <a:r>
              <a:rPr lang="en-US" altLang="zh-TW" sz="2400" dirty="0"/>
              <a:t>Why is it necessary to receive related education and training before entering a laboratory?</a:t>
            </a:r>
            <a:endParaRPr lang="zh-TW" altLang="zh-TW" sz="2400" dirty="0"/>
          </a:p>
          <a:p>
            <a:r>
              <a:rPr lang="en-US" altLang="zh-TW" sz="2400" dirty="0"/>
              <a:t>Understand campus safety and Health management system</a:t>
            </a:r>
            <a:endParaRPr lang="zh-TW" altLang="zh-TW" sz="2400" dirty="0"/>
          </a:p>
          <a:p>
            <a:pPr lvl="1"/>
            <a:r>
              <a:rPr lang="en-US" altLang="zh-TW" sz="2400" dirty="0"/>
              <a:t>Find out school unit in charge of campus safety and Health.</a:t>
            </a:r>
            <a:endParaRPr lang="zh-TW" altLang="zh-TW" sz="2400" dirty="0"/>
          </a:p>
          <a:p>
            <a:pPr lvl="1"/>
            <a:r>
              <a:rPr lang="en-US" altLang="zh-TW" sz="2400" dirty="0"/>
              <a:t>Campus safety and health work rules</a:t>
            </a:r>
            <a:endParaRPr lang="zh-TW" altLang="zh-TW" sz="2400" dirty="0"/>
          </a:p>
          <a:p>
            <a:pPr lvl="1"/>
            <a:r>
              <a:rPr lang="en-US" altLang="zh-TW" sz="2400" dirty="0"/>
              <a:t>Other related administrative procedures.</a:t>
            </a:r>
            <a:endParaRPr lang="zh-TW" altLang="en-US" sz="2400" dirty="0"/>
          </a:p>
        </p:txBody>
      </p:sp>
      <p:sp>
        <p:nvSpPr>
          <p:cNvPr id="3" name="投影片編號版面配置區 2"/>
          <p:cNvSpPr>
            <a:spLocks noGrp="1"/>
          </p:cNvSpPr>
          <p:nvPr>
            <p:ph type="sldNum" sz="quarter" idx="12"/>
          </p:nvPr>
        </p:nvSpPr>
        <p:spPr>
          <a:xfrm>
            <a:off x="6752560" y="6319480"/>
            <a:ext cx="2133600" cy="365125"/>
          </a:xfrm>
        </p:spPr>
        <p:txBody>
          <a:bodyPr/>
          <a:lstStyle/>
          <a:p>
            <a:fld id="{A36E6B7E-3405-4ABC-8F0A-11CAAA034E4E}" type="slidenum">
              <a:rPr lang="zh-TW" altLang="en-US" smtClean="0"/>
              <a:pPr/>
              <a:t>41</a:t>
            </a:fld>
            <a:endParaRPr lang="zh-TW" altLang="en-US" dirty="0"/>
          </a:p>
        </p:txBody>
      </p:sp>
    </p:spTree>
    <p:extLst>
      <p:ext uri="{BB962C8B-B14F-4D97-AF65-F5344CB8AC3E}">
        <p14:creationId xmlns:p14="http://schemas.microsoft.com/office/powerpoint/2010/main" val="531255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p:cNvSpPr>
          <p:nvPr>
            <p:ph type="title"/>
          </p:nvPr>
        </p:nvSpPr>
        <p:spPr>
          <a:xfrm>
            <a:off x="714400" y="814375"/>
            <a:ext cx="7715200" cy="1143000"/>
          </a:xfrm>
        </p:spPr>
        <p:txBody>
          <a:bodyPr/>
          <a:lstStyle/>
          <a:p>
            <a:r>
              <a:rPr lang="en-US" altLang="zh-TW" sz="3200" dirty="0">
                <a:latin typeface="Times New Roman" panose="02020603050405020304" pitchFamily="18" charset="0"/>
              </a:rPr>
              <a:t>What do you have to know before entering a laboratory? (cont.)</a:t>
            </a:r>
            <a:endParaRPr lang="zh-TW" altLang="zh-TW" sz="3200" dirty="0">
              <a:latin typeface="Times New Roman" panose="02020603050405020304" pitchFamily="18" charset="0"/>
            </a:endParaRPr>
          </a:p>
        </p:txBody>
      </p:sp>
      <p:sp>
        <p:nvSpPr>
          <p:cNvPr id="5" name="Rectangle 3"/>
          <p:cNvSpPr txBox="1">
            <a:spLocks/>
          </p:cNvSpPr>
          <p:nvPr/>
        </p:nvSpPr>
        <p:spPr bwMode="auto">
          <a:xfrm>
            <a:off x="672520" y="2000776"/>
            <a:ext cx="7818040" cy="5070475"/>
          </a:xfrm>
          <a:prstGeom prst="rect">
            <a:avLst/>
          </a:prstGeom>
          <a:noFill/>
          <a:ln w="9525">
            <a:noFill/>
            <a:miter lim="800000"/>
            <a:headEnd/>
            <a:tailEnd/>
          </a:ln>
        </p:spPr>
        <p:txBody>
          <a:bodyPr/>
          <a:lstStyle/>
          <a:p>
            <a:pPr marL="285750" indent="-28575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Understand laboratory features and environment </a:t>
            </a:r>
            <a:endParaRPr lang="zh-TW" altLang="zh-TW"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Laboratory safety and Health guidelines</a:t>
            </a:r>
            <a:endParaRPr lang="zh-TW" altLang="zh-TW"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Types of potential hazards</a:t>
            </a:r>
            <a:endParaRPr lang="zh-TW" altLang="zh-TW"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Equipment and procedure for hazard prevention</a:t>
            </a:r>
            <a:endParaRPr lang="zh-TW" altLang="zh-TW" sz="2400" dirty="0">
              <a:latin typeface="Times New Roman" panose="02020603050405020304" pitchFamily="18" charset="0"/>
              <a:cs typeface="Times New Roman" panose="02020603050405020304" pitchFamily="18" charset="0"/>
            </a:endParaRPr>
          </a:p>
          <a:p>
            <a:pPr marL="342900" indent="-342900" eaLnBrk="0" hangingPunct="0">
              <a:lnSpc>
                <a:spcPts val="3300"/>
              </a:lnSpc>
              <a:spcBef>
                <a:spcPct val="20000"/>
              </a:spcBef>
              <a:buFont typeface="Arial" charset="0"/>
              <a:buChar char="•"/>
              <a:defRPr/>
            </a:pPr>
            <a:endParaRPr kumimoji="0"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a:xfrm>
            <a:off x="6752560" y="6319480"/>
            <a:ext cx="2133600" cy="365125"/>
          </a:xfrm>
        </p:spPr>
        <p:txBody>
          <a:bodyPr/>
          <a:lstStyle/>
          <a:p>
            <a:fld id="{A36E6B7E-3405-4ABC-8F0A-11CAAA034E4E}" type="slidenum">
              <a:rPr lang="zh-TW" altLang="en-US" smtClean="0"/>
              <a:pPr/>
              <a:t>42</a:t>
            </a:fld>
            <a:endParaRPr lang="zh-TW" altLang="en-US" dirty="0"/>
          </a:p>
        </p:txBody>
      </p:sp>
    </p:spTree>
    <p:extLst>
      <p:ext uri="{BB962C8B-B14F-4D97-AF65-F5344CB8AC3E}">
        <p14:creationId xmlns:p14="http://schemas.microsoft.com/office/powerpoint/2010/main" val="2653906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標題 4"/>
          <p:cNvSpPr>
            <a:spLocks noGrp="1"/>
          </p:cNvSpPr>
          <p:nvPr>
            <p:ph type="ctrTitle" idx="4294967295"/>
          </p:nvPr>
        </p:nvSpPr>
        <p:spPr>
          <a:xfrm>
            <a:off x="685800" y="2654201"/>
            <a:ext cx="7772400" cy="1470025"/>
          </a:xfrm>
        </p:spPr>
        <p:txBody>
          <a:bodyPr/>
          <a:lstStyle/>
          <a:p>
            <a:r>
              <a:rPr lang="en-US" altLang="zh-TW" sz="3200" dirty="0">
                <a:latin typeface="Times New Roman" panose="02020603050405020304" pitchFamily="18" charset="0"/>
              </a:rPr>
              <a:t>Understand related domestic laws/regulations</a:t>
            </a:r>
            <a:endParaRPr lang="zh-TW" altLang="zh-TW" sz="3200" dirty="0">
              <a:latin typeface="Times New Roman" panose="02020603050405020304" pitchFamily="18" charset="0"/>
            </a:endParaRPr>
          </a:p>
        </p:txBody>
      </p:sp>
      <p:sp>
        <p:nvSpPr>
          <p:cNvPr id="36868" name="副標題 5"/>
          <p:cNvSpPr>
            <a:spLocks noGrp="1"/>
          </p:cNvSpPr>
          <p:nvPr>
            <p:ph type="subTitle" idx="4294967295"/>
          </p:nvPr>
        </p:nvSpPr>
        <p:spPr>
          <a:xfrm>
            <a:off x="511556" y="4203799"/>
            <a:ext cx="8120888" cy="1417637"/>
          </a:xfrm>
        </p:spPr>
        <p:txBody>
          <a:bodyPr>
            <a:noAutofit/>
          </a:bodyPr>
          <a:lstStyle/>
          <a:p>
            <a:pPr marL="0" indent="0" algn="ctr">
              <a:buNone/>
            </a:pPr>
            <a:r>
              <a:rPr lang="en-US" altLang="zh-TW" sz="2600" dirty="0"/>
              <a:t>Understanding related laws/regulations is basic requirement for laboratory safety and Health. </a:t>
            </a:r>
            <a:endParaRPr lang="zh-TW" altLang="zh-TW" sz="2600" dirty="0"/>
          </a:p>
          <a:p>
            <a:pPr marL="0" indent="0" algn="ctr">
              <a:buNone/>
            </a:pPr>
            <a:r>
              <a:rPr lang="en-US" altLang="zh-TW" sz="2600" dirty="0"/>
              <a:t>Prepare necessary preventive equipment within reasonable and feasible scope.</a:t>
            </a:r>
            <a:endParaRPr lang="en-US" altLang="zh-TW" sz="2600" b="1" u="sng" dirty="0"/>
          </a:p>
        </p:txBody>
      </p:sp>
      <p:sp>
        <p:nvSpPr>
          <p:cNvPr id="36870" name="Text Box 6"/>
          <p:cNvSpPr txBox="1">
            <a:spLocks noChangeArrowheads="1"/>
          </p:cNvSpPr>
          <p:nvPr/>
        </p:nvSpPr>
        <p:spPr bwMode="auto">
          <a:xfrm>
            <a:off x="278160" y="6124654"/>
            <a:ext cx="4951543" cy="369332"/>
          </a:xfrm>
          <a:prstGeom prst="rect">
            <a:avLst/>
          </a:prstGeom>
          <a:noFill/>
          <a:ln w="9525">
            <a:noFill/>
            <a:miter lim="800000"/>
            <a:headEnd/>
            <a:tailEnd/>
          </a:ln>
        </p:spPr>
        <p:txBody>
          <a:bodyPr wrap="square">
            <a:spAutoFit/>
          </a:bodyPr>
          <a:lstStyle/>
          <a:p>
            <a:pPr>
              <a:spcBef>
                <a:spcPct val="50000"/>
              </a:spcBef>
            </a:pPr>
            <a:r>
              <a:rPr lang="en-US" altLang="zh-TW" dirty="0">
                <a:latin typeface="Times New Roman" panose="02020603050405020304" pitchFamily="18" charset="0"/>
                <a:cs typeface="Times New Roman" panose="02020603050405020304" pitchFamily="18" charset="0"/>
              </a:rPr>
              <a:t>Occupational safety and health facilities regulations</a:t>
            </a:r>
            <a:endParaRPr lang="zh-TW" altLang="en-US"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a:xfrm>
            <a:off x="6732240" y="6309320"/>
            <a:ext cx="2133600" cy="412155"/>
          </a:xfrm>
        </p:spPr>
        <p:txBody>
          <a:bodyPr/>
          <a:lstStyle/>
          <a:p>
            <a:fld id="{A36E6B7E-3405-4ABC-8F0A-11CAAA034E4E}" type="slidenum">
              <a:rPr lang="zh-TW" altLang="en-US" smtClean="0"/>
              <a:pPr/>
              <a:t>43</a:t>
            </a:fld>
            <a:endParaRPr lang="zh-TW" altLang="en-US" dirty="0"/>
          </a:p>
        </p:txBody>
      </p:sp>
    </p:spTree>
    <p:extLst>
      <p:ext uri="{BB962C8B-B14F-4D97-AF65-F5344CB8AC3E}">
        <p14:creationId xmlns:p14="http://schemas.microsoft.com/office/powerpoint/2010/main" val="3704448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AutoShape 10"/>
          <p:cNvSpPr>
            <a:spLocks noChangeArrowheads="1"/>
          </p:cNvSpPr>
          <p:nvPr/>
        </p:nvSpPr>
        <p:spPr bwMode="auto">
          <a:xfrm>
            <a:off x="1268774" y="1656184"/>
            <a:ext cx="1547664" cy="1196752"/>
          </a:xfrm>
          <a:prstGeom prst="irregularSeal1">
            <a:avLst/>
          </a:prstGeom>
          <a:gradFill rotWithShape="1">
            <a:gsLst>
              <a:gs pos="0">
                <a:srgbClr val="FFFFFF"/>
              </a:gs>
              <a:gs pos="100000">
                <a:srgbClr val="FF9900"/>
              </a:gs>
            </a:gsLst>
            <a:path path="shape">
              <a:fillToRect l="50000" t="50000" r="50000" b="50000"/>
            </a:path>
          </a:gradFill>
          <a:ln w="9525">
            <a:solidFill>
              <a:schemeClr val="tx1"/>
            </a:solidFill>
            <a:miter lim="800000"/>
            <a:headEnd/>
            <a:tailEnd/>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44043" name="Text Box 11"/>
          <p:cNvSpPr txBox="1">
            <a:spLocks noChangeArrowheads="1"/>
          </p:cNvSpPr>
          <p:nvPr/>
        </p:nvSpPr>
        <p:spPr bwMode="auto">
          <a:xfrm rot="21154703">
            <a:off x="1429326" y="1987932"/>
            <a:ext cx="1268771" cy="461665"/>
          </a:xfrm>
          <a:prstGeom prst="rect">
            <a:avLst/>
          </a:prstGeom>
          <a:noFill/>
          <a:ln w="9525">
            <a:noFill/>
            <a:miter lim="800000"/>
            <a:headEnd/>
            <a:tailEnd/>
          </a:ln>
        </p:spPr>
        <p:txBody>
          <a:bodyPr wrap="square">
            <a:spAutoFit/>
          </a:bodyPr>
          <a:lstStyle/>
          <a:p>
            <a:pPr>
              <a:spcBef>
                <a:spcPct val="50000"/>
              </a:spcBef>
            </a:pPr>
            <a:r>
              <a:rPr lang="en-US" altLang="zh-TW" sz="2400" dirty="0">
                <a:latin typeface="Times New Roman" panose="02020603050405020304" pitchFamily="18" charset="0"/>
                <a:ea typeface="標楷體" pitchFamily="65" charset="-120"/>
                <a:cs typeface="Times New Roman" panose="02020603050405020304" pitchFamily="18" charset="0"/>
              </a:rPr>
              <a:t>Sample</a:t>
            </a:r>
            <a:endParaRPr lang="zh-TW" altLang="en-US" sz="2400" dirty="0">
              <a:latin typeface="Times New Roman" panose="02020603050405020304" pitchFamily="18" charset="0"/>
              <a:ea typeface="標楷體" pitchFamily="65" charset="-120"/>
              <a:cs typeface="Times New Roman" panose="02020603050405020304" pitchFamily="18" charset="0"/>
            </a:endParaRPr>
          </a:p>
        </p:txBody>
      </p:sp>
      <p:grpSp>
        <p:nvGrpSpPr>
          <p:cNvPr id="44044" name="群組 34"/>
          <p:cNvGrpSpPr>
            <a:grpSpLocks/>
          </p:cNvGrpSpPr>
          <p:nvPr/>
        </p:nvGrpSpPr>
        <p:grpSpPr bwMode="auto">
          <a:xfrm>
            <a:off x="899505" y="1767275"/>
            <a:ext cx="7344990" cy="5038862"/>
            <a:chOff x="1187624" y="1196056"/>
            <a:chExt cx="7345172" cy="5039743"/>
          </a:xfrm>
        </p:grpSpPr>
        <p:grpSp>
          <p:nvGrpSpPr>
            <p:cNvPr id="44045" name="群組 24"/>
            <p:cNvGrpSpPr>
              <a:grpSpLocks/>
            </p:cNvGrpSpPr>
            <p:nvPr/>
          </p:nvGrpSpPr>
          <p:grpSpPr bwMode="auto">
            <a:xfrm>
              <a:off x="1187624" y="2204864"/>
              <a:ext cx="4246525" cy="1439862"/>
              <a:chOff x="1187624" y="2204864"/>
              <a:chExt cx="4246525" cy="1439862"/>
            </a:xfrm>
          </p:grpSpPr>
          <p:sp>
            <p:nvSpPr>
              <p:cNvPr id="44058" name="Rectangle 14"/>
              <p:cNvSpPr>
                <a:spLocks noChangeArrowheads="1"/>
              </p:cNvSpPr>
              <p:nvPr/>
            </p:nvSpPr>
            <p:spPr bwMode="auto">
              <a:xfrm>
                <a:off x="3851449" y="2204864"/>
                <a:ext cx="1223963" cy="792162"/>
              </a:xfrm>
              <a:prstGeom prst="rect">
                <a:avLst/>
              </a:prstGeom>
              <a:noFill/>
              <a:ln w="9525">
                <a:solidFill>
                  <a:schemeClr val="tx1"/>
                </a:solidFill>
                <a:miter lim="800000"/>
                <a:headEnd/>
                <a:tailEnd/>
              </a:ln>
            </p:spPr>
            <p:txBody>
              <a:bodyPr wrap="none" anchor="ctr"/>
              <a:lstStyle/>
              <a:p>
                <a:pPr algn="ctr"/>
                <a:r>
                  <a:rPr lang="en-US" altLang="zh-TW" dirty="0">
                    <a:latin typeface="Times New Roman" panose="02020603050405020304" pitchFamily="18" charset="0"/>
                    <a:cs typeface="Times New Roman" panose="02020603050405020304" pitchFamily="18" charset="0"/>
                  </a:rPr>
                  <a:t>Toxin </a:t>
                </a:r>
              </a:p>
              <a:p>
                <a:pPr algn="ctr"/>
                <a:r>
                  <a:rPr lang="en-US" altLang="zh-TW" dirty="0">
                    <a:latin typeface="Times New Roman" panose="02020603050405020304" pitchFamily="18" charset="0"/>
                    <a:cs typeface="Times New Roman" panose="02020603050405020304" pitchFamily="18" charset="0"/>
                  </a:rPr>
                  <a:t>committee</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44059" name="Line 18"/>
              <p:cNvSpPr>
                <a:spLocks noChangeShapeType="1"/>
              </p:cNvSpPr>
              <p:nvPr/>
            </p:nvSpPr>
            <p:spPr bwMode="auto">
              <a:xfrm>
                <a:off x="2987849" y="2997026"/>
                <a:ext cx="0" cy="647700"/>
              </a:xfrm>
              <a:prstGeom prst="line">
                <a:avLst/>
              </a:prstGeom>
              <a:noFill/>
              <a:ln w="9525">
                <a:solidFill>
                  <a:schemeClr val="tx1"/>
                </a:solid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44060" name="Rectangle 21"/>
              <p:cNvSpPr>
                <a:spLocks noChangeArrowheads="1"/>
              </p:cNvSpPr>
              <p:nvPr/>
            </p:nvSpPr>
            <p:spPr bwMode="auto">
              <a:xfrm>
                <a:off x="2484612" y="2204864"/>
                <a:ext cx="1150937" cy="790575"/>
              </a:xfrm>
              <a:prstGeom prst="rect">
                <a:avLst/>
              </a:prstGeom>
              <a:noFill/>
              <a:ln w="9525">
                <a:solidFill>
                  <a:schemeClr val="tx1"/>
                </a:solidFill>
                <a:miter lim="800000"/>
                <a:headEnd/>
                <a:tailEnd/>
              </a:ln>
            </p:spPr>
            <p:txBody>
              <a:bodyPr wrap="none" anchor="ctr"/>
              <a:lstStyle/>
              <a:p>
                <a:pPr algn="ctr"/>
                <a:r>
                  <a:rPr lang="en-US" altLang="zh-TW" dirty="0">
                    <a:latin typeface="Times New Roman" panose="02020603050405020304" pitchFamily="18" charset="0"/>
                    <a:cs typeface="Times New Roman" panose="02020603050405020304" pitchFamily="18" charset="0"/>
                  </a:rPr>
                  <a:t>Radiation </a:t>
                </a:r>
              </a:p>
              <a:p>
                <a:pPr algn="ctr"/>
                <a:r>
                  <a:rPr lang="en-US" altLang="zh-TW" dirty="0">
                    <a:latin typeface="Times New Roman" panose="02020603050405020304" pitchFamily="18" charset="0"/>
                    <a:cs typeface="Times New Roman" panose="02020603050405020304" pitchFamily="18" charset="0"/>
                  </a:rPr>
                  <a:t>prevention </a:t>
                </a:r>
              </a:p>
              <a:p>
                <a:pPr algn="ctr"/>
                <a:r>
                  <a:rPr lang="en-US" altLang="zh-TW" dirty="0">
                    <a:latin typeface="Times New Roman" panose="02020603050405020304" pitchFamily="18" charset="0"/>
                    <a:cs typeface="Times New Roman" panose="02020603050405020304" pitchFamily="18" charset="0"/>
                  </a:rPr>
                  <a:t>committee</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44061" name="Rectangle 22"/>
              <p:cNvSpPr>
                <a:spLocks noChangeArrowheads="1"/>
              </p:cNvSpPr>
              <p:nvPr/>
            </p:nvSpPr>
            <p:spPr bwMode="auto">
              <a:xfrm>
                <a:off x="1187624" y="2204864"/>
                <a:ext cx="1150938" cy="790575"/>
              </a:xfrm>
              <a:prstGeom prst="rect">
                <a:avLst/>
              </a:prstGeom>
              <a:noFill/>
              <a:ln w="9525">
                <a:solidFill>
                  <a:schemeClr val="tx1"/>
                </a:solidFill>
                <a:miter lim="800000"/>
                <a:headEnd/>
                <a:tailEnd/>
              </a:ln>
            </p:spPr>
            <p:txBody>
              <a:bodyPr wrap="none" anchor="ctr"/>
              <a:lstStyle/>
              <a:p>
                <a:pPr algn="ctr"/>
                <a:r>
                  <a:rPr lang="en-US" altLang="zh-TW" dirty="0">
                    <a:latin typeface="Times New Roman" panose="02020603050405020304" pitchFamily="18" charset="0"/>
                    <a:ea typeface="標楷體" pitchFamily="65" charset="-120"/>
                  </a:rPr>
                  <a:t>Biological </a:t>
                </a:r>
              </a:p>
              <a:p>
                <a:pPr algn="ctr"/>
                <a:r>
                  <a:rPr lang="en-US" altLang="zh-TW" dirty="0">
                    <a:latin typeface="Times New Roman" panose="02020603050405020304" pitchFamily="18" charset="0"/>
                    <a:ea typeface="標楷體" pitchFamily="65" charset="-120"/>
                  </a:rPr>
                  <a:t>safety </a:t>
                </a:r>
              </a:p>
              <a:p>
                <a:pPr algn="ctr"/>
                <a:r>
                  <a:rPr lang="en-US" altLang="zh-TW" dirty="0">
                    <a:latin typeface="Times New Roman" panose="02020603050405020304" pitchFamily="18" charset="0"/>
                    <a:ea typeface="標楷體" pitchFamily="65" charset="-120"/>
                  </a:rPr>
                  <a:t>committee</a:t>
                </a:r>
                <a:endParaRPr lang="zh-TW" altLang="en-US" dirty="0">
                  <a:latin typeface="Times New Roman" panose="02020603050405020304" pitchFamily="18" charset="0"/>
                  <a:ea typeface="標楷體" pitchFamily="65" charset="-120"/>
                </a:endParaRPr>
              </a:p>
            </p:txBody>
          </p:sp>
          <p:sp>
            <p:nvSpPr>
              <p:cNvPr id="44062" name="Line 18"/>
              <p:cNvSpPr>
                <a:spLocks noChangeShapeType="1"/>
              </p:cNvSpPr>
              <p:nvPr/>
            </p:nvSpPr>
            <p:spPr bwMode="auto">
              <a:xfrm>
                <a:off x="1763738" y="2996778"/>
                <a:ext cx="0" cy="647700"/>
              </a:xfrm>
              <a:prstGeom prst="line">
                <a:avLst/>
              </a:prstGeom>
              <a:noFill/>
              <a:ln w="9525">
                <a:solidFill>
                  <a:schemeClr val="tx1"/>
                </a:solid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44063" name="Line 18"/>
              <p:cNvSpPr>
                <a:spLocks noChangeShapeType="1"/>
              </p:cNvSpPr>
              <p:nvPr/>
            </p:nvSpPr>
            <p:spPr bwMode="auto">
              <a:xfrm>
                <a:off x="4428034" y="2996778"/>
                <a:ext cx="0" cy="647700"/>
              </a:xfrm>
              <a:prstGeom prst="line">
                <a:avLst/>
              </a:prstGeom>
              <a:noFill/>
              <a:ln w="9525">
                <a:solidFill>
                  <a:schemeClr val="tx1"/>
                </a:solid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cxnSp>
            <p:nvCxnSpPr>
              <p:cNvPr id="12" name="直線單箭頭接點 11"/>
              <p:cNvCxnSpPr>
                <a:stCxn id="44062" idx="1"/>
              </p:cNvCxnSpPr>
              <p:nvPr/>
            </p:nvCxnSpPr>
            <p:spPr>
              <a:xfrm rot="5400000" flipH="1" flipV="1">
                <a:off x="3585600" y="1795856"/>
                <a:ext cx="26992" cy="36703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046" name="群組 33"/>
            <p:cNvGrpSpPr>
              <a:grpSpLocks/>
            </p:cNvGrpSpPr>
            <p:nvPr/>
          </p:nvGrpSpPr>
          <p:grpSpPr bwMode="auto">
            <a:xfrm>
              <a:off x="4834578" y="1196056"/>
              <a:ext cx="3698218" cy="5039743"/>
              <a:chOff x="4834578" y="1196056"/>
              <a:chExt cx="3698218" cy="5039743"/>
            </a:xfrm>
          </p:grpSpPr>
          <p:sp>
            <p:nvSpPr>
              <p:cNvPr id="44047" name="Rectangle 22"/>
              <p:cNvSpPr>
                <a:spLocks noChangeArrowheads="1"/>
              </p:cNvSpPr>
              <p:nvPr/>
            </p:nvSpPr>
            <p:spPr bwMode="auto">
              <a:xfrm>
                <a:off x="5436096" y="3284984"/>
                <a:ext cx="1150938" cy="790575"/>
              </a:xfrm>
              <a:prstGeom prst="rect">
                <a:avLst/>
              </a:prstGeom>
              <a:noFill/>
              <a:ln w="9525">
                <a:solidFill>
                  <a:schemeClr val="tx1"/>
                </a:solidFill>
                <a:miter lim="800000"/>
                <a:headEnd/>
                <a:tailEnd/>
              </a:ln>
            </p:spPr>
            <p:txBody>
              <a:bodyPr wrap="none" anchor="ctr"/>
              <a:lstStyle/>
              <a:p>
                <a:pPr algn="ctr"/>
                <a:r>
                  <a:rPr lang="en-US" altLang="zh-TW" dirty="0">
                    <a:latin typeface="Times New Roman" panose="02020603050405020304" pitchFamily="18" charset="0"/>
                    <a:cs typeface="Times New Roman" panose="02020603050405020304" pitchFamily="18" charset="0"/>
                  </a:rPr>
                  <a:t>EPSH </a:t>
                </a:r>
              </a:p>
              <a:p>
                <a:pPr algn="ctr"/>
                <a:r>
                  <a:rPr lang="en-US" altLang="zh-TW" dirty="0">
                    <a:latin typeface="Times New Roman" panose="02020603050405020304" pitchFamily="18" charset="0"/>
                    <a:cs typeface="Times New Roman" panose="02020603050405020304" pitchFamily="18" charset="0"/>
                  </a:rPr>
                  <a:t>center</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44048" name="Rectangle 22"/>
              <p:cNvSpPr>
                <a:spLocks noChangeArrowheads="1"/>
              </p:cNvSpPr>
              <p:nvPr/>
            </p:nvSpPr>
            <p:spPr bwMode="auto">
              <a:xfrm>
                <a:off x="5436096" y="2204864"/>
                <a:ext cx="1150938" cy="790575"/>
              </a:xfrm>
              <a:prstGeom prst="rect">
                <a:avLst/>
              </a:prstGeom>
              <a:noFill/>
              <a:ln w="9525">
                <a:solidFill>
                  <a:schemeClr val="tx1"/>
                </a:solidFill>
                <a:miter lim="800000"/>
                <a:headEnd/>
                <a:tailEnd/>
              </a:ln>
            </p:spPr>
            <p:txBody>
              <a:bodyPr wrap="none" anchor="ctr"/>
              <a:lstStyle/>
              <a:p>
                <a:pPr algn="ctr"/>
                <a:r>
                  <a:rPr lang="en-US" altLang="zh-TW" dirty="0">
                    <a:latin typeface="Times New Roman" panose="02020603050405020304" pitchFamily="18" charset="0"/>
                    <a:cs typeface="Times New Roman" panose="02020603050405020304" pitchFamily="18" charset="0"/>
                  </a:rPr>
                  <a:t>EPSH </a:t>
                </a:r>
              </a:p>
              <a:p>
                <a:pPr algn="ctr"/>
                <a:r>
                  <a:rPr lang="en-US" altLang="zh-TW" dirty="0">
                    <a:latin typeface="Times New Roman" panose="02020603050405020304" pitchFamily="18" charset="0"/>
                    <a:cs typeface="Times New Roman" panose="02020603050405020304" pitchFamily="18" charset="0"/>
                  </a:rPr>
                  <a:t>committee</a:t>
                </a:r>
                <a:endParaRPr lang="zh-TW" altLang="zh-TW" dirty="0">
                  <a:latin typeface="Times New Roman" panose="02020603050405020304" pitchFamily="18" charset="0"/>
                  <a:cs typeface="Times New Roman" panose="02020603050405020304" pitchFamily="18" charset="0"/>
                </a:endParaRPr>
              </a:p>
            </p:txBody>
          </p:sp>
          <p:sp>
            <p:nvSpPr>
              <p:cNvPr id="44049" name="Rectangle 22"/>
              <p:cNvSpPr>
                <a:spLocks noChangeArrowheads="1"/>
              </p:cNvSpPr>
              <p:nvPr/>
            </p:nvSpPr>
            <p:spPr bwMode="auto">
              <a:xfrm>
                <a:off x="5436096" y="1196056"/>
                <a:ext cx="1150938" cy="719263"/>
              </a:xfrm>
              <a:prstGeom prst="rect">
                <a:avLst/>
              </a:prstGeom>
              <a:noFill/>
              <a:ln w="9525">
                <a:solidFill>
                  <a:schemeClr val="tx1"/>
                </a:solidFill>
                <a:miter lim="800000"/>
                <a:headEnd/>
                <a:tailEnd/>
              </a:ln>
            </p:spPr>
            <p:txBody>
              <a:bodyPr wrap="none" anchor="ctr"/>
              <a:lstStyle/>
              <a:p>
                <a:pPr algn="ctr"/>
                <a:r>
                  <a:rPr lang="en-US" altLang="zh-TW" dirty="0">
                    <a:latin typeface="Times New Roman" panose="02020603050405020304" pitchFamily="18" charset="0"/>
                    <a:cs typeface="Times New Roman" panose="02020603050405020304" pitchFamily="18" charset="0"/>
                  </a:rPr>
                  <a:t>President</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44050" name="Rectangle 22"/>
              <p:cNvSpPr>
                <a:spLocks noChangeArrowheads="1"/>
              </p:cNvSpPr>
              <p:nvPr/>
            </p:nvSpPr>
            <p:spPr bwMode="auto">
              <a:xfrm>
                <a:off x="4980536" y="4365104"/>
                <a:ext cx="2081584" cy="790575"/>
              </a:xfrm>
              <a:prstGeom prst="rect">
                <a:avLst/>
              </a:prstGeom>
              <a:noFill/>
              <a:ln w="9525">
                <a:solidFill>
                  <a:schemeClr val="tx1"/>
                </a:solidFill>
                <a:miter lim="800000"/>
                <a:headEnd/>
                <a:tailEnd/>
              </a:ln>
            </p:spPr>
            <p:txBody>
              <a:bodyPr wrap="none" anchor="ctr"/>
              <a:lstStyle/>
              <a:p>
                <a:pPr algn="ctr"/>
                <a:r>
                  <a:rPr lang="en-US" altLang="zh-TW" dirty="0">
                    <a:latin typeface="Times New Roman" panose="02020603050405020304" pitchFamily="18" charset="0"/>
                    <a:cs typeface="Times New Roman" panose="02020603050405020304" pitchFamily="18" charset="0"/>
                  </a:rPr>
                  <a:t>EPSH division </a:t>
                </a:r>
              </a:p>
              <a:p>
                <a:pPr algn="ctr"/>
                <a:r>
                  <a:rPr lang="en-US" altLang="zh-TW" dirty="0">
                    <a:latin typeface="Times New Roman" panose="02020603050405020304" pitchFamily="18" charset="0"/>
                    <a:cs typeface="Times New Roman" panose="02020603050405020304" pitchFamily="18" charset="0"/>
                  </a:rPr>
                  <a:t>of various colleges</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44051" name="Rectangle 22"/>
              <p:cNvSpPr>
                <a:spLocks noChangeArrowheads="1"/>
              </p:cNvSpPr>
              <p:nvPr/>
            </p:nvSpPr>
            <p:spPr bwMode="auto">
              <a:xfrm>
                <a:off x="4834578" y="5445224"/>
                <a:ext cx="2363632" cy="790575"/>
              </a:xfrm>
              <a:prstGeom prst="rect">
                <a:avLst/>
              </a:prstGeom>
              <a:noFill/>
              <a:ln w="9525">
                <a:solidFill>
                  <a:schemeClr val="tx1"/>
                </a:solidFill>
                <a:miter lim="800000"/>
                <a:headEnd/>
                <a:tailEnd/>
              </a:ln>
            </p:spPr>
            <p:txBody>
              <a:bodyPr wrap="none" anchor="ctr"/>
              <a:lstStyle/>
              <a:p>
                <a:pPr algn="ctr"/>
                <a:r>
                  <a:rPr lang="en-US" altLang="zh-TW" dirty="0">
                    <a:latin typeface="Times New Roman" panose="02020603050405020304" pitchFamily="18" charset="0"/>
                    <a:ea typeface="標楷體" pitchFamily="65" charset="-120"/>
                    <a:cs typeface="Times New Roman" panose="02020603050405020304" pitchFamily="18" charset="0"/>
                  </a:rPr>
                  <a:t>EPSH </a:t>
                </a:r>
                <a:r>
                  <a:rPr lang="en-US" altLang="zh-TW" dirty="0">
                    <a:latin typeface="Times New Roman" panose="02020603050405020304" pitchFamily="18" charset="0"/>
                    <a:cs typeface="Times New Roman" panose="02020603050405020304" pitchFamily="18" charset="0"/>
                  </a:rPr>
                  <a:t> unit </a:t>
                </a:r>
              </a:p>
              <a:p>
                <a:pPr algn="ctr"/>
                <a:r>
                  <a:rPr lang="en-US" altLang="zh-TW" dirty="0">
                    <a:latin typeface="Times New Roman" panose="02020603050405020304" pitchFamily="18" charset="0"/>
                    <a:cs typeface="Times New Roman" panose="02020603050405020304" pitchFamily="18" charset="0"/>
                  </a:rPr>
                  <a:t>of various departments </a:t>
                </a:r>
              </a:p>
              <a:p>
                <a:pPr algn="ctr"/>
                <a:r>
                  <a:rPr lang="en-US" altLang="zh-TW" dirty="0">
                    <a:latin typeface="Times New Roman" panose="02020603050405020304" pitchFamily="18" charset="0"/>
                    <a:cs typeface="Times New Roman" panose="02020603050405020304" pitchFamily="18" charset="0"/>
                  </a:rPr>
                  <a:t>and graduate schools</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cxnSp>
            <p:nvCxnSpPr>
              <p:cNvPr id="19" name="直線單箭頭接點 18"/>
              <p:cNvCxnSpPr>
                <a:cxnSpLocks/>
                <a:stCxn id="44049" idx="2"/>
                <a:endCxn id="44048" idx="0"/>
              </p:cNvCxnSpPr>
              <p:nvPr/>
            </p:nvCxnSpPr>
            <p:spPr>
              <a:xfrm>
                <a:off x="6011565" y="1915319"/>
                <a:ext cx="0" cy="2895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rot="5400000">
                <a:off x="5868462" y="3140427"/>
                <a:ext cx="28897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rot="5400000">
                <a:off x="5867668" y="4220910"/>
                <a:ext cx="29056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rot="5400000">
                <a:off x="5868462" y="5301393"/>
                <a:ext cx="28897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56" name="Rectangle 22"/>
              <p:cNvSpPr>
                <a:spLocks noChangeArrowheads="1"/>
              </p:cNvSpPr>
              <p:nvPr/>
            </p:nvSpPr>
            <p:spPr bwMode="auto">
              <a:xfrm>
                <a:off x="7020272" y="3284984"/>
                <a:ext cx="1512524" cy="790575"/>
              </a:xfrm>
              <a:prstGeom prst="rect">
                <a:avLst/>
              </a:prstGeom>
              <a:noFill/>
              <a:ln w="9525">
                <a:solidFill>
                  <a:schemeClr val="tx1"/>
                </a:solidFill>
                <a:miter lim="800000"/>
                <a:headEnd/>
                <a:tailEnd/>
              </a:ln>
            </p:spPr>
            <p:txBody>
              <a:bodyPr wrap="none" anchor="ctr"/>
              <a:lstStyle/>
              <a:p>
                <a:pPr algn="ctr"/>
                <a:r>
                  <a:rPr lang="en-US" altLang="zh-TW" dirty="0">
                    <a:latin typeface="Times New Roman" panose="02020603050405020304" pitchFamily="18" charset="0"/>
                    <a:cs typeface="Times New Roman" panose="02020603050405020304" pitchFamily="18" charset="0"/>
                  </a:rPr>
                  <a:t>Administrative</a:t>
                </a:r>
              </a:p>
              <a:p>
                <a:pPr algn="ctr"/>
                <a:r>
                  <a:rPr lang="en-US" altLang="zh-TW" dirty="0">
                    <a:latin typeface="Times New Roman" panose="02020603050405020304" pitchFamily="18" charset="0"/>
                    <a:cs typeface="Times New Roman" panose="02020603050405020304" pitchFamily="18" charset="0"/>
                  </a:rPr>
                  <a:t> units</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cxnSp>
            <p:nvCxnSpPr>
              <p:cNvPr id="32" name="直線單箭頭接點 31"/>
              <p:cNvCxnSpPr>
                <a:cxnSpLocks/>
                <a:stCxn id="44047" idx="3"/>
                <a:endCxn id="44056" idx="1"/>
              </p:cNvCxnSpPr>
              <p:nvPr/>
            </p:nvCxnSpPr>
            <p:spPr>
              <a:xfrm>
                <a:off x="6587034" y="3680273"/>
                <a:ext cx="433239"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4" name="投影片編號版面配置區 3"/>
          <p:cNvSpPr>
            <a:spLocks noGrp="1"/>
          </p:cNvSpPr>
          <p:nvPr>
            <p:ph type="sldNum" sz="quarter" idx="12"/>
          </p:nvPr>
        </p:nvSpPr>
        <p:spPr>
          <a:xfrm>
            <a:off x="6759575" y="6317096"/>
            <a:ext cx="2133600" cy="412155"/>
          </a:xfrm>
        </p:spPr>
        <p:txBody>
          <a:bodyPr/>
          <a:lstStyle/>
          <a:p>
            <a:fld id="{A36E6B7E-3405-4ABC-8F0A-11CAAA034E4E}" type="slidenum">
              <a:rPr lang="zh-TW" altLang="en-US" smtClean="0"/>
              <a:pPr/>
              <a:t>44</a:t>
            </a:fld>
            <a:endParaRPr lang="zh-TW" altLang="en-US" dirty="0"/>
          </a:p>
        </p:txBody>
      </p:sp>
      <p:sp>
        <p:nvSpPr>
          <p:cNvPr id="2" name="文字方塊 1">
            <a:extLst>
              <a:ext uri="{FF2B5EF4-FFF2-40B4-BE49-F238E27FC236}">
                <a16:creationId xmlns:a16="http://schemas.microsoft.com/office/drawing/2014/main" id="{51607A94-185E-4453-BA43-3E5CA21FB250}"/>
              </a:ext>
            </a:extLst>
          </p:cNvPr>
          <p:cNvSpPr txBox="1"/>
          <p:nvPr/>
        </p:nvSpPr>
        <p:spPr>
          <a:xfrm>
            <a:off x="210079" y="778083"/>
            <a:ext cx="8964488" cy="1015663"/>
          </a:xfrm>
          <a:prstGeom prst="rect">
            <a:avLst/>
          </a:prstGeom>
          <a:noFill/>
        </p:spPr>
        <p:txBody>
          <a:bodyPr wrap="square" rtlCol="0">
            <a:spAutoFit/>
          </a:bodyPr>
          <a:lstStyle/>
          <a:p>
            <a:pPr algn="ctr"/>
            <a:r>
              <a:rPr lang="en-US" altLang="zh-TW" sz="3000" dirty="0">
                <a:latin typeface="Times New Roman" panose="02020603050405020304" pitchFamily="18" charset="0"/>
                <a:cs typeface="Times New Roman" panose="02020603050405020304" pitchFamily="18" charset="0"/>
              </a:rPr>
              <a:t>Organizational structure for environmental </a:t>
            </a:r>
          </a:p>
          <a:p>
            <a:pPr algn="ctr"/>
            <a:r>
              <a:rPr lang="en-US" altLang="zh-TW" sz="3000" dirty="0">
                <a:latin typeface="Times New Roman" panose="02020603050405020304" pitchFamily="18" charset="0"/>
                <a:cs typeface="Times New Roman" panose="02020603050405020304" pitchFamily="18" charset="0"/>
              </a:rPr>
              <a:t>protection and occupational safety and health on campus</a:t>
            </a:r>
            <a:endParaRPr kumimoji="1" lang="zh-TW" altLang="en-US" sz="3000" b="1"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484820139"/>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p:cNvSpPr>
          <p:nvPr>
            <p:ph type="title"/>
          </p:nvPr>
        </p:nvSpPr>
        <p:spPr>
          <a:xfrm>
            <a:off x="714752" y="774720"/>
            <a:ext cx="7715200" cy="1143000"/>
          </a:xfrm>
        </p:spPr>
        <p:txBody>
          <a:bodyPr/>
          <a:lstStyle/>
          <a:p>
            <a:r>
              <a:rPr lang="en-US" altLang="zh-TW" sz="3200" dirty="0">
                <a:latin typeface="Times New Roman" panose="02020603050405020304" pitchFamily="18" charset="0"/>
              </a:rPr>
              <a:t>Occupational safety and health management units</a:t>
            </a:r>
            <a:endParaRPr lang="zh-TW" altLang="en-US" sz="3200" b="1" dirty="0">
              <a:latin typeface="Times New Roman" panose="02020603050405020304" pitchFamily="18" charset="0"/>
            </a:endParaRPr>
          </a:p>
        </p:txBody>
      </p:sp>
      <p:sp>
        <p:nvSpPr>
          <p:cNvPr id="45060" name="Rectangle 3"/>
          <p:cNvSpPr>
            <a:spLocks noGrp="1"/>
          </p:cNvSpPr>
          <p:nvPr>
            <p:ph type="body" idx="1"/>
          </p:nvPr>
        </p:nvSpPr>
        <p:spPr>
          <a:xfrm>
            <a:off x="647948" y="1988841"/>
            <a:ext cx="7848103" cy="3240360"/>
          </a:xfrm>
        </p:spPr>
        <p:txBody>
          <a:bodyPr>
            <a:noAutofit/>
          </a:bodyPr>
          <a:lstStyle/>
          <a:p>
            <a:r>
              <a:rPr lang="en-US" altLang="zh-TW" sz="2400" dirty="0"/>
              <a:t>Common names for such units are </a:t>
            </a:r>
            <a:r>
              <a:rPr lang="en-US" altLang="zh-TW" sz="2400" dirty="0">
                <a:solidFill>
                  <a:srgbClr val="FF0000"/>
                </a:solidFill>
              </a:rPr>
              <a:t>environmental protection and occupational safety and health (EPSH) center, EPSH office, or EPSH division</a:t>
            </a:r>
            <a:r>
              <a:rPr lang="en-US" altLang="zh-TW" sz="2400" dirty="0"/>
              <a:t>. </a:t>
            </a:r>
            <a:endParaRPr lang="zh-TW" altLang="zh-TW" sz="2400" dirty="0"/>
          </a:p>
          <a:p>
            <a:pPr lvl="1"/>
            <a:r>
              <a:rPr lang="en-US" altLang="zh-TW" sz="2400" dirty="0"/>
              <a:t>Main bodies handling laboratory safety and Health affairs on campus.</a:t>
            </a:r>
            <a:endParaRPr lang="zh-TW" altLang="zh-TW" sz="2400" dirty="0"/>
          </a:p>
          <a:p>
            <a:pPr lvl="1"/>
            <a:r>
              <a:rPr lang="en-US" altLang="zh-TW" sz="2400" dirty="0"/>
              <a:t>Laboratory workers must know </a:t>
            </a:r>
            <a:r>
              <a:rPr lang="en-US" altLang="zh-TW" sz="2400" dirty="0">
                <a:solidFill>
                  <a:srgbClr val="FF0000"/>
                </a:solidFill>
              </a:rPr>
              <a:t>the name, campus location, contact method and website address, and business contents of those units</a:t>
            </a:r>
            <a:r>
              <a:rPr lang="en-US" altLang="zh-TW" sz="2400" dirty="0"/>
              <a:t>.</a:t>
            </a:r>
          </a:p>
        </p:txBody>
      </p:sp>
      <p:sp>
        <p:nvSpPr>
          <p:cNvPr id="45062" name="Text Box 6"/>
          <p:cNvSpPr txBox="1">
            <a:spLocks noChangeArrowheads="1"/>
          </p:cNvSpPr>
          <p:nvPr/>
        </p:nvSpPr>
        <p:spPr bwMode="auto">
          <a:xfrm>
            <a:off x="713760" y="5589240"/>
            <a:ext cx="6481763" cy="646331"/>
          </a:xfrm>
          <a:prstGeom prst="rect">
            <a:avLst/>
          </a:prstGeom>
          <a:noFill/>
          <a:ln w="9525">
            <a:solidFill>
              <a:schemeClr val="tx1"/>
            </a:solidFill>
            <a:miter lim="800000"/>
            <a:headEnd/>
            <a:tailEnd/>
          </a:ln>
        </p:spPr>
        <p:txBody>
          <a:bodyPr>
            <a:spAutoFit/>
          </a:bodyPr>
          <a:lstStyle/>
          <a:p>
            <a:r>
              <a:rPr lang="en-US" altLang="zh-TW" dirty="0">
                <a:latin typeface="Times New Roman" panose="02020603050405020304" pitchFamily="18" charset="0"/>
                <a:cs typeface="Times New Roman" panose="02020603050405020304" pitchFamily="18" charset="0"/>
              </a:rPr>
              <a:t>Enforcement Rules of the Occupational Safety and Health Act &amp; Occupational Safety and Health Management Measures</a:t>
            </a:r>
            <a:endParaRPr lang="zh-TW" altLang="zh-TW"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a:xfrm>
            <a:off x="6752560" y="6329640"/>
            <a:ext cx="2133600" cy="365125"/>
          </a:xfrm>
        </p:spPr>
        <p:txBody>
          <a:bodyPr/>
          <a:lstStyle/>
          <a:p>
            <a:fld id="{A36E6B7E-3405-4ABC-8F0A-11CAAA034E4E}" type="slidenum">
              <a:rPr lang="zh-TW" altLang="en-US" smtClean="0"/>
              <a:pPr/>
              <a:t>45</a:t>
            </a:fld>
            <a:endParaRPr lang="zh-TW" altLang="en-US" dirty="0"/>
          </a:p>
        </p:txBody>
      </p:sp>
    </p:spTree>
    <p:extLst>
      <p:ext uri="{BB962C8B-B14F-4D97-AF65-F5344CB8AC3E}">
        <p14:creationId xmlns:p14="http://schemas.microsoft.com/office/powerpoint/2010/main" val="3481220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p:cNvSpPr>
          <p:nvPr>
            <p:ph type="title"/>
          </p:nvPr>
        </p:nvSpPr>
        <p:spPr>
          <a:xfrm>
            <a:off x="714752" y="774720"/>
            <a:ext cx="7715200" cy="1143000"/>
          </a:xfrm>
        </p:spPr>
        <p:txBody>
          <a:bodyPr/>
          <a:lstStyle/>
          <a:p>
            <a:r>
              <a:rPr lang="en-US" altLang="zh-TW" sz="3200" dirty="0">
                <a:latin typeface="Times New Roman" panose="02020603050405020304" pitchFamily="18" charset="0"/>
              </a:rPr>
              <a:t>Occupational safety and health management units (cont.)</a:t>
            </a:r>
            <a:endParaRPr lang="zh-TW" altLang="en-US" sz="3200" b="1" dirty="0">
              <a:latin typeface="Times New Roman" panose="02020603050405020304" pitchFamily="18" charset="0"/>
            </a:endParaRPr>
          </a:p>
        </p:txBody>
      </p:sp>
      <p:sp>
        <p:nvSpPr>
          <p:cNvPr id="45060" name="Rectangle 3"/>
          <p:cNvSpPr>
            <a:spLocks noGrp="1"/>
          </p:cNvSpPr>
          <p:nvPr>
            <p:ph type="body" idx="1"/>
          </p:nvPr>
        </p:nvSpPr>
        <p:spPr>
          <a:xfrm>
            <a:off x="647948" y="1988840"/>
            <a:ext cx="7848103" cy="4093443"/>
          </a:xfrm>
        </p:spPr>
        <p:txBody>
          <a:bodyPr>
            <a:noAutofit/>
          </a:bodyPr>
          <a:lstStyle/>
          <a:p>
            <a:r>
              <a:rPr lang="en-US" altLang="zh-TW" sz="2400" dirty="0"/>
              <a:t>Some schools have instituted college-level environmental protection and occupational safety and health unit and/or person in charge of the affair for departments and graduate schools. </a:t>
            </a:r>
            <a:endParaRPr lang="zh-TW" altLang="zh-TW" sz="2400" dirty="0"/>
          </a:p>
          <a:p>
            <a:pPr lvl="1"/>
            <a:r>
              <a:rPr lang="en-US" altLang="zh-TW" sz="2400" dirty="0"/>
              <a:t>Laboratory workers should follow the system and procedure of various schools concerning handling or inquiring of administrative procedure or affairs related to laboratory safety and Health.</a:t>
            </a:r>
          </a:p>
        </p:txBody>
      </p:sp>
      <p:sp>
        <p:nvSpPr>
          <p:cNvPr id="3" name="投影片編號版面配置區 2"/>
          <p:cNvSpPr>
            <a:spLocks noGrp="1"/>
          </p:cNvSpPr>
          <p:nvPr>
            <p:ph type="sldNum" sz="quarter" idx="12"/>
          </p:nvPr>
        </p:nvSpPr>
        <p:spPr>
          <a:xfrm>
            <a:off x="6742400" y="6319480"/>
            <a:ext cx="2133600" cy="365125"/>
          </a:xfrm>
        </p:spPr>
        <p:txBody>
          <a:bodyPr/>
          <a:lstStyle/>
          <a:p>
            <a:fld id="{A36E6B7E-3405-4ABC-8F0A-11CAAA034E4E}" type="slidenum">
              <a:rPr lang="zh-TW" altLang="en-US" smtClean="0"/>
              <a:pPr/>
              <a:t>46</a:t>
            </a:fld>
            <a:endParaRPr lang="zh-TW" altLang="en-US" dirty="0"/>
          </a:p>
        </p:txBody>
      </p:sp>
      <p:sp>
        <p:nvSpPr>
          <p:cNvPr id="6" name="Text Box 6">
            <a:extLst>
              <a:ext uri="{FF2B5EF4-FFF2-40B4-BE49-F238E27FC236}">
                <a16:creationId xmlns:a16="http://schemas.microsoft.com/office/drawing/2014/main" id="{E21BC792-6632-4362-BC3E-A4A53E8420A7}"/>
              </a:ext>
            </a:extLst>
          </p:cNvPr>
          <p:cNvSpPr txBox="1">
            <a:spLocks noChangeArrowheads="1"/>
          </p:cNvSpPr>
          <p:nvPr/>
        </p:nvSpPr>
        <p:spPr bwMode="auto">
          <a:xfrm>
            <a:off x="713760" y="5589240"/>
            <a:ext cx="6481763" cy="646331"/>
          </a:xfrm>
          <a:prstGeom prst="rect">
            <a:avLst/>
          </a:prstGeom>
          <a:noFill/>
          <a:ln w="9525">
            <a:solidFill>
              <a:schemeClr val="tx1"/>
            </a:solidFill>
            <a:miter lim="800000"/>
            <a:headEnd/>
            <a:tailEnd/>
          </a:ln>
        </p:spPr>
        <p:txBody>
          <a:bodyPr>
            <a:spAutoFit/>
          </a:bodyPr>
          <a:lstStyle/>
          <a:p>
            <a:r>
              <a:rPr lang="en-US" altLang="zh-TW" dirty="0">
                <a:latin typeface="Times New Roman" panose="02020603050405020304" pitchFamily="18" charset="0"/>
                <a:cs typeface="Times New Roman" panose="02020603050405020304" pitchFamily="18" charset="0"/>
              </a:rPr>
              <a:t>Enforcement Rules of the Occupational Safety and Health Act &amp; Occupational Safety and Health Management Measures</a:t>
            </a:r>
            <a:endParaRPr lang="zh-TW"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1319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idx="4294967295"/>
          </p:nvPr>
        </p:nvSpPr>
        <p:spPr>
          <a:xfrm>
            <a:off x="822412" y="777270"/>
            <a:ext cx="7499176" cy="1143000"/>
          </a:xfrm>
        </p:spPr>
        <p:txBody>
          <a:bodyPr/>
          <a:lstStyle/>
          <a:p>
            <a:r>
              <a:rPr lang="en-US" altLang="zh-TW" sz="3200" dirty="0">
                <a:latin typeface="Times New Roman" panose="02020603050405020304" pitchFamily="18" charset="0"/>
              </a:rPr>
              <a:t>Understand school-level laboratory safety and Health work rules</a:t>
            </a:r>
            <a:endParaRPr lang="zh-TW" altLang="zh-TW" sz="3200" dirty="0">
              <a:latin typeface="Times New Roman" panose="02020603050405020304" pitchFamily="18" charset="0"/>
            </a:endParaRPr>
          </a:p>
        </p:txBody>
      </p:sp>
      <p:sp>
        <p:nvSpPr>
          <p:cNvPr id="46084" name="Rectangle 3"/>
          <p:cNvSpPr>
            <a:spLocks noGrp="1" noChangeArrowheads="1"/>
          </p:cNvSpPr>
          <p:nvPr>
            <p:ph idx="4294967295"/>
          </p:nvPr>
        </p:nvSpPr>
        <p:spPr>
          <a:xfrm>
            <a:off x="671513" y="1999099"/>
            <a:ext cx="7809239" cy="3744317"/>
          </a:xfrm>
        </p:spPr>
        <p:txBody>
          <a:bodyPr>
            <a:noAutofit/>
          </a:bodyPr>
          <a:lstStyle/>
          <a:p>
            <a:r>
              <a:rPr lang="en-US" altLang="zh-TW" sz="2400" dirty="0"/>
              <a:t>This one of two common such rules on campus, the other being "</a:t>
            </a:r>
            <a:r>
              <a:rPr lang="en-US" altLang="zh-TW" sz="2400" dirty="0">
                <a:solidFill>
                  <a:srgbClr val="FF0000"/>
                </a:solidFill>
              </a:rPr>
              <a:t>individual</a:t>
            </a:r>
            <a:r>
              <a:rPr lang="en-US" altLang="zh-TW" sz="2400" dirty="0"/>
              <a:t> laboratory safety and Health work rules."</a:t>
            </a:r>
            <a:endParaRPr lang="zh-TW" altLang="zh-TW" sz="2400" dirty="0"/>
          </a:p>
          <a:p>
            <a:r>
              <a:rPr lang="en-US" altLang="zh-TW" sz="2400" dirty="0">
                <a:solidFill>
                  <a:srgbClr val="FF0000"/>
                </a:solidFill>
              </a:rPr>
              <a:t>School-level</a:t>
            </a:r>
            <a:r>
              <a:rPr lang="en-US" altLang="zh-TW" sz="2400" dirty="0"/>
              <a:t> laboratory safety and Health work rules can often be accessed on the website of campus safety and health management unit. </a:t>
            </a:r>
            <a:endParaRPr lang="zh-TW" altLang="zh-TW" sz="2400" dirty="0"/>
          </a:p>
        </p:txBody>
      </p:sp>
      <p:sp>
        <p:nvSpPr>
          <p:cNvPr id="46087" name="Text Box 7"/>
          <p:cNvSpPr txBox="1">
            <a:spLocks noChangeArrowheads="1"/>
          </p:cNvSpPr>
          <p:nvPr/>
        </p:nvSpPr>
        <p:spPr bwMode="auto">
          <a:xfrm>
            <a:off x="677233" y="5599538"/>
            <a:ext cx="5658343"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Occupational Safety and Health Act, enforcement rules of Occupational Safety and Health Act</a:t>
            </a:r>
            <a:endParaRPr lang="zh-TW" altLang="en-US" sz="1700" dirty="0">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a:xfrm>
            <a:off x="6742400" y="6315749"/>
            <a:ext cx="2133600" cy="412155"/>
          </a:xfrm>
        </p:spPr>
        <p:txBody>
          <a:bodyPr/>
          <a:lstStyle/>
          <a:p>
            <a:fld id="{A36E6B7E-3405-4ABC-8F0A-11CAAA034E4E}" type="slidenum">
              <a:rPr lang="zh-TW" altLang="en-US" smtClean="0"/>
              <a:pPr/>
              <a:t>47</a:t>
            </a:fld>
            <a:endParaRPr lang="zh-TW" altLang="en-US" dirty="0"/>
          </a:p>
        </p:txBody>
      </p:sp>
    </p:spTree>
    <p:extLst>
      <p:ext uri="{BB962C8B-B14F-4D97-AF65-F5344CB8AC3E}">
        <p14:creationId xmlns:p14="http://schemas.microsoft.com/office/powerpoint/2010/main" val="95287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idx="4294967295"/>
          </p:nvPr>
        </p:nvSpPr>
        <p:spPr>
          <a:xfrm>
            <a:off x="822412" y="777270"/>
            <a:ext cx="7499176" cy="1143000"/>
          </a:xfrm>
        </p:spPr>
        <p:txBody>
          <a:bodyPr/>
          <a:lstStyle/>
          <a:p>
            <a:r>
              <a:rPr lang="en-US" altLang="zh-TW" sz="3200" dirty="0">
                <a:latin typeface="Times New Roman" panose="02020603050405020304" pitchFamily="18" charset="0"/>
              </a:rPr>
              <a:t>Understand school-level laboratory safety and Health work rules (cont.)</a:t>
            </a:r>
            <a:endParaRPr lang="zh-TW" altLang="zh-TW" sz="3200" dirty="0">
              <a:latin typeface="Times New Roman" panose="02020603050405020304" pitchFamily="18" charset="0"/>
            </a:endParaRPr>
          </a:p>
        </p:txBody>
      </p:sp>
      <p:sp>
        <p:nvSpPr>
          <p:cNvPr id="46084" name="Rectangle 3"/>
          <p:cNvSpPr>
            <a:spLocks noGrp="1" noChangeArrowheads="1"/>
          </p:cNvSpPr>
          <p:nvPr>
            <p:ph idx="4294967295"/>
          </p:nvPr>
        </p:nvSpPr>
        <p:spPr>
          <a:xfrm>
            <a:off x="671513" y="1999099"/>
            <a:ext cx="7809239" cy="3744317"/>
          </a:xfrm>
        </p:spPr>
        <p:txBody>
          <a:bodyPr>
            <a:noAutofit/>
          </a:bodyPr>
          <a:lstStyle/>
          <a:p>
            <a:r>
              <a:rPr lang="en-US" altLang="zh-TW" sz="2400" dirty="0"/>
              <a:t>School-level laboratory safety and Health work rules address common laboratory issues of various departments of school. </a:t>
            </a:r>
            <a:endParaRPr lang="zh-TW" altLang="zh-TW" sz="2400" dirty="0"/>
          </a:p>
          <a:p>
            <a:pPr lvl="1"/>
            <a:r>
              <a:rPr lang="en-US" altLang="zh-TW" sz="2400" dirty="0"/>
              <a:t>Similar to such rules at enterprises, the </a:t>
            </a:r>
            <a:r>
              <a:rPr lang="en-US" altLang="zh-TW" sz="2400" dirty="0">
                <a:solidFill>
                  <a:srgbClr val="FF0000"/>
                </a:solidFill>
              </a:rPr>
              <a:t>rules</a:t>
            </a:r>
            <a:r>
              <a:rPr lang="en-US" altLang="zh-TW" sz="2400" dirty="0"/>
              <a:t> cover occupational safety and health management and responsibility and authority of various levels, occupational safety and health </a:t>
            </a:r>
            <a:r>
              <a:rPr lang="en-US" altLang="zh-TW" sz="2400" dirty="0">
                <a:solidFill>
                  <a:srgbClr val="FF0000"/>
                </a:solidFill>
              </a:rPr>
              <a:t>standards</a:t>
            </a:r>
            <a:r>
              <a:rPr lang="en-US" altLang="zh-TW" sz="2400" dirty="0"/>
              <a:t>, </a:t>
            </a:r>
            <a:r>
              <a:rPr lang="en-US" altLang="zh-TW" sz="2400" dirty="0">
                <a:solidFill>
                  <a:srgbClr val="FF0000"/>
                </a:solidFill>
              </a:rPr>
              <a:t>education</a:t>
            </a:r>
            <a:r>
              <a:rPr lang="en-US" altLang="zh-TW" sz="2400" dirty="0"/>
              <a:t>, and </a:t>
            </a:r>
            <a:r>
              <a:rPr lang="en-US" altLang="zh-TW" sz="2400" dirty="0">
                <a:solidFill>
                  <a:srgbClr val="FF0000"/>
                </a:solidFill>
              </a:rPr>
              <a:t>training</a:t>
            </a:r>
            <a:r>
              <a:rPr lang="en-US" altLang="zh-TW" sz="2400" dirty="0"/>
              <a:t>, </a:t>
            </a:r>
            <a:r>
              <a:rPr lang="en-US" altLang="zh-TW" sz="2400" dirty="0">
                <a:solidFill>
                  <a:srgbClr val="FF0000"/>
                </a:solidFill>
              </a:rPr>
              <a:t>first-aid</a:t>
            </a:r>
            <a:r>
              <a:rPr lang="en-US" altLang="zh-TW" sz="2400" dirty="0"/>
              <a:t> and </a:t>
            </a:r>
            <a:r>
              <a:rPr lang="en-US" altLang="zh-TW" sz="2400" dirty="0">
                <a:solidFill>
                  <a:srgbClr val="FF0000"/>
                </a:solidFill>
              </a:rPr>
              <a:t>rescue</a:t>
            </a:r>
            <a:r>
              <a:rPr lang="en-US" altLang="zh-TW" sz="2400" dirty="0"/>
              <a:t>, </a:t>
            </a:r>
            <a:r>
              <a:rPr lang="en-US" altLang="zh-TW" sz="2400" dirty="0">
                <a:solidFill>
                  <a:srgbClr val="FF0000"/>
                </a:solidFill>
              </a:rPr>
              <a:t>accident notification and report</a:t>
            </a:r>
            <a:r>
              <a:rPr lang="en-US" altLang="zh-TW" sz="2400" dirty="0"/>
              <a:t>, and </a:t>
            </a:r>
            <a:r>
              <a:rPr lang="en-US" altLang="zh-TW" sz="2400" dirty="0">
                <a:solidFill>
                  <a:srgbClr val="FF0000"/>
                </a:solidFill>
              </a:rPr>
              <a:t>accident fine and punishment</a:t>
            </a:r>
            <a:r>
              <a:rPr lang="en-US" altLang="zh-TW" sz="2400" dirty="0"/>
              <a:t>.</a:t>
            </a:r>
            <a:endParaRPr lang="zh-TW" altLang="zh-TW" sz="2400" dirty="0"/>
          </a:p>
        </p:txBody>
      </p:sp>
      <p:sp>
        <p:nvSpPr>
          <p:cNvPr id="46087" name="Text Box 7"/>
          <p:cNvSpPr txBox="1">
            <a:spLocks noChangeArrowheads="1"/>
          </p:cNvSpPr>
          <p:nvPr/>
        </p:nvSpPr>
        <p:spPr bwMode="auto">
          <a:xfrm>
            <a:off x="785865" y="5599400"/>
            <a:ext cx="5658343"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Occupational Safety and Health Act, enforcement rules of Occupational Safety and Health Act</a:t>
            </a:r>
            <a:endParaRPr lang="zh-TW" altLang="en-US" sz="1700" dirty="0">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a:xfrm>
            <a:off x="6742400" y="6315749"/>
            <a:ext cx="2133600" cy="412155"/>
          </a:xfrm>
        </p:spPr>
        <p:txBody>
          <a:bodyPr/>
          <a:lstStyle/>
          <a:p>
            <a:fld id="{A36E6B7E-3405-4ABC-8F0A-11CAAA034E4E}" type="slidenum">
              <a:rPr lang="zh-TW" altLang="en-US" smtClean="0"/>
              <a:pPr/>
              <a:t>48</a:t>
            </a:fld>
            <a:endParaRPr lang="zh-TW" altLang="en-US" dirty="0"/>
          </a:p>
        </p:txBody>
      </p:sp>
    </p:spTree>
    <p:extLst>
      <p:ext uri="{BB962C8B-B14F-4D97-AF65-F5344CB8AC3E}">
        <p14:creationId xmlns:p14="http://schemas.microsoft.com/office/powerpoint/2010/main" val="1257100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idx="4294967295"/>
          </p:nvPr>
        </p:nvSpPr>
        <p:spPr>
          <a:xfrm>
            <a:off x="822412" y="777270"/>
            <a:ext cx="7499176" cy="1143000"/>
          </a:xfrm>
        </p:spPr>
        <p:txBody>
          <a:bodyPr/>
          <a:lstStyle/>
          <a:p>
            <a:r>
              <a:rPr lang="en-US" altLang="zh-TW" sz="3200" dirty="0">
                <a:latin typeface="Times New Roman" panose="02020603050405020304" pitchFamily="18" charset="0"/>
              </a:rPr>
              <a:t>Understand school-level laboratory safety and Health work rules (cont.)</a:t>
            </a:r>
            <a:endParaRPr lang="zh-TW" altLang="zh-TW" sz="3200" dirty="0">
              <a:latin typeface="Times New Roman" panose="02020603050405020304" pitchFamily="18" charset="0"/>
            </a:endParaRPr>
          </a:p>
        </p:txBody>
      </p:sp>
      <p:sp>
        <p:nvSpPr>
          <p:cNvPr id="46084" name="Rectangle 3"/>
          <p:cNvSpPr>
            <a:spLocks noGrp="1" noChangeArrowheads="1"/>
          </p:cNvSpPr>
          <p:nvPr>
            <p:ph idx="4294967295"/>
          </p:nvPr>
        </p:nvSpPr>
        <p:spPr>
          <a:xfrm>
            <a:off x="671513" y="1999099"/>
            <a:ext cx="7809239" cy="3744317"/>
          </a:xfrm>
        </p:spPr>
        <p:txBody>
          <a:bodyPr>
            <a:noAutofit/>
          </a:bodyPr>
          <a:lstStyle/>
          <a:p>
            <a:r>
              <a:rPr lang="en-US" altLang="zh-TW" sz="2400" dirty="0"/>
              <a:t>Understand related common campus issues via the work rules, such as </a:t>
            </a:r>
            <a:r>
              <a:rPr lang="en-US" altLang="zh-TW" sz="2400" dirty="0">
                <a:solidFill>
                  <a:srgbClr val="FF0000"/>
                </a:solidFill>
              </a:rPr>
              <a:t>procedure for emergent notification and report following occurrence of accidents</a:t>
            </a:r>
            <a:r>
              <a:rPr lang="en-US" altLang="zh-TW" sz="2400" dirty="0"/>
              <a:t>.</a:t>
            </a:r>
            <a:endParaRPr lang="zh-TW" altLang="zh-TW" sz="2400" dirty="0"/>
          </a:p>
        </p:txBody>
      </p:sp>
      <p:sp>
        <p:nvSpPr>
          <p:cNvPr id="46087" name="Text Box 7"/>
          <p:cNvSpPr txBox="1">
            <a:spLocks noChangeArrowheads="1"/>
          </p:cNvSpPr>
          <p:nvPr/>
        </p:nvSpPr>
        <p:spPr bwMode="auto">
          <a:xfrm>
            <a:off x="785865" y="5599400"/>
            <a:ext cx="5658343"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Occupational Safety and Health Act, enforcement rules of Occupational Safety and Health Act</a:t>
            </a:r>
            <a:endParaRPr lang="zh-TW" altLang="en-US" sz="1700" dirty="0">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a:xfrm>
            <a:off x="6742400" y="6315749"/>
            <a:ext cx="2133600" cy="412155"/>
          </a:xfrm>
        </p:spPr>
        <p:txBody>
          <a:bodyPr/>
          <a:lstStyle/>
          <a:p>
            <a:fld id="{A36E6B7E-3405-4ABC-8F0A-11CAAA034E4E}" type="slidenum">
              <a:rPr lang="zh-TW" altLang="en-US" smtClean="0"/>
              <a:pPr/>
              <a:t>49</a:t>
            </a:fld>
            <a:endParaRPr lang="zh-TW" altLang="en-US" dirty="0"/>
          </a:p>
        </p:txBody>
      </p:sp>
    </p:spTree>
    <p:extLst>
      <p:ext uri="{BB962C8B-B14F-4D97-AF65-F5344CB8AC3E}">
        <p14:creationId xmlns:p14="http://schemas.microsoft.com/office/powerpoint/2010/main" val="135383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742400" y="6319480"/>
            <a:ext cx="2133600" cy="365125"/>
          </a:xfrm>
        </p:spPr>
        <p:txBody>
          <a:bodyPr/>
          <a:lstStyle/>
          <a:p>
            <a:pPr>
              <a:defRPr/>
            </a:pPr>
            <a:fld id="{4B36F91A-6E55-4F4D-A251-1FBB7B1D9AEF}" type="slidenum">
              <a:rPr lang="en-US" altLang="zh-TW">
                <a:latin typeface="標楷體" panose="03000509000000000000" pitchFamily="65" charset="-120"/>
              </a:rPr>
              <a:pPr>
                <a:defRPr/>
              </a:pPr>
              <a:t>5</a:t>
            </a:fld>
            <a:endParaRPr lang="en-US" altLang="zh-TW" dirty="0">
              <a:latin typeface="標楷體" panose="03000509000000000000" pitchFamily="65" charset="-120"/>
            </a:endParaRPr>
          </a:p>
        </p:txBody>
      </p:sp>
      <p:sp>
        <p:nvSpPr>
          <p:cNvPr id="5123" name="Rectangle 2"/>
          <p:cNvSpPr>
            <a:spLocks noGrp="1" noChangeArrowheads="1"/>
          </p:cNvSpPr>
          <p:nvPr>
            <p:ph type="title"/>
          </p:nvPr>
        </p:nvSpPr>
        <p:spPr>
          <a:xfrm>
            <a:off x="0" y="557808"/>
            <a:ext cx="9138704" cy="1143000"/>
          </a:xfrm>
        </p:spPr>
        <p:txBody>
          <a:bodyPr/>
          <a:lstStyle/>
          <a:p>
            <a:r>
              <a:rPr lang="en-US" altLang="zh-TW" sz="3200" dirty="0">
                <a:latin typeface="Times New Roman" panose="02020603050405020304" pitchFamily="18" charset="0"/>
              </a:rPr>
              <a:t>Laboratory epitomizes workplace</a:t>
            </a:r>
            <a:endParaRPr lang="zh-TW" altLang="en-US" sz="3200" dirty="0">
              <a:latin typeface="Times New Roman" panose="02020603050405020304" pitchFamily="18" charset="0"/>
            </a:endParaRPr>
          </a:p>
        </p:txBody>
      </p:sp>
      <p:sp>
        <p:nvSpPr>
          <p:cNvPr id="5124" name="Rectangle 3"/>
          <p:cNvSpPr>
            <a:spLocks noGrp="1" noChangeArrowheads="1"/>
          </p:cNvSpPr>
          <p:nvPr>
            <p:ph idx="1"/>
          </p:nvPr>
        </p:nvSpPr>
        <p:spPr>
          <a:xfrm>
            <a:off x="407193" y="1999381"/>
            <a:ext cx="8329613" cy="4525963"/>
          </a:xfrm>
        </p:spPr>
        <p:txBody>
          <a:bodyPr>
            <a:normAutofit/>
          </a:bodyPr>
          <a:lstStyle/>
          <a:p>
            <a:pPr>
              <a:spcBef>
                <a:spcPts val="600"/>
              </a:spcBef>
              <a:spcAft>
                <a:spcPts val="600"/>
              </a:spcAft>
            </a:pPr>
            <a:r>
              <a:rPr lang="en-US" altLang="zh-TW" sz="2400" dirty="0"/>
              <a:t>The following matters and statuses involving safety and health risks may exist in laboratories, similar to workplaces:  </a:t>
            </a:r>
          </a:p>
          <a:p>
            <a:pPr lvl="1">
              <a:spcBef>
                <a:spcPts val="600"/>
              </a:spcBef>
            </a:pPr>
            <a:r>
              <a:rPr lang="en-US" altLang="zh-TW" sz="2400" dirty="0"/>
              <a:t>Machinery equipment </a:t>
            </a:r>
          </a:p>
          <a:p>
            <a:pPr lvl="1">
              <a:spcBef>
                <a:spcPts val="600"/>
              </a:spcBef>
            </a:pPr>
            <a:r>
              <a:rPr lang="en-US" altLang="zh-TW" sz="2400" dirty="0"/>
              <a:t>Biological materials</a:t>
            </a:r>
          </a:p>
          <a:p>
            <a:pPr lvl="1">
              <a:spcBef>
                <a:spcPts val="600"/>
              </a:spcBef>
            </a:pPr>
            <a:r>
              <a:rPr lang="en-US" altLang="zh-TW" sz="2400" dirty="0"/>
              <a:t>Radioactive matters</a:t>
            </a:r>
          </a:p>
          <a:p>
            <a:pPr lvl="1">
              <a:spcBef>
                <a:spcPts val="600"/>
              </a:spcBef>
            </a:pPr>
            <a:r>
              <a:rPr lang="en-US" altLang="zh-TW" sz="2400" dirty="0"/>
              <a:t>Hazardous environment</a:t>
            </a:r>
          </a:p>
          <a:p>
            <a:pPr lvl="1">
              <a:spcBef>
                <a:spcPts val="600"/>
              </a:spcBef>
            </a:pPr>
            <a:r>
              <a:rPr lang="en-US" altLang="zh-TW" sz="2400" dirty="0"/>
              <a:t>Others</a:t>
            </a:r>
          </a:p>
          <a:p>
            <a:pPr marL="0" indent="0">
              <a:spcBef>
                <a:spcPts val="600"/>
              </a:spcBef>
              <a:buNone/>
            </a:pPr>
            <a:r>
              <a:rPr lang="en-US" altLang="zh-TW" sz="2400" dirty="0"/>
              <a:t> </a:t>
            </a:r>
            <a:endParaRPr lang="zh-TW" altLang="en-US" sz="2400" dirty="0"/>
          </a:p>
        </p:txBody>
      </p:sp>
    </p:spTree>
    <p:extLst>
      <p:ext uri="{BB962C8B-B14F-4D97-AF65-F5344CB8AC3E}">
        <p14:creationId xmlns:p14="http://schemas.microsoft.com/office/powerpoint/2010/main" val="4219985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p:cNvSpPr>
          <p:nvPr>
            <p:ph type="title"/>
          </p:nvPr>
        </p:nvSpPr>
        <p:spPr>
          <a:xfrm>
            <a:off x="714400" y="767243"/>
            <a:ext cx="7715200" cy="1143000"/>
          </a:xfrm>
        </p:spPr>
        <p:txBody>
          <a:bodyPr/>
          <a:lstStyle/>
          <a:p>
            <a:r>
              <a:rPr lang="en-US" altLang="zh-TW" sz="3200" dirty="0">
                <a:latin typeface="Times New Roman" panose="02020603050405020304" pitchFamily="18" charset="0"/>
              </a:rPr>
              <a:t>Understand other related administrative procedure</a:t>
            </a:r>
            <a:endParaRPr lang="zh-TW" altLang="en-US" sz="3200" b="1" dirty="0">
              <a:latin typeface="Times New Roman" panose="02020603050405020304" pitchFamily="18" charset="0"/>
            </a:endParaRPr>
          </a:p>
        </p:txBody>
      </p:sp>
      <p:sp>
        <p:nvSpPr>
          <p:cNvPr id="47108" name="Rectangle 3"/>
          <p:cNvSpPr>
            <a:spLocks noGrp="1"/>
          </p:cNvSpPr>
          <p:nvPr>
            <p:ph type="body" idx="1"/>
          </p:nvPr>
        </p:nvSpPr>
        <p:spPr>
          <a:xfrm>
            <a:off x="723545" y="1999000"/>
            <a:ext cx="7715200" cy="3815878"/>
          </a:xfrm>
        </p:spPr>
        <p:txBody>
          <a:bodyPr>
            <a:normAutofit/>
          </a:bodyPr>
          <a:lstStyle/>
          <a:p>
            <a:r>
              <a:rPr lang="en-US" altLang="zh-TW" sz="2400" dirty="0"/>
              <a:t>Such as "flow for application for purchase of toxic chemicals and usage norms," "Norms for usage and reporting of precursor chemicals," "flow for storage and removal of laboratory wastes," "measures for automatic check in laboratories."</a:t>
            </a:r>
            <a:endParaRPr lang="zh-TW" altLang="zh-TW" sz="2400" dirty="0"/>
          </a:p>
          <a:p>
            <a:r>
              <a:rPr lang="en-US" altLang="zh-TW" sz="2400" dirty="0">
                <a:solidFill>
                  <a:srgbClr val="FF0000"/>
                </a:solidFill>
              </a:rPr>
              <a:t>Understand what norms school have on what matters before entering laboratory, for abidance during experiments and avoid omissions or errors. </a:t>
            </a:r>
            <a:endParaRPr lang="zh-TW" altLang="en-US" sz="2400" dirty="0">
              <a:solidFill>
                <a:srgbClr val="FF0000"/>
              </a:solidFill>
            </a:endParaRPr>
          </a:p>
        </p:txBody>
      </p:sp>
      <p:sp>
        <p:nvSpPr>
          <p:cNvPr id="47110" name="Text Box 7"/>
          <p:cNvSpPr txBox="1">
            <a:spLocks noChangeArrowheads="1"/>
          </p:cNvSpPr>
          <p:nvPr/>
        </p:nvSpPr>
        <p:spPr bwMode="auto">
          <a:xfrm>
            <a:off x="333688" y="5445224"/>
            <a:ext cx="8487506" cy="923330"/>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Toxic and Concerned Chemical Substances Control Act, Categories and Regulations Governing Inspection and Declaration of Industrial Precursor Chemicals and Methods and Facilities Standards for the Storage, Clearance and Disposal of Industrial Waste</a:t>
            </a:r>
            <a:endParaRPr lang="zh-TW" altLang="en-US" sz="1700" dirty="0">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a:xfrm>
            <a:off x="6742400" y="6322735"/>
            <a:ext cx="2133600" cy="365125"/>
          </a:xfrm>
        </p:spPr>
        <p:txBody>
          <a:bodyPr/>
          <a:lstStyle/>
          <a:p>
            <a:fld id="{A36E6B7E-3405-4ABC-8F0A-11CAAA034E4E}" type="slidenum">
              <a:rPr lang="zh-TW" altLang="en-US" smtClean="0"/>
              <a:pPr/>
              <a:t>50</a:t>
            </a:fld>
            <a:endParaRPr lang="zh-TW" altLang="en-US" dirty="0"/>
          </a:p>
        </p:txBody>
      </p:sp>
    </p:spTree>
    <p:extLst>
      <p:ext uri="{BB962C8B-B14F-4D97-AF65-F5344CB8AC3E}">
        <p14:creationId xmlns:p14="http://schemas.microsoft.com/office/powerpoint/2010/main" val="41778226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標題 4"/>
          <p:cNvSpPr>
            <a:spLocks noGrp="1"/>
          </p:cNvSpPr>
          <p:nvPr>
            <p:ph type="title"/>
          </p:nvPr>
        </p:nvSpPr>
        <p:spPr>
          <a:xfrm>
            <a:off x="714400" y="786150"/>
            <a:ext cx="7715200" cy="1143000"/>
          </a:xfrm>
        </p:spPr>
        <p:txBody>
          <a:bodyPr/>
          <a:lstStyle/>
          <a:p>
            <a:r>
              <a:rPr lang="en-US" altLang="zh-TW" sz="3200" dirty="0">
                <a:latin typeface="Times New Roman" panose="02020603050405020304" pitchFamily="18" charset="0"/>
              </a:rPr>
              <a:t>Identification, evaluation, and control of Laboratory accidents</a:t>
            </a:r>
            <a:endParaRPr lang="zh-TW" altLang="en-US" sz="3200" b="1" dirty="0">
              <a:latin typeface="Times New Roman" panose="02020603050405020304" pitchFamily="18" charset="0"/>
            </a:endParaRPr>
          </a:p>
        </p:txBody>
      </p:sp>
      <p:sp>
        <p:nvSpPr>
          <p:cNvPr id="50180" name="Rectangle 5"/>
          <p:cNvSpPr>
            <a:spLocks noGrp="1"/>
          </p:cNvSpPr>
          <p:nvPr>
            <p:ph type="body" idx="1"/>
          </p:nvPr>
        </p:nvSpPr>
        <p:spPr>
          <a:xfrm>
            <a:off x="611560" y="1998785"/>
            <a:ext cx="8075240" cy="4421089"/>
          </a:xfrm>
        </p:spPr>
        <p:txBody>
          <a:bodyPr>
            <a:normAutofit/>
          </a:bodyPr>
          <a:lstStyle/>
          <a:p>
            <a:r>
              <a:rPr lang="en-US" altLang="zh-TW" sz="2400" dirty="0"/>
              <a:t>Identify, evaluate, and control Laboratory accidents and set up emergency response procedure, to prevent disasters and minimize damages once disaster occurs. </a:t>
            </a:r>
            <a:endParaRPr lang="zh-TW" altLang="zh-TW" sz="2400" dirty="0"/>
          </a:p>
          <a:p>
            <a:pPr lvl="1"/>
            <a:r>
              <a:rPr lang="en-US" altLang="zh-TW" sz="2400" dirty="0"/>
              <a:t>Peruse and abide by laboratory safety and Health work rules. </a:t>
            </a:r>
            <a:endParaRPr lang="zh-TW" altLang="zh-TW" sz="2400" dirty="0"/>
          </a:p>
          <a:p>
            <a:pPr lvl="1"/>
            <a:r>
              <a:rPr lang="en-US" altLang="zh-TW" sz="2400" dirty="0"/>
              <a:t>Understand features of hazards related to raw materials in use, machinery equipment, procedures, and environment of laboratory, evaluate their safety and health risks, and adopt proper hazard control measures. </a:t>
            </a:r>
            <a:endParaRPr lang="zh-TW" altLang="zh-TW" sz="2400" dirty="0"/>
          </a:p>
        </p:txBody>
      </p:sp>
      <p:sp>
        <p:nvSpPr>
          <p:cNvPr id="3" name="投影片編號版面配置區 2"/>
          <p:cNvSpPr>
            <a:spLocks noGrp="1"/>
          </p:cNvSpPr>
          <p:nvPr>
            <p:ph type="sldNum" sz="quarter" idx="12"/>
          </p:nvPr>
        </p:nvSpPr>
        <p:spPr>
          <a:xfrm>
            <a:off x="6758880" y="6318670"/>
            <a:ext cx="2133600" cy="365125"/>
          </a:xfrm>
        </p:spPr>
        <p:txBody>
          <a:bodyPr/>
          <a:lstStyle/>
          <a:p>
            <a:fld id="{A36E6B7E-3405-4ABC-8F0A-11CAAA034E4E}" type="slidenum">
              <a:rPr lang="zh-TW" altLang="en-US" smtClean="0"/>
              <a:pPr/>
              <a:t>51</a:t>
            </a:fld>
            <a:endParaRPr lang="zh-TW" altLang="en-US" dirty="0"/>
          </a:p>
        </p:txBody>
      </p:sp>
    </p:spTree>
    <p:extLst>
      <p:ext uri="{BB962C8B-B14F-4D97-AF65-F5344CB8AC3E}">
        <p14:creationId xmlns:p14="http://schemas.microsoft.com/office/powerpoint/2010/main" val="25664858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標題 4"/>
          <p:cNvSpPr>
            <a:spLocks noGrp="1"/>
          </p:cNvSpPr>
          <p:nvPr>
            <p:ph type="title"/>
          </p:nvPr>
        </p:nvSpPr>
        <p:spPr>
          <a:xfrm>
            <a:off x="714400" y="764704"/>
            <a:ext cx="7715200" cy="1143000"/>
          </a:xfrm>
        </p:spPr>
        <p:txBody>
          <a:bodyPr/>
          <a:lstStyle/>
          <a:p>
            <a:r>
              <a:rPr lang="en-US" altLang="zh-TW" sz="3200" dirty="0">
                <a:latin typeface="Times New Roman" panose="02020603050405020304" pitchFamily="18" charset="0"/>
              </a:rPr>
              <a:t>Identification, evaluation, and control of Laboratory accidents (cont.)</a:t>
            </a:r>
            <a:endParaRPr lang="zh-TW" altLang="en-US" sz="3200" b="1" dirty="0">
              <a:latin typeface="Times New Roman" panose="02020603050405020304" pitchFamily="18" charset="0"/>
            </a:endParaRPr>
          </a:p>
        </p:txBody>
      </p:sp>
      <p:sp>
        <p:nvSpPr>
          <p:cNvPr id="50180" name="Rectangle 5"/>
          <p:cNvSpPr>
            <a:spLocks noGrp="1"/>
          </p:cNvSpPr>
          <p:nvPr>
            <p:ph type="body" idx="1"/>
          </p:nvPr>
        </p:nvSpPr>
        <p:spPr>
          <a:xfrm>
            <a:off x="708392" y="2006307"/>
            <a:ext cx="7741528" cy="3654941"/>
          </a:xfrm>
        </p:spPr>
        <p:txBody>
          <a:bodyPr>
            <a:normAutofit/>
          </a:bodyPr>
          <a:lstStyle/>
          <a:p>
            <a:pPr lvl="1"/>
            <a:r>
              <a:rPr lang="en-US" altLang="zh-TW" sz="2400" dirty="0"/>
              <a:t>Evaluate possible types of disasters according to laboratory features, set up emergency response procedure, prepare necessary response and first-aid equipment, and conduct drill on emergency response procedure.</a:t>
            </a:r>
            <a:endParaRPr lang="zh-TW" altLang="zh-TW" sz="2400" dirty="0"/>
          </a:p>
          <a:p>
            <a:r>
              <a:rPr lang="en-US" altLang="zh-TW" sz="2400" dirty="0"/>
              <a:t>Hazard prevention measures vary significantly among different types of laboratories, with common notices and measures listed below as reference</a:t>
            </a:r>
          </a:p>
        </p:txBody>
      </p:sp>
      <p:sp>
        <p:nvSpPr>
          <p:cNvPr id="3" name="投影片編號版面配置區 2"/>
          <p:cNvSpPr>
            <a:spLocks noGrp="1"/>
          </p:cNvSpPr>
          <p:nvPr>
            <p:ph type="sldNum" sz="quarter" idx="12"/>
          </p:nvPr>
        </p:nvSpPr>
        <p:spPr>
          <a:xfrm>
            <a:off x="6732240" y="6319480"/>
            <a:ext cx="2133600" cy="365125"/>
          </a:xfrm>
        </p:spPr>
        <p:txBody>
          <a:bodyPr/>
          <a:lstStyle/>
          <a:p>
            <a:fld id="{A36E6B7E-3405-4ABC-8F0A-11CAAA034E4E}" type="slidenum">
              <a:rPr lang="zh-TW" altLang="en-US" smtClean="0"/>
              <a:pPr/>
              <a:t>52</a:t>
            </a:fld>
            <a:endParaRPr lang="zh-TW" altLang="en-US" dirty="0"/>
          </a:p>
        </p:txBody>
      </p:sp>
    </p:spTree>
    <p:extLst>
      <p:ext uri="{BB962C8B-B14F-4D97-AF65-F5344CB8AC3E}">
        <p14:creationId xmlns:p14="http://schemas.microsoft.com/office/powerpoint/2010/main" val="727090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a:xfrm>
            <a:off x="716280" y="548680"/>
            <a:ext cx="7715200" cy="1143000"/>
          </a:xfrm>
        </p:spPr>
        <p:txBody>
          <a:bodyPr/>
          <a:lstStyle/>
          <a:p>
            <a:r>
              <a:rPr lang="en-US" altLang="zh-TW" sz="3200" dirty="0">
                <a:latin typeface="Times New Roman" panose="02020603050405020304" pitchFamily="18" charset="0"/>
              </a:rPr>
              <a:t>Hazardous chemicals</a:t>
            </a:r>
            <a:endParaRPr lang="zh-TW" altLang="en-US" sz="3200" b="1" u="sng" dirty="0">
              <a:latin typeface="Times New Roman" panose="02020603050405020304" pitchFamily="18" charset="0"/>
            </a:endParaRPr>
          </a:p>
        </p:txBody>
      </p:sp>
      <p:sp>
        <p:nvSpPr>
          <p:cNvPr id="52227" name="內容版面配置區 2"/>
          <p:cNvSpPr>
            <a:spLocks noGrp="1"/>
          </p:cNvSpPr>
          <p:nvPr>
            <p:ph idx="1"/>
          </p:nvPr>
        </p:nvSpPr>
        <p:spPr>
          <a:xfrm>
            <a:off x="714400" y="2006599"/>
            <a:ext cx="7715200" cy="4525963"/>
          </a:xfrm>
        </p:spPr>
        <p:txBody>
          <a:bodyPr>
            <a:normAutofit/>
          </a:bodyPr>
          <a:lstStyle/>
          <a:p>
            <a:r>
              <a:rPr lang="en-US" altLang="zh-TW" sz="2400" dirty="0"/>
              <a:t>Hazardous matters (chemicals)</a:t>
            </a:r>
            <a:endParaRPr lang="zh-TW" altLang="zh-TW" sz="2400" dirty="0"/>
          </a:p>
          <a:p>
            <a:pPr lvl="1"/>
            <a:r>
              <a:rPr lang="en-US" altLang="zh-TW" sz="2400" dirty="0"/>
              <a:t>Understand hazard features, level of danger and hazard, transmission channel, and grades and kinds of related preventive equipment. </a:t>
            </a:r>
            <a:endParaRPr lang="zh-TW" altLang="zh-TW" sz="2400" dirty="0"/>
          </a:p>
          <a:p>
            <a:pPr marL="1257300" lvl="2" indent="-457200"/>
            <a:r>
              <a:rPr lang="en-US" altLang="zh-TW" dirty="0"/>
              <a:t>Information source: specifications on container and safety data sheet. </a:t>
            </a:r>
          </a:p>
          <a:p>
            <a:pPr lvl="1"/>
            <a:r>
              <a:rPr lang="en-US" altLang="zh-TW" sz="2400" dirty="0"/>
              <a:t>Assure conformance and environment and equipment to requirements and adopt correct experimental procedure.</a:t>
            </a:r>
            <a:endParaRPr lang="zh-TW" altLang="zh-TW" sz="2400" dirty="0"/>
          </a:p>
        </p:txBody>
      </p:sp>
      <p:sp>
        <p:nvSpPr>
          <p:cNvPr id="3" name="投影片編號版面配置區 2"/>
          <p:cNvSpPr>
            <a:spLocks noGrp="1"/>
          </p:cNvSpPr>
          <p:nvPr>
            <p:ph type="sldNum" sz="quarter" idx="12"/>
          </p:nvPr>
        </p:nvSpPr>
        <p:spPr>
          <a:xfrm>
            <a:off x="6752560" y="6317957"/>
            <a:ext cx="2133600" cy="365125"/>
          </a:xfrm>
        </p:spPr>
        <p:txBody>
          <a:bodyPr/>
          <a:lstStyle/>
          <a:p>
            <a:fld id="{A36E6B7E-3405-4ABC-8F0A-11CAAA034E4E}" type="slidenum">
              <a:rPr lang="zh-TW" altLang="en-US" smtClean="0"/>
              <a:pPr/>
              <a:t>53</a:t>
            </a:fld>
            <a:endParaRPr lang="zh-TW" altLang="en-US" dirty="0"/>
          </a:p>
        </p:txBody>
      </p:sp>
    </p:spTree>
    <p:extLst>
      <p:ext uri="{BB962C8B-B14F-4D97-AF65-F5344CB8AC3E}">
        <p14:creationId xmlns:p14="http://schemas.microsoft.com/office/powerpoint/2010/main" val="2218227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idx="4294967295"/>
          </p:nvPr>
        </p:nvSpPr>
        <p:spPr>
          <a:xfrm>
            <a:off x="457200" y="641008"/>
            <a:ext cx="8229600" cy="927100"/>
          </a:xfrm>
        </p:spPr>
        <p:txBody>
          <a:bodyPr/>
          <a:lstStyle/>
          <a:p>
            <a:r>
              <a:rPr lang="en-US" altLang="zh-TW" sz="3200" dirty="0">
                <a:latin typeface="Times New Roman" panose="02020603050405020304" pitchFamily="18" charset="0"/>
              </a:rPr>
              <a:t>Hazard </a:t>
            </a:r>
            <a:r>
              <a:rPr lang="en-US" altLang="zh-TW" sz="3200" dirty="0" err="1">
                <a:latin typeface="Times New Roman" panose="02020603050405020304" pitchFamily="18" charset="0"/>
              </a:rPr>
              <a:t>comuunication</a:t>
            </a:r>
            <a:endParaRPr lang="zh-TW" altLang="zh-TW" sz="3200" dirty="0">
              <a:latin typeface="Times New Roman" panose="02020603050405020304" pitchFamily="18" charset="0"/>
            </a:endParaRPr>
          </a:p>
        </p:txBody>
      </p:sp>
      <p:sp>
        <p:nvSpPr>
          <p:cNvPr id="52228" name="Rectangle 3"/>
          <p:cNvSpPr>
            <a:spLocks noGrp="1" noChangeArrowheads="1"/>
          </p:cNvSpPr>
          <p:nvPr>
            <p:ph type="body" sz="half" idx="4294967295"/>
          </p:nvPr>
        </p:nvSpPr>
        <p:spPr>
          <a:xfrm>
            <a:off x="395536" y="1669727"/>
            <a:ext cx="5328591" cy="4344670"/>
          </a:xfrm>
        </p:spPr>
        <p:txBody>
          <a:bodyPr>
            <a:noAutofit/>
          </a:bodyPr>
          <a:lstStyle/>
          <a:p>
            <a:pPr>
              <a:spcBef>
                <a:spcPts val="0"/>
              </a:spcBef>
            </a:pPr>
            <a:r>
              <a:rPr lang="en-US" altLang="zh-TW" sz="2400" dirty="0"/>
              <a:t>Containers for hazardous chemicals in laboratory, if any, should have </a:t>
            </a:r>
            <a:r>
              <a:rPr lang="en-US" altLang="zh-TW" sz="2400" dirty="0">
                <a:solidFill>
                  <a:srgbClr val="FF0000"/>
                </a:solidFill>
              </a:rPr>
              <a:t>labelling</a:t>
            </a:r>
            <a:r>
              <a:rPr lang="en-US" altLang="zh-TW" sz="2400" dirty="0"/>
              <a:t> and specifications on: </a:t>
            </a:r>
            <a:endParaRPr lang="zh-TW" altLang="zh-TW" sz="2400" dirty="0"/>
          </a:p>
          <a:p>
            <a:pPr marL="857250" lvl="1" indent="-457200">
              <a:spcBef>
                <a:spcPts val="0"/>
              </a:spcBef>
              <a:buFont typeface="Arial" panose="020B0604020202020204" pitchFamily="34" charset="0"/>
              <a:buChar char="•"/>
            </a:pPr>
            <a:r>
              <a:rPr lang="en-US" altLang="zh-TW" sz="2400" dirty="0">
                <a:solidFill>
                  <a:srgbClr val="FF0000"/>
                </a:solidFill>
              </a:rPr>
              <a:t>Hazard icon</a:t>
            </a:r>
          </a:p>
          <a:p>
            <a:pPr marL="857250" lvl="1" indent="-457200">
              <a:spcBef>
                <a:spcPts val="0"/>
              </a:spcBef>
              <a:buFont typeface="Arial" panose="020B0604020202020204" pitchFamily="34" charset="0"/>
              <a:buChar char="•"/>
            </a:pPr>
            <a:r>
              <a:rPr lang="en-US" altLang="zh-TW" sz="2400" dirty="0">
                <a:solidFill>
                  <a:srgbClr val="FF0000"/>
                </a:solidFill>
              </a:rPr>
              <a:t>Content </a:t>
            </a:r>
            <a:r>
              <a:rPr lang="en-US" altLang="zh-TW" sz="2400" dirty="0"/>
              <a:t>include:</a:t>
            </a:r>
          </a:p>
          <a:p>
            <a:pPr lvl="1">
              <a:spcBef>
                <a:spcPts val="0"/>
              </a:spcBef>
            </a:pPr>
            <a:r>
              <a:rPr lang="en-US" altLang="zh-TW" sz="2400" dirty="0"/>
              <a:t>Name</a:t>
            </a:r>
            <a:endParaRPr lang="zh-TW" altLang="zh-TW" sz="2400" dirty="0"/>
          </a:p>
          <a:p>
            <a:pPr lvl="1">
              <a:spcBef>
                <a:spcPts val="0"/>
              </a:spcBef>
            </a:pPr>
            <a:r>
              <a:rPr lang="en-US" altLang="zh-TW" sz="2400" dirty="0"/>
              <a:t>Constituents</a:t>
            </a:r>
            <a:endParaRPr lang="zh-TW" altLang="zh-TW" sz="2400" dirty="0"/>
          </a:p>
          <a:p>
            <a:pPr lvl="1">
              <a:spcBef>
                <a:spcPts val="0"/>
              </a:spcBef>
            </a:pPr>
            <a:r>
              <a:rPr lang="en-US" altLang="zh-TW" sz="2400" dirty="0">
                <a:solidFill>
                  <a:srgbClr val="FF0000"/>
                </a:solidFill>
              </a:rPr>
              <a:t>Warning</a:t>
            </a:r>
            <a:endParaRPr lang="zh-TW" altLang="zh-TW" sz="2400" dirty="0">
              <a:solidFill>
                <a:srgbClr val="FF0000"/>
              </a:solidFill>
            </a:endParaRPr>
          </a:p>
          <a:p>
            <a:pPr lvl="1">
              <a:spcBef>
                <a:spcPts val="0"/>
              </a:spcBef>
            </a:pPr>
            <a:r>
              <a:rPr lang="en-US" altLang="zh-TW" sz="2400" dirty="0">
                <a:solidFill>
                  <a:srgbClr val="FF0000"/>
                </a:solidFill>
              </a:rPr>
              <a:t>Message on hazard warning</a:t>
            </a:r>
            <a:endParaRPr lang="zh-TW" altLang="zh-TW" sz="2400" dirty="0">
              <a:solidFill>
                <a:srgbClr val="FF0000"/>
              </a:solidFill>
            </a:endParaRPr>
          </a:p>
          <a:p>
            <a:pPr lvl="1">
              <a:spcBef>
                <a:spcPts val="0"/>
              </a:spcBef>
            </a:pPr>
            <a:r>
              <a:rPr lang="en-US" altLang="zh-TW" sz="2400" dirty="0">
                <a:solidFill>
                  <a:srgbClr val="FF0000"/>
                </a:solidFill>
              </a:rPr>
              <a:t>Hazard preventive measures</a:t>
            </a:r>
            <a:endParaRPr lang="zh-TW" altLang="zh-TW" sz="2400" dirty="0">
              <a:solidFill>
                <a:srgbClr val="FF0000"/>
              </a:solidFill>
            </a:endParaRPr>
          </a:p>
          <a:p>
            <a:pPr lvl="1">
              <a:spcBef>
                <a:spcPts val="0"/>
              </a:spcBef>
            </a:pPr>
            <a:r>
              <a:rPr lang="en-US" altLang="zh-TW" sz="2400" dirty="0"/>
              <a:t>Name, address, telephone number of producer, importer, or supplier</a:t>
            </a:r>
            <a:endParaRPr lang="zh-TW" altLang="zh-TW" sz="2400" dirty="0"/>
          </a:p>
        </p:txBody>
      </p:sp>
      <p:sp>
        <p:nvSpPr>
          <p:cNvPr id="52232" name="Text Box 9"/>
          <p:cNvSpPr txBox="1">
            <a:spLocks noChangeArrowheads="1"/>
          </p:cNvSpPr>
          <p:nvPr/>
        </p:nvSpPr>
        <p:spPr bwMode="auto">
          <a:xfrm>
            <a:off x="733263" y="6124664"/>
            <a:ext cx="7685641" cy="923330"/>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Regulations for the Labeling and Hazard Communication of Hazardous Chemicals &amp; Regulations for the Labeling and Safety Data Sheets for Toxic and Concerned Chemical Substances</a:t>
            </a:r>
            <a:endParaRPr lang="zh-TW" altLang="en-US" sz="1700" dirty="0">
              <a:solidFill>
                <a:prstClr val="black"/>
              </a:solidFill>
              <a:latin typeface="Times New Roman" panose="02020603050405020304" pitchFamily="18" charset="0"/>
              <a:ea typeface="標楷體" pitchFamily="65" charset="-120"/>
              <a:cs typeface="Times New Roman" panose="02020603050405020304" pitchFamily="18" charset="0"/>
            </a:endParaRPr>
          </a:p>
        </p:txBody>
      </p:sp>
      <p:pic>
        <p:nvPicPr>
          <p:cNvPr id="2" name="圖片 1" descr="畫面剪輯"/>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7" y="1765313"/>
            <a:ext cx="3245368" cy="4153498"/>
          </a:xfrm>
          <a:prstGeom prst="rect">
            <a:avLst/>
          </a:prstGeom>
        </p:spPr>
      </p:pic>
      <p:sp>
        <p:nvSpPr>
          <p:cNvPr id="4" name="投影片編號版面配置區 3"/>
          <p:cNvSpPr>
            <a:spLocks noGrp="1"/>
          </p:cNvSpPr>
          <p:nvPr>
            <p:ph type="sldNum" sz="quarter" idx="12"/>
          </p:nvPr>
        </p:nvSpPr>
        <p:spPr>
          <a:xfrm>
            <a:off x="6732240" y="6322003"/>
            <a:ext cx="2133600" cy="412155"/>
          </a:xfrm>
        </p:spPr>
        <p:txBody>
          <a:bodyPr/>
          <a:lstStyle/>
          <a:p>
            <a:fld id="{A36E6B7E-3405-4ABC-8F0A-11CAAA034E4E}" type="slidenum">
              <a:rPr lang="zh-TW" altLang="en-US" smtClean="0"/>
              <a:pPr/>
              <a:t>54</a:t>
            </a:fld>
            <a:endParaRPr lang="zh-TW" altLang="en-US" dirty="0"/>
          </a:p>
        </p:txBody>
      </p:sp>
    </p:spTree>
    <p:extLst>
      <p:ext uri="{BB962C8B-B14F-4D97-AF65-F5344CB8AC3E}">
        <p14:creationId xmlns:p14="http://schemas.microsoft.com/office/powerpoint/2010/main" val="30259233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6" name="圖片 1" descr="畫面剪輯"/>
          <p:cNvPicPr>
            <a:picLocks noChangeAspect="1"/>
          </p:cNvPicPr>
          <p:nvPr/>
        </p:nvPicPr>
        <p:blipFill rotWithShape="1">
          <a:blip r:embed="rId3" cstate="print"/>
          <a:srcRect l="6376" t="4598" r="5589" b="7433"/>
          <a:stretch/>
        </p:blipFill>
        <p:spPr bwMode="auto">
          <a:xfrm>
            <a:off x="5939055" y="1637661"/>
            <a:ext cx="2939701" cy="4167603"/>
          </a:xfrm>
          <a:prstGeom prst="rect">
            <a:avLst/>
          </a:prstGeom>
          <a:noFill/>
          <a:ln w="9525">
            <a:noFill/>
            <a:miter lim="800000"/>
            <a:headEnd/>
            <a:tailEnd/>
          </a:ln>
        </p:spPr>
      </p:pic>
      <p:sp>
        <p:nvSpPr>
          <p:cNvPr id="53251" name="Rectangle 2"/>
          <p:cNvSpPr>
            <a:spLocks noGrp="1" noChangeArrowheads="1"/>
          </p:cNvSpPr>
          <p:nvPr>
            <p:ph type="title" idx="4294967295"/>
          </p:nvPr>
        </p:nvSpPr>
        <p:spPr>
          <a:xfrm>
            <a:off x="827584" y="545559"/>
            <a:ext cx="7499176" cy="1143000"/>
          </a:xfrm>
        </p:spPr>
        <p:txBody>
          <a:bodyPr/>
          <a:lstStyle/>
          <a:p>
            <a:pPr eaLnBrk="1" hangingPunct="1"/>
            <a:r>
              <a:rPr lang="en-US" altLang="zh-TW" sz="3200" dirty="0">
                <a:latin typeface="Times New Roman" panose="02020603050405020304" pitchFamily="18" charset="0"/>
              </a:rPr>
              <a:t>SDS (Safety Data Sheet)</a:t>
            </a:r>
          </a:p>
        </p:txBody>
      </p:sp>
      <p:sp>
        <p:nvSpPr>
          <p:cNvPr id="53252" name="Rectangle 3"/>
          <p:cNvSpPr>
            <a:spLocks noGrp="1" noChangeArrowheads="1"/>
          </p:cNvSpPr>
          <p:nvPr>
            <p:ph idx="4294967295"/>
          </p:nvPr>
        </p:nvSpPr>
        <p:spPr>
          <a:xfrm>
            <a:off x="343273" y="1556792"/>
            <a:ext cx="5595782" cy="5616649"/>
          </a:xfrm>
        </p:spPr>
        <p:txBody>
          <a:bodyPr>
            <a:noAutofit/>
          </a:bodyPr>
          <a:lstStyle/>
          <a:p>
            <a:r>
              <a:rPr lang="en-US" altLang="zh-TW" sz="2400" dirty="0"/>
              <a:t>Laboratory should prepare </a:t>
            </a:r>
            <a:r>
              <a:rPr lang="en-US" altLang="zh-TW" sz="2400" dirty="0">
                <a:solidFill>
                  <a:srgbClr val="FF0000"/>
                </a:solidFill>
              </a:rPr>
              <a:t>safety data sheet</a:t>
            </a:r>
            <a:r>
              <a:rPr lang="en-US" altLang="zh-TW" sz="2400" dirty="0"/>
              <a:t> for use of chemicals and place it at conspicuous and easily accessible spot. </a:t>
            </a:r>
            <a:endParaRPr lang="zh-TW" altLang="zh-TW" sz="2400" dirty="0"/>
          </a:p>
          <a:p>
            <a:r>
              <a:rPr lang="en-US" altLang="zh-TW" sz="2400" dirty="0"/>
              <a:t>Contents of SDS should be reviewed constantly, </a:t>
            </a:r>
            <a:r>
              <a:rPr lang="en-US" altLang="zh-TW" sz="2400" dirty="0">
                <a:solidFill>
                  <a:srgbClr val="FF0000"/>
                </a:solidFill>
              </a:rPr>
              <a:t>according to actual situation</a:t>
            </a:r>
            <a:r>
              <a:rPr lang="en-US" altLang="zh-TW" sz="2400" dirty="0"/>
              <a:t>, to assure correct and updated contents. </a:t>
            </a:r>
            <a:endParaRPr lang="zh-TW" altLang="zh-TW" sz="2400" dirty="0"/>
          </a:p>
          <a:p>
            <a:pPr lvl="1">
              <a:spcBef>
                <a:spcPts val="0"/>
              </a:spcBef>
            </a:pPr>
            <a:r>
              <a:rPr lang="en-US" altLang="zh-TW" sz="2400" dirty="0"/>
              <a:t>Updated record should kept for three years. </a:t>
            </a:r>
            <a:endParaRPr lang="zh-TW" altLang="zh-TW" sz="2400" dirty="0"/>
          </a:p>
          <a:p>
            <a:r>
              <a:rPr lang="en-US" altLang="zh-TW" sz="2400" dirty="0"/>
              <a:t>Produce and fill in list of chemicals </a:t>
            </a:r>
            <a:endParaRPr lang="zh-TW" altLang="zh-TW" sz="2400" dirty="0"/>
          </a:p>
          <a:p>
            <a:pPr lvl="1">
              <a:spcBef>
                <a:spcPts val="0"/>
              </a:spcBef>
            </a:pPr>
            <a:r>
              <a:rPr lang="en-US" altLang="zh-TW" sz="2400" dirty="0"/>
              <a:t>Register purchase of new chemicals, usage (volume), waste, or depletion on the list. </a:t>
            </a:r>
          </a:p>
        </p:txBody>
      </p:sp>
      <p:sp>
        <p:nvSpPr>
          <p:cNvPr id="3" name="投影片編號版面配置區 2"/>
          <p:cNvSpPr>
            <a:spLocks noGrp="1"/>
          </p:cNvSpPr>
          <p:nvPr>
            <p:ph type="sldNum" sz="quarter" idx="12"/>
          </p:nvPr>
        </p:nvSpPr>
        <p:spPr>
          <a:xfrm>
            <a:off x="6745157" y="6322601"/>
            <a:ext cx="2133600" cy="412155"/>
          </a:xfrm>
        </p:spPr>
        <p:txBody>
          <a:bodyPr/>
          <a:lstStyle/>
          <a:p>
            <a:fld id="{A36E6B7E-3405-4ABC-8F0A-11CAAA034E4E}" type="slidenum">
              <a:rPr lang="zh-TW" altLang="en-US" smtClean="0"/>
              <a:pPr/>
              <a:t>55</a:t>
            </a:fld>
            <a:endParaRPr lang="zh-TW" altLang="en-US" dirty="0"/>
          </a:p>
        </p:txBody>
      </p:sp>
      <p:sp>
        <p:nvSpPr>
          <p:cNvPr id="7" name="Text Box 9">
            <a:extLst>
              <a:ext uri="{FF2B5EF4-FFF2-40B4-BE49-F238E27FC236}">
                <a16:creationId xmlns:a16="http://schemas.microsoft.com/office/drawing/2014/main" id="{9F9A7C3E-6F3C-469C-B103-FA7B3D06DE53}"/>
              </a:ext>
            </a:extLst>
          </p:cNvPr>
          <p:cNvSpPr txBox="1">
            <a:spLocks noChangeArrowheads="1"/>
          </p:cNvSpPr>
          <p:nvPr/>
        </p:nvSpPr>
        <p:spPr bwMode="auto">
          <a:xfrm>
            <a:off x="733480" y="6061928"/>
            <a:ext cx="7685641" cy="923330"/>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Regulations for the Labeling and Hazard Communication of Hazardous Chemicals &amp; Regulations for the Labeling and Materials Safety Data Sheets for Toxic and Concerned Chemical Substances</a:t>
            </a:r>
            <a:endParaRPr lang="zh-TW" altLang="en-US" sz="1700" dirty="0">
              <a:solidFill>
                <a:prstClr val="black"/>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2519321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idx="4294967295"/>
          </p:nvPr>
        </p:nvSpPr>
        <p:spPr>
          <a:xfrm>
            <a:off x="457200" y="521949"/>
            <a:ext cx="8229600" cy="1139825"/>
          </a:xfrm>
        </p:spPr>
        <p:txBody>
          <a:bodyPr/>
          <a:lstStyle/>
          <a:p>
            <a:pPr eaLnBrk="1" hangingPunct="1"/>
            <a:r>
              <a:rPr lang="en-US" altLang="zh-TW" sz="3200" dirty="0">
                <a:latin typeface="Times New Roman" panose="02020603050405020304" pitchFamily="18" charset="0"/>
              </a:rPr>
              <a:t>Storage of chemicals </a:t>
            </a:r>
            <a:endParaRPr lang="zh-TW" altLang="en-US" sz="3200" dirty="0">
              <a:latin typeface="Times New Roman" panose="02020603050405020304" pitchFamily="18" charset="0"/>
            </a:endParaRPr>
          </a:p>
        </p:txBody>
      </p:sp>
      <p:sp>
        <p:nvSpPr>
          <p:cNvPr id="54276" name="Rectangle 3"/>
          <p:cNvSpPr>
            <a:spLocks noGrp="1" noChangeArrowheads="1"/>
          </p:cNvSpPr>
          <p:nvPr>
            <p:ph type="body" sz="half" idx="4294967295"/>
          </p:nvPr>
        </p:nvSpPr>
        <p:spPr>
          <a:xfrm>
            <a:off x="250825" y="1484313"/>
            <a:ext cx="5497275" cy="4176935"/>
          </a:xfrm>
        </p:spPr>
        <p:txBody>
          <a:bodyPr>
            <a:noAutofit/>
          </a:bodyPr>
          <a:lstStyle/>
          <a:p>
            <a:r>
              <a:rPr lang="en-US" altLang="zh-TW" sz="2400" dirty="0"/>
              <a:t>Hazardous matters should be deposited according to their features (</a:t>
            </a:r>
            <a:r>
              <a:rPr lang="en-US" altLang="zh-TW" sz="2400" dirty="0">
                <a:solidFill>
                  <a:srgbClr val="FF0000"/>
                </a:solidFill>
              </a:rPr>
              <a:t>volatility</a:t>
            </a:r>
            <a:r>
              <a:rPr lang="en-US" altLang="zh-TW" sz="2400" dirty="0"/>
              <a:t>, </a:t>
            </a:r>
            <a:r>
              <a:rPr lang="en-US" altLang="zh-TW" sz="2400" dirty="0">
                <a:solidFill>
                  <a:srgbClr val="FF0000"/>
                </a:solidFill>
              </a:rPr>
              <a:t>inflammability</a:t>
            </a:r>
            <a:r>
              <a:rPr lang="en-US" altLang="zh-TW" sz="2400" dirty="0"/>
              <a:t>, and </a:t>
            </a:r>
            <a:r>
              <a:rPr lang="en-US" altLang="zh-TW" sz="2400" dirty="0">
                <a:solidFill>
                  <a:srgbClr val="FF0000"/>
                </a:solidFill>
              </a:rPr>
              <a:t>compatibility</a:t>
            </a:r>
            <a:r>
              <a:rPr lang="en-US" altLang="zh-TW" sz="2400" dirty="0"/>
              <a:t>).</a:t>
            </a:r>
            <a:endParaRPr lang="zh-TW" altLang="zh-TW" sz="2400" dirty="0"/>
          </a:p>
          <a:p>
            <a:r>
              <a:rPr lang="en-US" altLang="zh-TW" sz="2400" dirty="0"/>
              <a:t>Exhaust facilities of place for deposit of hazardous matters should be checked and maintained regularly. </a:t>
            </a:r>
            <a:endParaRPr lang="zh-TW" altLang="zh-TW" sz="2400" dirty="0"/>
          </a:p>
          <a:p>
            <a:r>
              <a:rPr lang="en-US" altLang="zh-TW" sz="2400" dirty="0"/>
              <a:t>Place with deposit of massive volatile and inflammable liquid should be furnished with </a:t>
            </a:r>
            <a:r>
              <a:rPr lang="en-US" altLang="zh-TW" sz="2400" dirty="0">
                <a:solidFill>
                  <a:srgbClr val="FF0000"/>
                </a:solidFill>
              </a:rPr>
              <a:t>inflammable-gas detectors</a:t>
            </a:r>
            <a:r>
              <a:rPr lang="en-US" altLang="zh-TW" sz="2400" dirty="0"/>
              <a:t>, which be checked regularly to assure their normal operation. </a:t>
            </a:r>
            <a:endParaRPr lang="zh-TW" altLang="en-US" sz="2400" dirty="0"/>
          </a:p>
        </p:txBody>
      </p:sp>
      <p:grpSp>
        <p:nvGrpSpPr>
          <p:cNvPr id="54278" name="Group 5"/>
          <p:cNvGrpSpPr>
            <a:grpSpLocks/>
          </p:cNvGrpSpPr>
          <p:nvPr/>
        </p:nvGrpSpPr>
        <p:grpSpPr bwMode="auto">
          <a:xfrm>
            <a:off x="5916197" y="1850037"/>
            <a:ext cx="3207562" cy="3622947"/>
            <a:chOff x="3517" y="1389"/>
            <a:chExt cx="2070" cy="2440"/>
          </a:xfrm>
        </p:grpSpPr>
        <p:pic>
          <p:nvPicPr>
            <p:cNvPr id="54282" name="Picture 6" descr="P1000911"/>
            <p:cNvPicPr>
              <a:picLocks noChangeAspect="1" noChangeArrowheads="1"/>
            </p:cNvPicPr>
            <p:nvPr/>
          </p:nvPicPr>
          <p:blipFill>
            <a:blip r:embed="rId3" cstate="print"/>
            <a:srcRect/>
            <a:stretch>
              <a:fillRect/>
            </a:stretch>
          </p:blipFill>
          <p:spPr bwMode="auto">
            <a:xfrm>
              <a:off x="3517" y="1389"/>
              <a:ext cx="2039" cy="2440"/>
            </a:xfrm>
            <a:prstGeom prst="rect">
              <a:avLst/>
            </a:prstGeom>
            <a:noFill/>
            <a:ln w="9525">
              <a:noFill/>
              <a:miter lim="800000"/>
              <a:headEnd/>
              <a:tailEnd/>
            </a:ln>
          </p:spPr>
        </p:pic>
        <p:sp>
          <p:nvSpPr>
            <p:cNvPr id="54283" name="AutoShape 7"/>
            <p:cNvSpPr>
              <a:spLocks noChangeArrowheads="1"/>
            </p:cNvSpPr>
            <p:nvPr/>
          </p:nvSpPr>
          <p:spPr bwMode="auto">
            <a:xfrm>
              <a:off x="4090" y="1450"/>
              <a:ext cx="771" cy="227"/>
            </a:xfrm>
            <a:prstGeom prst="leftArrow">
              <a:avLst>
                <a:gd name="adj1" fmla="val 50000"/>
                <a:gd name="adj2" fmla="val 84912"/>
              </a:avLst>
            </a:prstGeom>
            <a:solidFill>
              <a:srgbClr val="FF0000"/>
            </a:solidFill>
            <a:ln w="9525">
              <a:solidFill>
                <a:schemeClr val="tx1"/>
              </a:solidFill>
              <a:miter lim="800000"/>
              <a:headEnd/>
              <a:tailEnd/>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54284" name="Text Box 8"/>
            <p:cNvSpPr txBox="1">
              <a:spLocks noChangeArrowheads="1"/>
            </p:cNvSpPr>
            <p:nvPr/>
          </p:nvSpPr>
          <p:spPr bwMode="auto">
            <a:xfrm>
              <a:off x="4861" y="1756"/>
              <a:ext cx="726" cy="249"/>
            </a:xfrm>
            <a:prstGeom prst="rect">
              <a:avLst/>
            </a:prstGeom>
            <a:noFill/>
            <a:ln w="9525">
              <a:noFill/>
              <a:miter lim="800000"/>
              <a:headEnd/>
              <a:tailEnd/>
            </a:ln>
          </p:spPr>
          <p:txBody>
            <a:bodyPr>
              <a:spAutoFit/>
            </a:bodyPr>
            <a:lstStyle/>
            <a:p>
              <a:pPr>
                <a:spcBef>
                  <a:spcPct val="50000"/>
                </a:spcBef>
              </a:pPr>
              <a:endParaRPr lang="zh-TW" altLang="en-US" dirty="0">
                <a:solidFill>
                  <a:srgbClr val="FF0000"/>
                </a:solidFill>
                <a:latin typeface="標楷體" pitchFamily="65" charset="-120"/>
                <a:ea typeface="標楷體" pitchFamily="65" charset="-120"/>
              </a:endParaRPr>
            </a:p>
          </p:txBody>
        </p:sp>
      </p:grpSp>
      <p:sp>
        <p:nvSpPr>
          <p:cNvPr id="54279" name="Rectangle 10"/>
          <p:cNvSpPr>
            <a:spLocks noChangeArrowheads="1"/>
          </p:cNvSpPr>
          <p:nvPr/>
        </p:nvSpPr>
        <p:spPr bwMode="auto">
          <a:xfrm>
            <a:off x="5833197" y="5405618"/>
            <a:ext cx="3325526" cy="369332"/>
          </a:xfrm>
          <a:prstGeom prst="rect">
            <a:avLst/>
          </a:prstGeom>
          <a:noFill/>
          <a:ln w="9525">
            <a:noFill/>
            <a:miter lim="800000"/>
            <a:headEnd/>
            <a:tailEnd/>
          </a:ln>
        </p:spPr>
        <p:txBody>
          <a:bodyPr wrap="none">
            <a:spAutoFit/>
          </a:bodyPr>
          <a:lstStyle/>
          <a:p>
            <a:pPr>
              <a:spcBef>
                <a:spcPct val="20000"/>
              </a:spcBef>
            </a:pPr>
            <a:r>
              <a:rPr lang="en-US" altLang="zh-TW" dirty="0">
                <a:solidFill>
                  <a:srgbClr val="FF0000"/>
                </a:solidFill>
                <a:latin typeface="Times New Roman" panose="02020603050405020304" pitchFamily="18" charset="0"/>
                <a:cs typeface="Times New Roman" panose="02020603050405020304" pitchFamily="18" charset="0"/>
              </a:rPr>
              <a:t>Fireproof explosion-proof cabinet</a:t>
            </a:r>
            <a:endParaRPr kumimoji="0" lang="zh-TW" altLang="en-US" sz="200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54281" name="Text Box 14"/>
          <p:cNvSpPr txBox="1">
            <a:spLocks noChangeArrowheads="1"/>
          </p:cNvSpPr>
          <p:nvPr/>
        </p:nvSpPr>
        <p:spPr bwMode="auto">
          <a:xfrm>
            <a:off x="683568" y="5741987"/>
            <a:ext cx="5497274"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Occupational safety and health facilities regulations</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&amp; Regulation of Prevention for. Organic Solvent Poisoning</a:t>
            </a:r>
            <a:endParaRPr lang="zh-TW" altLang="zh-TW"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a:xfrm>
            <a:off x="6758880" y="6318845"/>
            <a:ext cx="2133600" cy="412155"/>
          </a:xfrm>
        </p:spPr>
        <p:txBody>
          <a:bodyPr/>
          <a:lstStyle/>
          <a:p>
            <a:fld id="{A36E6B7E-3405-4ABC-8F0A-11CAAA034E4E}" type="slidenum">
              <a:rPr lang="zh-TW" altLang="en-US" smtClean="0"/>
              <a:pPr/>
              <a:t>56</a:t>
            </a:fld>
            <a:endParaRPr lang="zh-TW" altLang="en-US" dirty="0"/>
          </a:p>
        </p:txBody>
      </p:sp>
      <p:sp>
        <p:nvSpPr>
          <p:cNvPr id="2" name="矩形 1">
            <a:extLst>
              <a:ext uri="{FF2B5EF4-FFF2-40B4-BE49-F238E27FC236}">
                <a16:creationId xmlns:a16="http://schemas.microsoft.com/office/drawing/2014/main" id="{ED9673F0-72BE-475A-BAF3-266FD675F2AD}"/>
              </a:ext>
            </a:extLst>
          </p:cNvPr>
          <p:cNvSpPr/>
          <p:nvPr/>
        </p:nvSpPr>
        <p:spPr>
          <a:xfrm>
            <a:off x="6301539" y="2227500"/>
            <a:ext cx="2510303" cy="369332"/>
          </a:xfrm>
          <a:prstGeom prst="rect">
            <a:avLst/>
          </a:prstGeom>
        </p:spPr>
        <p:txBody>
          <a:bodyPr wrap="none">
            <a:spAutoFit/>
          </a:bodyPr>
          <a:lstStyle/>
          <a:p>
            <a:r>
              <a:rPr lang="en-US" altLang="zh-TW" b="1" dirty="0">
                <a:solidFill>
                  <a:srgbClr val="FF0000"/>
                </a:solidFill>
                <a:latin typeface="Times New Roman" panose="02020603050405020304" pitchFamily="18" charset="0"/>
                <a:cs typeface="Times New Roman" panose="02020603050405020304" pitchFamily="18" charset="0"/>
              </a:rPr>
              <a:t>Ventilation and exhaust</a:t>
            </a:r>
            <a:endParaRPr lang="zh-TW"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6764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idx="4294967295"/>
          </p:nvPr>
        </p:nvSpPr>
        <p:spPr>
          <a:xfrm>
            <a:off x="457200" y="637630"/>
            <a:ext cx="8229600" cy="919162"/>
          </a:xfrm>
        </p:spPr>
        <p:txBody>
          <a:bodyPr/>
          <a:lstStyle/>
          <a:p>
            <a:r>
              <a:rPr lang="en-US" altLang="zh-TW" sz="3200" dirty="0">
                <a:latin typeface="Times New Roman" panose="02020603050405020304" pitchFamily="18" charset="0"/>
              </a:rPr>
              <a:t>Ventilation equipment </a:t>
            </a:r>
            <a:endParaRPr lang="zh-TW" altLang="en-US" sz="3200" dirty="0">
              <a:latin typeface="Times New Roman" panose="02020603050405020304" pitchFamily="18" charset="0"/>
            </a:endParaRPr>
          </a:p>
        </p:txBody>
      </p:sp>
      <p:sp>
        <p:nvSpPr>
          <p:cNvPr id="56324" name="Rectangle 3"/>
          <p:cNvSpPr>
            <a:spLocks noGrp="1" noChangeArrowheads="1"/>
          </p:cNvSpPr>
          <p:nvPr>
            <p:ph type="body" sz="half" idx="4294967295"/>
          </p:nvPr>
        </p:nvSpPr>
        <p:spPr>
          <a:xfrm>
            <a:off x="250825" y="1388746"/>
            <a:ext cx="6453981" cy="4319686"/>
          </a:xfrm>
        </p:spPr>
        <p:txBody>
          <a:bodyPr>
            <a:noAutofit/>
          </a:bodyPr>
          <a:lstStyle/>
          <a:p>
            <a:r>
              <a:rPr lang="en-US" altLang="zh-TW" sz="2400" dirty="0"/>
              <a:t>Maintain good ventilation in laboratory. </a:t>
            </a:r>
          </a:p>
          <a:p>
            <a:r>
              <a:rPr lang="en-US" altLang="zh-TW" sz="2400" dirty="0"/>
              <a:t>Volatile chemicals should be handled inside chemical hood.</a:t>
            </a:r>
          </a:p>
          <a:p>
            <a:r>
              <a:rPr lang="en-US" altLang="zh-TW" sz="2400" dirty="0"/>
              <a:t>Handle microorganism with air-born transmission capability inside a biological safety hood. </a:t>
            </a:r>
            <a:endParaRPr lang="zh-TW" altLang="zh-TW" sz="2400" dirty="0"/>
          </a:p>
          <a:p>
            <a:r>
              <a:rPr lang="en-US" altLang="zh-TW" sz="2400" dirty="0"/>
              <a:t>Don't mix chemical exhaust tank with biological safe air tank, which has different function and structure.</a:t>
            </a:r>
            <a:endParaRPr lang="zh-TW" altLang="zh-TW" sz="2400" dirty="0"/>
          </a:p>
          <a:p>
            <a:r>
              <a:rPr lang="en-US" altLang="zh-TW" sz="2400" dirty="0"/>
              <a:t>Don't place superfluous matters inside chemical exhaust tank to avoid blockage of air flow.</a:t>
            </a:r>
            <a:endParaRPr lang="zh-TW" altLang="zh-TW" sz="2400" dirty="0"/>
          </a:p>
        </p:txBody>
      </p:sp>
      <p:pic>
        <p:nvPicPr>
          <p:cNvPr id="56325" name="Picture 5" descr="DSCN3930"/>
          <p:cNvPicPr>
            <a:picLocks noGrp="1" noChangeAspect="1" noChangeArrowheads="1"/>
          </p:cNvPicPr>
          <p:nvPr>
            <p:ph sz="quarter" idx="4294967295"/>
          </p:nvPr>
        </p:nvPicPr>
        <p:blipFill rotWithShape="1">
          <a:blip r:embed="rId3" cstate="print"/>
          <a:srcRect l="16633" r="2448"/>
          <a:stretch/>
        </p:blipFill>
        <p:spPr>
          <a:xfrm>
            <a:off x="6847556" y="4076806"/>
            <a:ext cx="2045619" cy="1895319"/>
          </a:xfrm>
          <a:noFill/>
        </p:spPr>
      </p:pic>
      <p:sp>
        <p:nvSpPr>
          <p:cNvPr id="56326" name="Text Box 6"/>
          <p:cNvSpPr txBox="1">
            <a:spLocks noChangeArrowheads="1"/>
          </p:cNvSpPr>
          <p:nvPr/>
        </p:nvSpPr>
        <p:spPr bwMode="auto">
          <a:xfrm>
            <a:off x="6711382" y="3471707"/>
            <a:ext cx="2397122" cy="369332"/>
          </a:xfrm>
          <a:prstGeom prst="rect">
            <a:avLst/>
          </a:prstGeom>
          <a:noFill/>
          <a:ln w="9525">
            <a:no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Chemical exhaust tank</a:t>
            </a:r>
            <a:endParaRPr lang="zh-TW" altLang="zh-TW" dirty="0">
              <a:latin typeface="Times New Roman" panose="02020603050405020304" pitchFamily="18" charset="0"/>
              <a:cs typeface="Times New Roman" panose="02020603050405020304" pitchFamily="18" charset="0"/>
            </a:endParaRPr>
          </a:p>
        </p:txBody>
      </p:sp>
      <p:sp>
        <p:nvSpPr>
          <p:cNvPr id="56327" name="Text Box 7"/>
          <p:cNvSpPr txBox="1">
            <a:spLocks noChangeArrowheads="1"/>
          </p:cNvSpPr>
          <p:nvPr/>
        </p:nvSpPr>
        <p:spPr bwMode="auto">
          <a:xfrm>
            <a:off x="6704806" y="5972125"/>
            <a:ext cx="2547714" cy="369332"/>
          </a:xfrm>
          <a:prstGeom prst="rect">
            <a:avLst/>
          </a:prstGeom>
          <a:noFill/>
          <a:ln w="9525">
            <a:noFill/>
            <a:miter lim="800000"/>
            <a:headEnd/>
            <a:tailEnd/>
          </a:ln>
        </p:spPr>
        <p:txBody>
          <a:bodyPr wrap="square">
            <a:spAutoFit/>
          </a:bodyPr>
          <a:lstStyle/>
          <a:p>
            <a:pPr>
              <a:spcBef>
                <a:spcPct val="50000"/>
              </a:spcBef>
            </a:pPr>
            <a:r>
              <a:rPr lang="en-US" altLang="zh-TW" dirty="0">
                <a:latin typeface="Times New Roman" panose="02020603050405020304" pitchFamily="18" charset="0"/>
                <a:cs typeface="Times New Roman" panose="02020603050405020304" pitchFamily="18" charset="0"/>
              </a:rPr>
              <a:t>local exhaust ventilation</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pic>
        <p:nvPicPr>
          <p:cNvPr id="56328" name="Picture 9" descr="Chemical%20hood%20_large"/>
          <p:cNvPicPr>
            <a:picLocks noChangeAspect="1" noChangeArrowheads="1"/>
          </p:cNvPicPr>
          <p:nvPr/>
        </p:nvPicPr>
        <p:blipFill rotWithShape="1">
          <a:blip r:embed="rId4" cstate="print"/>
          <a:srcRect t="13324"/>
          <a:stretch/>
        </p:blipFill>
        <p:spPr bwMode="auto">
          <a:xfrm>
            <a:off x="6833582" y="1556792"/>
            <a:ext cx="2059593" cy="1872208"/>
          </a:xfrm>
          <a:prstGeom prst="rect">
            <a:avLst/>
          </a:prstGeom>
          <a:noFill/>
          <a:ln w="9525">
            <a:noFill/>
            <a:miter lim="800000"/>
            <a:headEnd/>
            <a:tailEnd/>
          </a:ln>
        </p:spPr>
      </p:pic>
      <p:sp>
        <p:nvSpPr>
          <p:cNvPr id="3" name="投影片編號版面配置區 2"/>
          <p:cNvSpPr>
            <a:spLocks noGrp="1"/>
          </p:cNvSpPr>
          <p:nvPr>
            <p:ph type="sldNum" sz="quarter" idx="12"/>
          </p:nvPr>
        </p:nvSpPr>
        <p:spPr>
          <a:xfrm>
            <a:off x="6759575" y="6309320"/>
            <a:ext cx="2133600" cy="412155"/>
          </a:xfrm>
        </p:spPr>
        <p:txBody>
          <a:bodyPr/>
          <a:lstStyle/>
          <a:p>
            <a:fld id="{A36E6B7E-3405-4ABC-8F0A-11CAAA034E4E}" type="slidenum">
              <a:rPr lang="zh-TW" altLang="en-US" smtClean="0"/>
              <a:pPr/>
              <a:t>57</a:t>
            </a:fld>
            <a:endParaRPr lang="zh-TW" altLang="en-US" dirty="0"/>
          </a:p>
        </p:txBody>
      </p:sp>
      <p:sp>
        <p:nvSpPr>
          <p:cNvPr id="10" name="Text Box 14">
            <a:extLst>
              <a:ext uri="{FF2B5EF4-FFF2-40B4-BE49-F238E27FC236}">
                <a16:creationId xmlns:a16="http://schemas.microsoft.com/office/drawing/2014/main" id="{33A48DFD-F383-45BA-98A8-C69C2F57C32B}"/>
              </a:ext>
            </a:extLst>
          </p:cNvPr>
          <p:cNvSpPr txBox="1">
            <a:spLocks noChangeArrowheads="1"/>
          </p:cNvSpPr>
          <p:nvPr/>
        </p:nvSpPr>
        <p:spPr bwMode="auto">
          <a:xfrm>
            <a:off x="683568" y="5741987"/>
            <a:ext cx="5904656" cy="923330"/>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Occupational safety and health facilities regulations, Regulation of Prevention for. Organic Solvent Poisoning and Specified Chemical Substances Hazard Prevention Standards</a:t>
            </a:r>
            <a:endParaRPr lang="zh-TW"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4608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idx="4294967295"/>
          </p:nvPr>
        </p:nvSpPr>
        <p:spPr>
          <a:xfrm>
            <a:off x="822412" y="510183"/>
            <a:ext cx="7499176" cy="1143000"/>
          </a:xfrm>
        </p:spPr>
        <p:txBody>
          <a:bodyPr/>
          <a:lstStyle/>
          <a:p>
            <a:r>
              <a:rPr lang="en-US" altLang="zh-TW" dirty="0">
                <a:latin typeface="Times New Roman" panose="02020603050405020304" pitchFamily="18" charset="0"/>
              </a:rPr>
              <a:t>Ventilation equipment (cont.) </a:t>
            </a:r>
            <a:endParaRPr lang="zh-TW" altLang="zh-TW" dirty="0">
              <a:latin typeface="Times New Roman" panose="02020603050405020304" pitchFamily="18" charset="0"/>
            </a:endParaRPr>
          </a:p>
        </p:txBody>
      </p:sp>
      <p:sp>
        <p:nvSpPr>
          <p:cNvPr id="57348" name="Rectangle 3"/>
          <p:cNvSpPr>
            <a:spLocks noGrp="1" noChangeArrowheads="1"/>
          </p:cNvSpPr>
          <p:nvPr>
            <p:ph idx="4294967295"/>
          </p:nvPr>
        </p:nvSpPr>
        <p:spPr>
          <a:xfrm>
            <a:off x="251520" y="1412875"/>
            <a:ext cx="8640960" cy="4176365"/>
          </a:xfrm>
        </p:spPr>
        <p:txBody>
          <a:bodyPr>
            <a:noAutofit/>
          </a:bodyPr>
          <a:lstStyle/>
          <a:p>
            <a:r>
              <a:rPr lang="en-US" altLang="zh-TW" sz="2400" dirty="0"/>
              <a:t>If operation of equipment may emit poisonous gas, connect drain to partial exhaust device. </a:t>
            </a:r>
            <a:endParaRPr lang="zh-TW" altLang="zh-TW" sz="2400" dirty="0"/>
          </a:p>
          <a:p>
            <a:r>
              <a:rPr lang="en-US" altLang="zh-TW" sz="2400" dirty="0"/>
              <a:t>Check partial exhaust device and air tank regularly (</a:t>
            </a:r>
            <a:r>
              <a:rPr lang="en-US" altLang="zh-TW" sz="2400" dirty="0">
                <a:solidFill>
                  <a:srgbClr val="FF0000"/>
                </a:solidFill>
              </a:rPr>
              <a:t>once annually</a:t>
            </a:r>
            <a:r>
              <a:rPr lang="en-US" altLang="zh-TW" sz="2400" dirty="0"/>
              <a:t>, according to autonomous check measures) (such as for sufficiency of control wind speed)</a:t>
            </a:r>
            <a:endParaRPr lang="zh-TW" altLang="zh-TW" sz="2400" dirty="0"/>
          </a:p>
          <a:p>
            <a:r>
              <a:rPr lang="en-US" altLang="zh-TW" sz="2400" dirty="0"/>
              <a:t>Stop experiment and seek help for repairing exhaust system, in case there occur following situations for the system:  </a:t>
            </a:r>
            <a:endParaRPr lang="zh-TW" altLang="zh-TW" sz="2400" dirty="0"/>
          </a:p>
          <a:p>
            <a:pPr lvl="1"/>
            <a:r>
              <a:rPr lang="en-US" altLang="zh-TW" sz="2400" dirty="0"/>
              <a:t>damage of exhaust pipes</a:t>
            </a:r>
            <a:endParaRPr lang="zh-TW" altLang="zh-TW" sz="2400" dirty="0"/>
          </a:p>
          <a:p>
            <a:pPr lvl="1"/>
            <a:r>
              <a:rPr lang="en-US" altLang="zh-TW" sz="2400" dirty="0"/>
              <a:t>abnormal rotation speed of motor</a:t>
            </a:r>
            <a:endParaRPr lang="zh-TW" altLang="zh-TW" sz="2400" dirty="0"/>
          </a:p>
          <a:p>
            <a:pPr lvl="1"/>
            <a:r>
              <a:rPr lang="en-US" altLang="zh-TW" sz="2400" dirty="0"/>
              <a:t>blockage of filtering device</a:t>
            </a:r>
            <a:endParaRPr lang="zh-TW" altLang="zh-TW" sz="2400" dirty="0"/>
          </a:p>
          <a:p>
            <a:pPr lvl="1"/>
            <a:r>
              <a:rPr lang="en-US" altLang="zh-TW" sz="2400" dirty="0"/>
              <a:t>other possible abnormal symptoms (such as noise) </a:t>
            </a:r>
            <a:endParaRPr lang="zh-TW" altLang="zh-TW" sz="2400" dirty="0"/>
          </a:p>
        </p:txBody>
      </p:sp>
      <p:sp>
        <p:nvSpPr>
          <p:cNvPr id="3" name="投影片編號版面配置區 2"/>
          <p:cNvSpPr>
            <a:spLocks noGrp="1"/>
          </p:cNvSpPr>
          <p:nvPr>
            <p:ph type="sldNum" sz="quarter" idx="12"/>
          </p:nvPr>
        </p:nvSpPr>
        <p:spPr>
          <a:xfrm>
            <a:off x="6758880" y="6318845"/>
            <a:ext cx="2133600" cy="412155"/>
          </a:xfrm>
        </p:spPr>
        <p:txBody>
          <a:bodyPr/>
          <a:lstStyle/>
          <a:p>
            <a:fld id="{A36E6B7E-3405-4ABC-8F0A-11CAAA034E4E}" type="slidenum">
              <a:rPr lang="zh-TW" altLang="en-US" smtClean="0"/>
              <a:pPr/>
              <a:t>58</a:t>
            </a:fld>
            <a:endParaRPr lang="zh-TW" altLang="en-US" dirty="0"/>
          </a:p>
        </p:txBody>
      </p:sp>
      <p:sp>
        <p:nvSpPr>
          <p:cNvPr id="6" name="Text Box 14">
            <a:extLst>
              <a:ext uri="{FF2B5EF4-FFF2-40B4-BE49-F238E27FC236}">
                <a16:creationId xmlns:a16="http://schemas.microsoft.com/office/drawing/2014/main" id="{BE9D9906-200A-43F2-BB11-0502D9525FB0}"/>
              </a:ext>
            </a:extLst>
          </p:cNvPr>
          <p:cNvSpPr txBox="1">
            <a:spLocks noChangeArrowheads="1"/>
          </p:cNvSpPr>
          <p:nvPr/>
        </p:nvSpPr>
        <p:spPr bwMode="auto">
          <a:xfrm>
            <a:off x="752990" y="6030267"/>
            <a:ext cx="7638020" cy="923330"/>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Occupational safety and health facilities regulations, Regulation of Prevention for. Organic Solvent Poisoning and Specified Chemical Substances Hazard Prevention Standards</a:t>
            </a:r>
            <a:endParaRPr lang="zh-TW"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486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a:xfrm>
            <a:off x="714400" y="548680"/>
            <a:ext cx="7715200" cy="1143000"/>
          </a:xfrm>
        </p:spPr>
        <p:txBody>
          <a:bodyPr/>
          <a:lstStyle/>
          <a:p>
            <a:r>
              <a:rPr lang="en-US" altLang="zh-TW" dirty="0">
                <a:latin typeface="Times New Roman" panose="02020603050405020304" pitchFamily="18" charset="0"/>
              </a:rPr>
              <a:t>Machinery equipment </a:t>
            </a:r>
            <a:endParaRPr lang="zh-TW" altLang="en-US" b="1" dirty="0">
              <a:latin typeface="Times New Roman" panose="02020603050405020304" pitchFamily="18" charset="0"/>
            </a:endParaRPr>
          </a:p>
        </p:txBody>
      </p:sp>
      <p:sp>
        <p:nvSpPr>
          <p:cNvPr id="61443" name="內容版面配置區 2"/>
          <p:cNvSpPr>
            <a:spLocks noGrp="1"/>
          </p:cNvSpPr>
          <p:nvPr>
            <p:ph idx="1"/>
          </p:nvPr>
        </p:nvSpPr>
        <p:spPr>
          <a:xfrm>
            <a:off x="678557" y="1996480"/>
            <a:ext cx="7787208" cy="4525963"/>
          </a:xfrm>
        </p:spPr>
        <p:txBody>
          <a:bodyPr>
            <a:normAutofit/>
          </a:bodyPr>
          <a:lstStyle/>
          <a:p>
            <a:r>
              <a:rPr lang="en-US" altLang="zh-TW" sz="2400" dirty="0"/>
              <a:t>Understand features of hazards related to operation of various laboratory equipment (high temperature, percussion, noise, optical-energy injury, ionizing radiation), operating method, functions of various components, and significance of interface signals.</a:t>
            </a:r>
            <a:endParaRPr lang="zh-TW" altLang="zh-TW" sz="2400" dirty="0"/>
          </a:p>
          <a:p>
            <a:pPr lvl="1"/>
            <a:r>
              <a:rPr lang="en-US" altLang="zh-TW" sz="2400" dirty="0"/>
              <a:t>Information source: </a:t>
            </a:r>
            <a:r>
              <a:rPr lang="en-US" altLang="zh-TW" sz="2400" dirty="0">
                <a:solidFill>
                  <a:srgbClr val="FF0000"/>
                </a:solidFill>
              </a:rPr>
              <a:t>instructions of instruments and equipment </a:t>
            </a:r>
            <a:endParaRPr lang="zh-TW" altLang="zh-TW" sz="2400" dirty="0">
              <a:solidFill>
                <a:srgbClr val="FF0000"/>
              </a:solidFill>
            </a:endParaRPr>
          </a:p>
          <a:p>
            <a:r>
              <a:rPr lang="en-US" altLang="zh-TW" sz="2400" dirty="0"/>
              <a:t>Correct operation and maintenance </a:t>
            </a:r>
            <a:endParaRPr lang="zh-TW" altLang="zh-TW" sz="2400" dirty="0"/>
          </a:p>
          <a:p>
            <a:r>
              <a:rPr lang="en-US" altLang="zh-TW" sz="2400" dirty="0"/>
              <a:t>In case abnormal situation appears, stop operation instantly.</a:t>
            </a:r>
            <a:endParaRPr lang="zh-TW" altLang="en-US" sz="2400" dirty="0"/>
          </a:p>
        </p:txBody>
      </p:sp>
      <p:sp>
        <p:nvSpPr>
          <p:cNvPr id="3" name="投影片編號版面配置區 2"/>
          <p:cNvSpPr>
            <a:spLocks noGrp="1"/>
          </p:cNvSpPr>
          <p:nvPr>
            <p:ph type="sldNum" sz="quarter" idx="12"/>
          </p:nvPr>
        </p:nvSpPr>
        <p:spPr>
          <a:xfrm>
            <a:off x="6751290" y="6316687"/>
            <a:ext cx="2133600" cy="365125"/>
          </a:xfrm>
        </p:spPr>
        <p:txBody>
          <a:bodyPr/>
          <a:lstStyle/>
          <a:p>
            <a:fld id="{A36E6B7E-3405-4ABC-8F0A-11CAAA034E4E}" type="slidenum">
              <a:rPr lang="zh-TW" altLang="en-US" smtClean="0"/>
              <a:pPr/>
              <a:t>59</a:t>
            </a:fld>
            <a:endParaRPr lang="zh-TW" altLang="en-US" dirty="0"/>
          </a:p>
        </p:txBody>
      </p:sp>
    </p:spTree>
    <p:extLst>
      <p:ext uri="{BB962C8B-B14F-4D97-AF65-F5344CB8AC3E}">
        <p14:creationId xmlns:p14="http://schemas.microsoft.com/office/powerpoint/2010/main" val="1922006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6759842" y="6320389"/>
            <a:ext cx="2133600" cy="365125"/>
          </a:xfrm>
        </p:spPr>
        <p:txBody>
          <a:bodyPr/>
          <a:lstStyle/>
          <a:p>
            <a:fld id="{A36E6B7E-3405-4ABC-8F0A-11CAAA034E4E}" type="slidenum">
              <a:rPr lang="zh-TW" altLang="en-US" smtClean="0"/>
              <a:pPr/>
              <a:t>6</a:t>
            </a:fld>
            <a:endParaRPr lang="zh-TW" altLang="en-US" dirty="0"/>
          </a:p>
        </p:txBody>
      </p:sp>
      <p:grpSp>
        <p:nvGrpSpPr>
          <p:cNvPr id="7" name="群組 6"/>
          <p:cNvGrpSpPr/>
          <p:nvPr/>
        </p:nvGrpSpPr>
        <p:grpSpPr>
          <a:xfrm>
            <a:off x="1859786" y="1688470"/>
            <a:ext cx="4788570" cy="2952328"/>
            <a:chOff x="6228184" y="-1344917"/>
            <a:chExt cx="4788570" cy="2565269"/>
          </a:xfrm>
        </p:grpSpPr>
        <p:pic>
          <p:nvPicPr>
            <p:cNvPr id="8" name="Picture 8" descr="Y:\06.專案計畫(標案)\01.專案計畫\02.教育部\01.學校安全衛生輔導團計畫\08.100年度\05.100執行要項\成果發表會\輔導團展示海報\海報用圖片\04輔導\95大專-缺失2.JPG"/>
            <p:cNvPicPr>
              <a:picLocks noChangeAspect="1" noChangeArrowheads="1"/>
            </p:cNvPicPr>
            <p:nvPr/>
          </p:nvPicPr>
          <p:blipFill>
            <a:blip r:embed="rId3" cstate="print"/>
            <a:srcRect/>
            <a:stretch>
              <a:fillRect/>
            </a:stretch>
          </p:blipFill>
          <p:spPr bwMode="auto">
            <a:xfrm>
              <a:off x="6732240" y="-720000"/>
              <a:ext cx="1015541" cy="720000"/>
            </a:xfrm>
            <a:prstGeom prst="rect">
              <a:avLst/>
            </a:prstGeom>
            <a:ln>
              <a:noFill/>
            </a:ln>
            <a:effectLst>
              <a:softEdge rad="112500"/>
            </a:effectLst>
          </p:spPr>
        </p:pic>
        <p:pic>
          <p:nvPicPr>
            <p:cNvPr id="9" name="Picture 3" descr="Y:\06.專案計畫(標案)\01.專案計畫\02.教育部\01.學校安全衛生輔導團計畫\08.100年度\05.100執行要項\成果發表會\輔導團展示海報\海報用圖片\04輔導\95大專-輔導5.JPG"/>
            <p:cNvPicPr>
              <a:picLocks noChangeAspect="1" noChangeArrowheads="1"/>
            </p:cNvPicPr>
            <p:nvPr/>
          </p:nvPicPr>
          <p:blipFill>
            <a:blip r:embed="rId4" cstate="print"/>
            <a:srcRect/>
            <a:stretch>
              <a:fillRect/>
            </a:stretch>
          </p:blipFill>
          <p:spPr bwMode="auto">
            <a:xfrm rot="302110">
              <a:off x="8542264" y="500352"/>
              <a:ext cx="571242" cy="720000"/>
            </a:xfrm>
            <a:prstGeom prst="rect">
              <a:avLst/>
            </a:prstGeom>
            <a:ln>
              <a:noFill/>
            </a:ln>
            <a:effectLst>
              <a:softEdge rad="112500"/>
            </a:effectLst>
          </p:spPr>
        </p:pic>
        <p:pic>
          <p:nvPicPr>
            <p:cNvPr id="10" name="Picture 5" descr="Y:\06.專案計畫(標案)\01.專案計畫\02.教育部\01.學校安全衛生輔導團計畫\08.100年度\05.100執行要項\成果發表會\輔導團展示海報\海報用圖片\04輔導\92高工-缺失1.JPG"/>
            <p:cNvPicPr>
              <a:picLocks noChangeAspect="1" noChangeArrowheads="1"/>
            </p:cNvPicPr>
            <p:nvPr/>
          </p:nvPicPr>
          <p:blipFill>
            <a:blip r:embed="rId5" cstate="print"/>
            <a:srcRect/>
            <a:stretch>
              <a:fillRect/>
            </a:stretch>
          </p:blipFill>
          <p:spPr bwMode="auto">
            <a:xfrm>
              <a:off x="6804248" y="0"/>
              <a:ext cx="1142482" cy="720000"/>
            </a:xfrm>
            <a:prstGeom prst="rect">
              <a:avLst/>
            </a:prstGeom>
            <a:ln>
              <a:noFill/>
            </a:ln>
            <a:effectLst>
              <a:softEdge rad="112500"/>
            </a:effectLst>
          </p:spPr>
        </p:pic>
        <p:pic>
          <p:nvPicPr>
            <p:cNvPr id="11" name="Picture 2"/>
            <p:cNvPicPr>
              <a:picLocks noChangeAspect="1" noChangeArrowheads="1"/>
            </p:cNvPicPr>
            <p:nvPr/>
          </p:nvPicPr>
          <p:blipFill>
            <a:blip r:embed="rId6" cstate="print">
              <a:lum bright="10000"/>
            </a:blip>
            <a:srcRect l="39382" t="28133" r="21868" b="39836"/>
            <a:stretch>
              <a:fillRect/>
            </a:stretch>
          </p:blipFill>
          <p:spPr bwMode="auto">
            <a:xfrm>
              <a:off x="9468544" y="0"/>
              <a:ext cx="972430" cy="720000"/>
            </a:xfrm>
            <a:prstGeom prst="rect">
              <a:avLst/>
            </a:prstGeom>
            <a:ln>
              <a:noFill/>
            </a:ln>
            <a:effectLst>
              <a:softEdge rad="112500"/>
            </a:effectLst>
          </p:spPr>
        </p:pic>
        <p:pic>
          <p:nvPicPr>
            <p:cNvPr id="12" name="Picture 4" descr="IMG_1620"/>
            <p:cNvPicPr>
              <a:picLocks noChangeAspect="1" noChangeArrowheads="1"/>
            </p:cNvPicPr>
            <p:nvPr/>
          </p:nvPicPr>
          <p:blipFill>
            <a:blip r:embed="rId7" cstate="print"/>
            <a:srcRect/>
            <a:stretch>
              <a:fillRect/>
            </a:stretch>
          </p:blipFill>
          <p:spPr bwMode="auto">
            <a:xfrm>
              <a:off x="8183110" y="-1179432"/>
              <a:ext cx="960890" cy="720000"/>
            </a:xfrm>
            <a:prstGeom prst="rect">
              <a:avLst/>
            </a:prstGeom>
            <a:ln>
              <a:noFill/>
            </a:ln>
            <a:effectLst>
              <a:softEdge rad="112500"/>
            </a:effectLst>
          </p:spPr>
        </p:pic>
        <p:pic>
          <p:nvPicPr>
            <p:cNvPr id="13" name="Picture 2"/>
            <p:cNvPicPr>
              <a:picLocks noChangeAspect="1" noChangeArrowheads="1"/>
            </p:cNvPicPr>
            <p:nvPr/>
          </p:nvPicPr>
          <p:blipFill>
            <a:blip r:embed="rId8" cstate="print"/>
            <a:srcRect l="10935" t="15311" r="10553" b="11549"/>
            <a:stretch>
              <a:fillRect/>
            </a:stretch>
          </p:blipFill>
          <p:spPr bwMode="auto">
            <a:xfrm>
              <a:off x="9612560" y="-963488"/>
              <a:ext cx="966086" cy="720000"/>
            </a:xfrm>
            <a:prstGeom prst="rect">
              <a:avLst/>
            </a:prstGeom>
            <a:ln>
              <a:noFill/>
            </a:ln>
            <a:effectLst>
              <a:softEdge rad="112500"/>
            </a:effectLst>
          </p:spPr>
        </p:pic>
        <p:sp>
          <p:nvSpPr>
            <p:cNvPr id="14" name="Cloud"/>
            <p:cNvSpPr>
              <a:spLocks noChangeAspect="1" noEditPoints="1" noChangeArrowheads="1"/>
            </p:cNvSpPr>
            <p:nvPr/>
          </p:nvSpPr>
          <p:spPr bwMode="auto">
            <a:xfrm>
              <a:off x="6228184" y="-1344917"/>
              <a:ext cx="4788570" cy="24959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20000"/>
                <a:lumOff val="80000"/>
                <a:alpha val="30000"/>
              </a:schemeClr>
            </a:solidFill>
            <a:ln w="9525">
              <a:noFill/>
              <a:miter lim="800000"/>
              <a:headEnd/>
              <a:tailEnd/>
            </a:ln>
            <a:effectLst>
              <a:outerShdw dist="107763" dir="2700000" algn="ctr" rotWithShape="0">
                <a:srgbClr val="808080"/>
              </a:outerShdw>
            </a:effectLst>
          </p:spPr>
          <p:txBody>
            <a:bodyPr/>
            <a:lstStyle/>
            <a:p>
              <a:pPr algn="ctr">
                <a:defRPr/>
              </a:pPr>
              <a:r>
                <a:rPr lang="zh-TW" altLang="en-US" sz="600"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DFKai-SB" charset="0"/>
                  <a:ea typeface="DFKai-SB" charset="0"/>
                  <a:cs typeface="DFKai-SB" charset="0"/>
                </a:rPr>
                <a:t>   </a:t>
              </a:r>
              <a:endParaRPr lang="en-US" altLang="zh-TW" sz="600"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DFKai-SB" charset="0"/>
                <a:ea typeface="DFKai-SB" charset="0"/>
                <a:cs typeface="DFKai-SB" charset="0"/>
              </a:endParaRPr>
            </a:p>
            <a:p>
              <a:pPr algn="ctr">
                <a:defRPr/>
              </a:pPr>
              <a:endParaRPr lang="en-US" altLang="zh-TW" sz="600"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DFKai-SB" charset="0"/>
                <a:ea typeface="DFKai-SB" charset="0"/>
                <a:cs typeface="DFKai-SB" charset="0"/>
              </a:endParaRPr>
            </a:p>
            <a:p>
              <a:pPr algn="ctr">
                <a:defRPr/>
              </a:pPr>
              <a:endParaRPr lang="en-US" altLang="zh-TW" sz="600"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DFKai-SB" charset="0"/>
                <a:ea typeface="DFKai-SB" charset="0"/>
                <a:cs typeface="DFKai-SB" charset="0"/>
              </a:endParaRPr>
            </a:p>
            <a:p>
              <a:pPr algn="ctr">
                <a:defRPr/>
              </a:pPr>
              <a:endParaRPr lang="en-US" altLang="zh-TW" sz="600"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DFKai-SB" charset="0"/>
                <a:ea typeface="DFKai-SB" charset="0"/>
                <a:cs typeface="DFKai-SB" charset="0"/>
              </a:endParaRPr>
            </a:p>
            <a:p>
              <a:pPr algn="ctr">
                <a:defRPr/>
              </a:pPr>
              <a:r>
                <a:rPr lang="zh-TW" altLang="en-US" sz="4000" dirty="0">
                  <a:ln w="18415" cmpd="sng">
                    <a:solidFill>
                      <a:srgbClr val="FF0000"/>
                    </a:solidFill>
                    <a:prstDash val="solid"/>
                  </a:ln>
                  <a:solidFill>
                    <a:srgbClr val="FF0000"/>
                  </a:solidFill>
                  <a:latin typeface="DFKai-SB" charset="0"/>
                  <a:ea typeface="DFKai-SB" charset="0"/>
                  <a:cs typeface="DFKai-SB" charset="0"/>
                </a:rPr>
                <a:t>   </a:t>
              </a:r>
              <a:endParaRPr lang="zh-TW" altLang="en-US" sz="4000" dirty="0">
                <a:ln w="18415" cmpd="sng">
                  <a:solidFill>
                    <a:srgbClr val="FF0000"/>
                  </a:solidFill>
                  <a:prstDash val="solid"/>
                </a:ln>
                <a:solidFill>
                  <a:srgbClr val="FF0000"/>
                </a:solidFill>
                <a:effectLst>
                  <a:outerShdw blurRad="38100" dist="38100" dir="2700000" algn="tl">
                    <a:srgbClr val="000000">
                      <a:alpha val="43137"/>
                    </a:srgbClr>
                  </a:outerShdw>
                </a:effectLst>
                <a:latin typeface="DFKai-SB" charset="0"/>
                <a:ea typeface="DFKai-SB" charset="0"/>
                <a:cs typeface="DFKai-SB" charset="0"/>
              </a:endParaRPr>
            </a:p>
          </p:txBody>
        </p:sp>
      </p:grpSp>
      <p:sp>
        <p:nvSpPr>
          <p:cNvPr id="15" name="矩形 14"/>
          <p:cNvSpPr/>
          <p:nvPr/>
        </p:nvSpPr>
        <p:spPr>
          <a:xfrm>
            <a:off x="237306" y="3492778"/>
            <a:ext cx="3901561" cy="1938992"/>
          </a:xfrm>
          <a:prstGeom prst="rect">
            <a:avLst/>
          </a:prstGeom>
        </p:spPr>
        <p:txBody>
          <a:bodyPr wrap="square">
            <a:spAutoFit/>
          </a:bodyPr>
          <a:lstStyle/>
          <a:p>
            <a:r>
              <a:rPr lang="en-US" altLang="zh-TW" sz="2400" b="1" dirty="0">
                <a:ln w="10541" cmpd="sng">
                  <a:solidFill>
                    <a:srgbClr val="FF0000"/>
                  </a:solidFill>
                  <a:prstDash val="solid"/>
                </a:ln>
                <a:latin typeface="Times New Roman" panose="02020603050405020304" pitchFamily="18" charset="0"/>
                <a:ea typeface="DFKai-SB" charset="0"/>
                <a:cs typeface="Times New Roman" panose="02020603050405020304" pitchFamily="18" charset="0"/>
              </a:rPr>
              <a:t>Divergence of features of various schools</a:t>
            </a:r>
          </a:p>
          <a:p>
            <a:r>
              <a:rPr lang="en-US" altLang="zh-TW" sz="2400" b="1" dirty="0">
                <a:ln w="10541" cmpd="sng">
                  <a:solidFill>
                    <a:srgbClr val="FF0000"/>
                  </a:solidFill>
                  <a:prstDash val="solid"/>
                </a:ln>
                <a:latin typeface="Times New Roman" panose="02020603050405020304" pitchFamily="18" charset="0"/>
                <a:ea typeface="DFKai-SB" charset="0"/>
                <a:cs typeface="Times New Roman" panose="02020603050405020304" pitchFamily="18" charset="0"/>
              </a:rPr>
              <a:t>Special nature of laboratory </a:t>
            </a:r>
          </a:p>
          <a:p>
            <a:r>
              <a:rPr lang="en-US" altLang="zh-TW" sz="2400" b="1" dirty="0">
                <a:ln w="10541" cmpd="sng">
                  <a:solidFill>
                    <a:srgbClr val="FF0000"/>
                  </a:solidFill>
                  <a:prstDash val="solid"/>
                </a:ln>
                <a:latin typeface="Times New Roman" panose="02020603050405020304" pitchFamily="18" charset="0"/>
                <a:ea typeface="DFKai-SB" charset="0"/>
                <a:cs typeface="Times New Roman" panose="02020603050405020304" pitchFamily="18" charset="0"/>
              </a:rPr>
              <a:t>Major variation in experimental items</a:t>
            </a:r>
          </a:p>
        </p:txBody>
      </p:sp>
      <p:sp>
        <p:nvSpPr>
          <p:cNvPr id="16" name="矩形 15"/>
          <p:cNvSpPr/>
          <p:nvPr/>
        </p:nvSpPr>
        <p:spPr>
          <a:xfrm>
            <a:off x="4138604" y="4626085"/>
            <a:ext cx="4738144" cy="461665"/>
          </a:xfrm>
          <a:prstGeom prst="rect">
            <a:avLst/>
          </a:prstGeom>
        </p:spPr>
        <p:txBody>
          <a:bodyPr wrap="square">
            <a:spAutoFit/>
          </a:bodyPr>
          <a:lstStyle/>
          <a:p>
            <a:pPr>
              <a:spcBef>
                <a:spcPct val="50000"/>
              </a:spcBef>
            </a:pPr>
            <a:r>
              <a:rPr lang="en-US" altLang="zh-TW" sz="2400" b="1" dirty="0">
                <a:ln w="10541" cmpd="sng">
                  <a:solidFill>
                    <a:srgbClr val="FF0000"/>
                  </a:solidFill>
                  <a:prstDash val="solid"/>
                </a:ln>
                <a:latin typeface="Times New Roman" panose="02020603050405020304" pitchFamily="18" charset="0"/>
                <a:ea typeface="DFKai-SB" charset="0"/>
                <a:cs typeface="Times New Roman" panose="02020603050405020304" pitchFamily="18" charset="0"/>
              </a:rPr>
              <a:t>Insufficient enforcement capability</a:t>
            </a:r>
            <a:endParaRPr lang="zh-TW" altLang="en-US" sz="2400" b="1" dirty="0">
              <a:ln w="10541" cmpd="sng">
                <a:solidFill>
                  <a:srgbClr val="FF0000"/>
                </a:solidFill>
                <a:prstDash val="solid"/>
              </a:ln>
              <a:latin typeface="Times New Roman" panose="02020603050405020304" pitchFamily="18" charset="0"/>
              <a:ea typeface="DFKai-SB" charset="0"/>
              <a:cs typeface="Times New Roman" panose="02020603050405020304" pitchFamily="18" charset="0"/>
            </a:endParaRPr>
          </a:p>
        </p:txBody>
      </p:sp>
      <p:sp>
        <p:nvSpPr>
          <p:cNvPr id="17" name="矩形 16"/>
          <p:cNvSpPr/>
          <p:nvPr/>
        </p:nvSpPr>
        <p:spPr>
          <a:xfrm>
            <a:off x="6546669" y="1901347"/>
            <a:ext cx="2305439" cy="830997"/>
          </a:xfrm>
          <a:prstGeom prst="rect">
            <a:avLst/>
          </a:prstGeom>
        </p:spPr>
        <p:txBody>
          <a:bodyPr wrap="none">
            <a:spAutoFit/>
          </a:bodyPr>
          <a:lstStyle/>
          <a:p>
            <a:r>
              <a:rPr lang="en-US" altLang="zh-TW" sz="2400" b="1" dirty="0">
                <a:ln w="10541" cmpd="sng">
                  <a:solidFill>
                    <a:srgbClr val="FF0000"/>
                  </a:solidFill>
                  <a:prstDash val="solid"/>
                </a:ln>
                <a:latin typeface="Times New Roman" panose="02020603050405020304" pitchFamily="18" charset="0"/>
                <a:ea typeface="DFKai-SB" charset="0"/>
                <a:cs typeface="Times New Roman" panose="02020603050405020304" pitchFamily="18" charset="0"/>
              </a:rPr>
              <a:t>High autonomy </a:t>
            </a:r>
          </a:p>
          <a:p>
            <a:pPr algn="r"/>
            <a:r>
              <a:rPr lang="en-US" altLang="zh-TW" sz="2400" b="1" dirty="0">
                <a:ln w="10541" cmpd="sng">
                  <a:solidFill>
                    <a:srgbClr val="FF0000"/>
                  </a:solidFill>
                  <a:prstDash val="solid"/>
                </a:ln>
                <a:latin typeface="Times New Roman" panose="02020603050405020304" pitchFamily="18" charset="0"/>
                <a:ea typeface="DFKai-SB" charset="0"/>
                <a:cs typeface="Times New Roman" panose="02020603050405020304" pitchFamily="18" charset="0"/>
              </a:rPr>
              <a:t>of teachers</a:t>
            </a:r>
            <a:endParaRPr lang="zh-TW" altLang="en-US" sz="2400" b="1" dirty="0">
              <a:ln w="10541" cmpd="sng">
                <a:solidFill>
                  <a:srgbClr val="FF0000"/>
                </a:solidFill>
                <a:prstDash val="solid"/>
              </a:ln>
              <a:latin typeface="Times New Roman" panose="02020603050405020304" pitchFamily="18" charset="0"/>
              <a:ea typeface="DFKai-SB" charset="0"/>
              <a:cs typeface="Times New Roman" panose="02020603050405020304" pitchFamily="18" charset="0"/>
            </a:endParaRPr>
          </a:p>
        </p:txBody>
      </p:sp>
      <p:sp>
        <p:nvSpPr>
          <p:cNvPr id="18" name="矩形 17"/>
          <p:cNvSpPr/>
          <p:nvPr/>
        </p:nvSpPr>
        <p:spPr>
          <a:xfrm>
            <a:off x="237306" y="1914909"/>
            <a:ext cx="3086935" cy="830997"/>
          </a:xfrm>
          <a:prstGeom prst="rect">
            <a:avLst/>
          </a:prstGeom>
        </p:spPr>
        <p:txBody>
          <a:bodyPr wrap="none">
            <a:spAutoFit/>
          </a:bodyPr>
          <a:lstStyle/>
          <a:p>
            <a:r>
              <a:rPr lang="en-US" altLang="zh-TW" sz="2400" b="1" dirty="0">
                <a:ln w="10541" cmpd="sng">
                  <a:solidFill>
                    <a:srgbClr val="FF0000"/>
                  </a:solidFill>
                  <a:prstDash val="solid"/>
                </a:ln>
                <a:latin typeface="Times New Roman" panose="02020603050405020304" pitchFamily="18" charset="0"/>
                <a:ea typeface="DFKai-SB" charset="0"/>
                <a:cs typeface="Times New Roman" panose="02020603050405020304" pitchFamily="18" charset="0"/>
              </a:rPr>
              <a:t>Lack of support from </a:t>
            </a:r>
            <a:br>
              <a:rPr lang="en-US" altLang="zh-TW" sz="2400" b="1" dirty="0">
                <a:ln w="10541" cmpd="sng">
                  <a:solidFill>
                    <a:srgbClr val="FF0000"/>
                  </a:solidFill>
                  <a:prstDash val="solid"/>
                </a:ln>
                <a:latin typeface="Times New Roman" panose="02020603050405020304" pitchFamily="18" charset="0"/>
                <a:ea typeface="DFKai-SB" charset="0"/>
                <a:cs typeface="Times New Roman" panose="02020603050405020304" pitchFamily="18" charset="0"/>
              </a:rPr>
            </a:br>
            <a:r>
              <a:rPr lang="en-US" altLang="zh-TW" sz="2400" b="1" dirty="0">
                <a:ln w="10541" cmpd="sng">
                  <a:solidFill>
                    <a:srgbClr val="FF0000"/>
                  </a:solidFill>
                  <a:prstDash val="solid"/>
                </a:ln>
                <a:latin typeface="Times New Roman" panose="02020603050405020304" pitchFamily="18" charset="0"/>
                <a:ea typeface="DFKai-SB" charset="0"/>
                <a:cs typeface="Times New Roman" panose="02020603050405020304" pitchFamily="18" charset="0"/>
              </a:rPr>
              <a:t>senior management</a:t>
            </a:r>
            <a:endParaRPr lang="zh-TW" altLang="en-US" sz="2400" b="1" dirty="0">
              <a:ln w="10541" cmpd="sng">
                <a:solidFill>
                  <a:srgbClr val="FF0000"/>
                </a:solidFill>
                <a:prstDash val="solid"/>
              </a:ln>
              <a:latin typeface="Times New Roman" panose="02020603050405020304" pitchFamily="18" charset="0"/>
              <a:ea typeface="DFKai-SB" charset="0"/>
              <a:cs typeface="Times New Roman" panose="02020603050405020304" pitchFamily="18" charset="0"/>
            </a:endParaRPr>
          </a:p>
        </p:txBody>
      </p:sp>
      <p:sp>
        <p:nvSpPr>
          <p:cNvPr id="19" name="矩形 18"/>
          <p:cNvSpPr/>
          <p:nvPr/>
        </p:nvSpPr>
        <p:spPr>
          <a:xfrm>
            <a:off x="5821166" y="3281386"/>
            <a:ext cx="3030942" cy="830997"/>
          </a:xfrm>
          <a:prstGeom prst="rect">
            <a:avLst/>
          </a:prstGeom>
        </p:spPr>
        <p:txBody>
          <a:bodyPr wrap="square">
            <a:spAutoFit/>
          </a:bodyPr>
          <a:lstStyle/>
          <a:p>
            <a:pPr algn="r"/>
            <a:r>
              <a:rPr lang="en-US" altLang="zh-TW" sz="2400" b="1" dirty="0">
                <a:ln w="10541" cmpd="sng">
                  <a:solidFill>
                    <a:srgbClr val="FF0000"/>
                  </a:solidFill>
                  <a:prstDash val="solid"/>
                </a:ln>
                <a:latin typeface="Times New Roman" panose="02020603050405020304" pitchFamily="18" charset="0"/>
                <a:ea typeface="DFKai-SB" charset="0"/>
                <a:cs typeface="Times New Roman" panose="02020603050405020304" pitchFamily="18" charset="0"/>
              </a:rPr>
              <a:t>Lack of</a:t>
            </a:r>
            <a:r>
              <a:rPr lang="zh-TW" altLang="en-US" sz="2400" b="1" dirty="0">
                <a:ln w="10541" cmpd="sng">
                  <a:solidFill>
                    <a:srgbClr val="FF0000"/>
                  </a:solidFill>
                  <a:prstDash val="solid"/>
                </a:ln>
                <a:latin typeface="Times New Roman" panose="02020603050405020304" pitchFamily="18" charset="0"/>
                <a:ea typeface="DFKai-SB" charset="0"/>
                <a:cs typeface="Times New Roman" panose="02020603050405020304" pitchFamily="18" charset="0"/>
              </a:rPr>
              <a:t> </a:t>
            </a:r>
            <a:endParaRPr lang="en-US" altLang="zh-TW" sz="2400" b="1" dirty="0">
              <a:ln w="10541" cmpd="sng">
                <a:solidFill>
                  <a:srgbClr val="FF0000"/>
                </a:solidFill>
                <a:prstDash val="solid"/>
              </a:ln>
              <a:latin typeface="Times New Roman" panose="02020603050405020304" pitchFamily="18" charset="0"/>
              <a:ea typeface="DFKai-SB" charset="0"/>
              <a:cs typeface="Times New Roman" panose="02020603050405020304" pitchFamily="18" charset="0"/>
            </a:endParaRPr>
          </a:p>
          <a:p>
            <a:pPr algn="r"/>
            <a:r>
              <a:rPr lang="en-US" altLang="zh-TW" sz="2400" b="1" dirty="0">
                <a:ln w="10541" cmpd="sng">
                  <a:solidFill>
                    <a:srgbClr val="FF0000"/>
                  </a:solidFill>
                  <a:prstDash val="solid"/>
                </a:ln>
                <a:latin typeface="Times New Roman" panose="02020603050405020304" pitchFamily="18" charset="0"/>
                <a:ea typeface="DFKai-SB" charset="0"/>
                <a:cs typeface="Times New Roman" panose="02020603050405020304" pitchFamily="18" charset="0"/>
              </a:rPr>
              <a:t>campus safety culture</a:t>
            </a:r>
            <a:endParaRPr lang="zh-TW" altLang="en-US" sz="2400" b="1" dirty="0">
              <a:ln w="10541" cmpd="sng">
                <a:solidFill>
                  <a:srgbClr val="FF0000"/>
                </a:solidFill>
                <a:prstDash val="solid"/>
              </a:ln>
              <a:latin typeface="Times New Roman" panose="02020603050405020304" pitchFamily="18" charset="0"/>
              <a:ea typeface="DFKai-SB" charset="0"/>
              <a:cs typeface="Times New Roman" panose="02020603050405020304" pitchFamily="18" charset="0"/>
            </a:endParaRPr>
          </a:p>
        </p:txBody>
      </p:sp>
      <p:sp>
        <p:nvSpPr>
          <p:cNvPr id="20" name="矩形 19"/>
          <p:cNvSpPr/>
          <p:nvPr/>
        </p:nvSpPr>
        <p:spPr>
          <a:xfrm>
            <a:off x="785061" y="5395282"/>
            <a:ext cx="7879080" cy="973793"/>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61950" indent="-361950">
              <a:lnSpc>
                <a:spcPct val="125000"/>
              </a:lnSpc>
              <a:buFont typeface="Wingdings" pitchFamily="2" charset="2"/>
              <a:buChar char="n"/>
            </a:pPr>
            <a:r>
              <a:rPr lang="en-US" altLang="zh-TW" sz="2400" b="1" spc="50" dirty="0">
                <a:ln w="11430"/>
                <a:solidFill>
                  <a:srgbClr val="FF0000"/>
                </a:solidFill>
                <a:effectLst>
                  <a:outerShdw blurRad="76200" dist="50800" dir="5400000" algn="tl" rotWithShape="0">
                    <a:srgbClr val="000000">
                      <a:alpha val="65000"/>
                    </a:srgbClr>
                  </a:outerShdw>
                </a:effectLst>
                <a:latin typeface="DFKai-SB" charset="0"/>
                <a:ea typeface="DFKai-SB" charset="0"/>
                <a:cs typeface="DFKai-SB" charset="0"/>
              </a:rPr>
              <a:t>Safety/Health technology, experience sharing</a:t>
            </a:r>
          </a:p>
          <a:p>
            <a:pPr>
              <a:lnSpc>
                <a:spcPct val="125000"/>
              </a:lnSpc>
            </a:pPr>
            <a:r>
              <a:rPr lang="en-US" altLang="zh-TW" sz="2400" b="1" spc="50" dirty="0">
                <a:ln w="11430"/>
                <a:solidFill>
                  <a:srgbClr val="FF0000"/>
                </a:solidFill>
                <a:effectLst>
                  <a:outerShdw blurRad="76200" dist="50800" dir="5400000" algn="tl" rotWithShape="0">
                    <a:srgbClr val="000000">
                      <a:alpha val="65000"/>
                    </a:srgbClr>
                  </a:outerShdw>
                </a:effectLst>
                <a:latin typeface="DFKai-SB" charset="0"/>
                <a:ea typeface="DFKai-SB" charset="0"/>
                <a:cs typeface="DFKai-SB" charset="0"/>
              </a:rPr>
              <a:t>&gt;autonomous management&gt;sustainable development?</a:t>
            </a:r>
            <a:r>
              <a:rPr lang="zh-TW" altLang="en-US" sz="2400" b="1" spc="50" dirty="0">
                <a:ln w="11430"/>
                <a:solidFill>
                  <a:srgbClr val="FF0000"/>
                </a:solidFill>
                <a:effectLst>
                  <a:outerShdw blurRad="76200" dist="50800" dir="5400000" algn="tl" rotWithShape="0">
                    <a:srgbClr val="000000">
                      <a:alpha val="65000"/>
                    </a:srgbClr>
                  </a:outerShdw>
                </a:effectLst>
                <a:latin typeface="DFKai-SB" charset="0"/>
                <a:ea typeface="DFKai-SB" charset="0"/>
                <a:cs typeface="DFKai-SB" charset="0"/>
              </a:rPr>
              <a:t> </a:t>
            </a:r>
          </a:p>
        </p:txBody>
      </p:sp>
      <p:sp>
        <p:nvSpPr>
          <p:cNvPr id="4" name="文字方塊 3"/>
          <p:cNvSpPr txBox="1"/>
          <p:nvPr/>
        </p:nvSpPr>
        <p:spPr>
          <a:xfrm>
            <a:off x="237306" y="6454746"/>
            <a:ext cx="4095993" cy="369332"/>
          </a:xfrm>
          <a:prstGeom prst="rect">
            <a:avLst/>
          </a:prstGeom>
          <a:solidFill>
            <a:schemeClr val="bg1"/>
          </a:solidFill>
        </p:spPr>
        <p:txBody>
          <a:bodyPr wrap="non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Source: final report, 101 counseling group</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Rectangle 2">
            <a:extLst>
              <a:ext uri="{FF2B5EF4-FFF2-40B4-BE49-F238E27FC236}">
                <a16:creationId xmlns:a16="http://schemas.microsoft.com/office/drawing/2014/main" id="{431F0856-7C54-4B0D-8FCC-20C6AB9B33A2}"/>
              </a:ext>
            </a:extLst>
          </p:cNvPr>
          <p:cNvSpPr txBox="1">
            <a:spLocks noChangeArrowheads="1"/>
          </p:cNvSpPr>
          <p:nvPr/>
        </p:nvSpPr>
        <p:spPr>
          <a:xfrm>
            <a:off x="0" y="55780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dirty="0">
                <a:latin typeface="Times New Roman" panose="02020603050405020304" pitchFamily="18" charset="0"/>
              </a:rPr>
              <a:t>Laboratory epitomizes workplace</a:t>
            </a:r>
            <a:endParaRPr lang="zh-TW" altLang="en-US" sz="3200" dirty="0">
              <a:latin typeface="Times New Roman" panose="02020603050405020304" pitchFamily="18" charset="0"/>
            </a:endParaRPr>
          </a:p>
        </p:txBody>
      </p:sp>
      <p:sp>
        <p:nvSpPr>
          <p:cNvPr id="6" name="矩形 5">
            <a:extLst>
              <a:ext uri="{FF2B5EF4-FFF2-40B4-BE49-F238E27FC236}">
                <a16:creationId xmlns:a16="http://schemas.microsoft.com/office/drawing/2014/main" id="{E24657AA-A65D-4A05-A09C-C815B841AA35}"/>
              </a:ext>
            </a:extLst>
          </p:cNvPr>
          <p:cNvSpPr/>
          <p:nvPr/>
        </p:nvSpPr>
        <p:spPr>
          <a:xfrm>
            <a:off x="2718424" y="2647139"/>
            <a:ext cx="3134191" cy="830997"/>
          </a:xfrm>
          <a:prstGeom prst="rect">
            <a:avLst/>
          </a:prstGeom>
        </p:spPr>
        <p:txBody>
          <a:bodyPr wrap="none">
            <a:spAutoFit/>
          </a:bodyPr>
          <a:lstStyle/>
          <a:p>
            <a:pPr algn="ctr"/>
            <a:r>
              <a:rPr lang="en-US" altLang="zh-TW" sz="2400" b="1" dirty="0">
                <a:solidFill>
                  <a:srgbClr val="FF0000"/>
                </a:solidFill>
                <a:latin typeface="Times New Roman" panose="02020603050405020304" pitchFamily="18" charset="0"/>
                <a:cs typeface="Times New Roman" panose="02020603050405020304" pitchFamily="18" charset="0"/>
              </a:rPr>
              <a:t>Safety/Health</a:t>
            </a:r>
            <a:br>
              <a:rPr lang="en-US" altLang="zh-TW" sz="2400" b="1" dirty="0">
                <a:solidFill>
                  <a:srgbClr val="FF0000"/>
                </a:solidFill>
                <a:latin typeface="Times New Roman" panose="02020603050405020304" pitchFamily="18" charset="0"/>
                <a:cs typeface="Times New Roman" panose="02020603050405020304" pitchFamily="18" charset="0"/>
              </a:rPr>
            </a:br>
            <a:r>
              <a:rPr lang="en-US" altLang="zh-TW" sz="2400" b="1" dirty="0">
                <a:solidFill>
                  <a:srgbClr val="FF0000"/>
                </a:solidFill>
                <a:latin typeface="Times New Roman" panose="02020603050405020304" pitchFamily="18" charset="0"/>
                <a:cs typeface="Times New Roman" panose="02020603050405020304" pitchFamily="18" charset="0"/>
              </a:rPr>
              <a:t>Management mistakes</a:t>
            </a:r>
            <a:endParaRPr lang="zh-TW" altLang="zh-TW"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4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457200" y="538330"/>
            <a:ext cx="8229600" cy="1139825"/>
          </a:xfrm>
        </p:spPr>
        <p:txBody>
          <a:bodyPr/>
          <a:lstStyle/>
          <a:p>
            <a:r>
              <a:rPr lang="en-US" altLang="zh-TW" dirty="0">
                <a:latin typeface="Times New Roman" panose="02020603050405020304" pitchFamily="18" charset="0"/>
              </a:rPr>
              <a:t>Pressure container</a:t>
            </a:r>
            <a:endParaRPr lang="zh-TW" altLang="en-US" dirty="0">
              <a:latin typeface="Times New Roman" panose="02020603050405020304" pitchFamily="18" charset="0"/>
            </a:endParaRPr>
          </a:p>
        </p:txBody>
      </p:sp>
      <p:sp>
        <p:nvSpPr>
          <p:cNvPr id="58372" name="Rectangle 3"/>
          <p:cNvSpPr>
            <a:spLocks noGrp="1" noChangeArrowheads="1"/>
          </p:cNvSpPr>
          <p:nvPr>
            <p:ph type="body" sz="half" idx="4294967295"/>
          </p:nvPr>
        </p:nvSpPr>
        <p:spPr>
          <a:xfrm>
            <a:off x="457200" y="1988840"/>
            <a:ext cx="5915000" cy="4127500"/>
          </a:xfrm>
        </p:spPr>
        <p:txBody>
          <a:bodyPr>
            <a:noAutofit/>
          </a:bodyPr>
          <a:lstStyle/>
          <a:p>
            <a:r>
              <a:rPr lang="en-US" altLang="zh-TW" sz="2400" dirty="0"/>
              <a:t>Major points of notice for pressure containers (such as </a:t>
            </a:r>
            <a:r>
              <a:rPr lang="en-US" altLang="zh-TW" sz="2400" dirty="0">
                <a:solidFill>
                  <a:srgbClr val="FF0000"/>
                </a:solidFill>
              </a:rPr>
              <a:t>high-temperature, high-pressure sterilizer</a:t>
            </a:r>
            <a:r>
              <a:rPr lang="en-US" altLang="zh-TW" sz="2400" dirty="0"/>
              <a:t>, air tank of air compressor): </a:t>
            </a:r>
            <a:endParaRPr lang="zh-TW" altLang="zh-TW" sz="2400" dirty="0"/>
          </a:p>
          <a:p>
            <a:pPr lvl="1"/>
            <a:r>
              <a:rPr lang="en-US" altLang="zh-TW" sz="2400" dirty="0"/>
              <a:t>Whether or not there is damage or deformation in case or interior?</a:t>
            </a:r>
            <a:endParaRPr lang="zh-TW" altLang="zh-TW" sz="2400" dirty="0"/>
          </a:p>
          <a:p>
            <a:pPr lvl="1"/>
            <a:r>
              <a:rPr lang="en-US" altLang="zh-TW" sz="2400" dirty="0"/>
              <a:t>Whether or not there is abnormality in the operation of container gate and packing device?</a:t>
            </a:r>
            <a:endParaRPr lang="zh-TW" altLang="zh-TW" sz="2400" dirty="0"/>
          </a:p>
        </p:txBody>
      </p:sp>
      <p:pic>
        <p:nvPicPr>
          <p:cNvPr id="58373" name="Picture 4" descr="IMG_0001"/>
          <p:cNvPicPr>
            <a:picLocks noGrp="1" noChangeAspect="1" noChangeArrowheads="1"/>
          </p:cNvPicPr>
          <p:nvPr>
            <p:ph sz="half" idx="4294967295"/>
          </p:nvPr>
        </p:nvPicPr>
        <p:blipFill rotWithShape="1">
          <a:blip r:embed="rId3" cstate="print"/>
          <a:srcRect l="5094" t="1458" r="17412"/>
          <a:stretch/>
        </p:blipFill>
        <p:spPr>
          <a:xfrm>
            <a:off x="6539582" y="1988840"/>
            <a:ext cx="2347243" cy="3979714"/>
          </a:xfrm>
          <a:noFill/>
        </p:spPr>
      </p:pic>
      <p:sp>
        <p:nvSpPr>
          <p:cNvPr id="58374" name="Text Box 5"/>
          <p:cNvSpPr txBox="1">
            <a:spLocks noChangeArrowheads="1"/>
          </p:cNvSpPr>
          <p:nvPr/>
        </p:nvSpPr>
        <p:spPr bwMode="auto">
          <a:xfrm>
            <a:off x="6480493" y="5445224"/>
            <a:ext cx="2465419" cy="369332"/>
          </a:xfrm>
          <a:prstGeom prst="rect">
            <a:avLst/>
          </a:prstGeom>
          <a:noFill/>
          <a:ln w="19050">
            <a:solidFill>
              <a:srgbClr val="CCFFCC"/>
            </a:solidFill>
            <a:miter lim="800000"/>
            <a:headEnd/>
            <a:tailEnd/>
          </a:ln>
        </p:spPr>
        <p:txBody>
          <a:bodyPr wrap="none">
            <a:spAutoFit/>
          </a:bodyPr>
          <a:lstStyle/>
          <a:p>
            <a:r>
              <a:rPr lang="en-US" altLang="zh-TW" b="1" dirty="0">
                <a:solidFill>
                  <a:schemeClr val="bg1"/>
                </a:solidFill>
                <a:latin typeface="Times New Roman" panose="02020603050405020304" pitchFamily="18" charset="0"/>
                <a:ea typeface="標楷體" pitchFamily="65" charset="-120"/>
                <a:cs typeface="Times New Roman" panose="02020603050405020304" pitchFamily="18" charset="0"/>
              </a:rPr>
              <a:t>high-pressure sterilizer</a:t>
            </a:r>
            <a:endParaRPr lang="zh-TW" altLang="en-US" b="1" dirty="0">
              <a:solidFill>
                <a:schemeClr val="bg1"/>
              </a:solidFill>
              <a:latin typeface="Times New Roman" panose="02020603050405020304" pitchFamily="18" charset="0"/>
              <a:ea typeface="標楷體" pitchFamily="65" charset="-120"/>
              <a:cs typeface="Times New Roman" panose="02020603050405020304" pitchFamily="18" charset="0"/>
            </a:endParaRPr>
          </a:p>
        </p:txBody>
      </p:sp>
      <p:sp>
        <p:nvSpPr>
          <p:cNvPr id="58376" name="Text Box 9"/>
          <p:cNvSpPr txBox="1">
            <a:spLocks noChangeArrowheads="1"/>
          </p:cNvSpPr>
          <p:nvPr/>
        </p:nvSpPr>
        <p:spPr bwMode="auto">
          <a:xfrm>
            <a:off x="827584" y="6162447"/>
            <a:ext cx="5328592" cy="369332"/>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ea typeface="標楷體" pitchFamily="65" charset="-120"/>
                <a:cs typeface="Times New Roman" panose="02020603050405020304" pitchFamily="18" charset="0"/>
              </a:rPr>
              <a:t>Occupational Safety and Health Management Measures</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a:xfrm>
            <a:off x="6753225" y="6310313"/>
            <a:ext cx="2133600" cy="412155"/>
          </a:xfrm>
        </p:spPr>
        <p:txBody>
          <a:bodyPr/>
          <a:lstStyle/>
          <a:p>
            <a:fld id="{A36E6B7E-3405-4ABC-8F0A-11CAAA034E4E}" type="slidenum">
              <a:rPr lang="zh-TW" altLang="en-US" smtClean="0"/>
              <a:pPr/>
              <a:t>60</a:t>
            </a:fld>
            <a:endParaRPr lang="zh-TW" altLang="en-US" dirty="0"/>
          </a:p>
        </p:txBody>
      </p:sp>
    </p:spTree>
    <p:extLst>
      <p:ext uri="{BB962C8B-B14F-4D97-AF65-F5344CB8AC3E}">
        <p14:creationId xmlns:p14="http://schemas.microsoft.com/office/powerpoint/2010/main" val="1602693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457200" y="538330"/>
            <a:ext cx="8229600" cy="1139825"/>
          </a:xfrm>
        </p:spPr>
        <p:txBody>
          <a:bodyPr/>
          <a:lstStyle/>
          <a:p>
            <a:r>
              <a:rPr lang="en-US" altLang="zh-TW" dirty="0">
                <a:latin typeface="Times New Roman" panose="02020603050405020304" pitchFamily="18" charset="0"/>
              </a:rPr>
              <a:t>Pressure container (cont.)</a:t>
            </a:r>
            <a:endParaRPr lang="zh-TW" altLang="en-US" dirty="0">
              <a:latin typeface="Times New Roman" panose="02020603050405020304" pitchFamily="18" charset="0"/>
            </a:endParaRPr>
          </a:p>
        </p:txBody>
      </p:sp>
      <p:sp>
        <p:nvSpPr>
          <p:cNvPr id="58372" name="Rectangle 3"/>
          <p:cNvSpPr>
            <a:spLocks noGrp="1" noChangeArrowheads="1"/>
          </p:cNvSpPr>
          <p:nvPr>
            <p:ph type="body" sz="half" idx="4294967295"/>
          </p:nvPr>
        </p:nvSpPr>
        <p:spPr>
          <a:xfrm>
            <a:off x="475109" y="2003474"/>
            <a:ext cx="5915000" cy="4127500"/>
          </a:xfrm>
        </p:spPr>
        <p:txBody>
          <a:bodyPr>
            <a:noAutofit/>
          </a:bodyPr>
          <a:lstStyle/>
          <a:p>
            <a:pPr lvl="1"/>
            <a:r>
              <a:rPr lang="en-US" altLang="zh-TW" sz="2400" dirty="0"/>
              <a:t>Whether or not there is abnormality in the function of safety valve, pressure gauge, and other safety devices?</a:t>
            </a:r>
            <a:endParaRPr lang="zh-TW" altLang="zh-TW" sz="2400" dirty="0"/>
          </a:p>
          <a:p>
            <a:pPr lvl="1"/>
            <a:r>
              <a:rPr lang="en-US" altLang="zh-TW" sz="2400" dirty="0"/>
              <a:t>Whether or not there is damage in pressure gauge, thermometer, and other safety devices?  </a:t>
            </a:r>
            <a:endParaRPr lang="zh-TW" altLang="zh-TW" sz="2400" dirty="0"/>
          </a:p>
        </p:txBody>
      </p:sp>
      <p:pic>
        <p:nvPicPr>
          <p:cNvPr id="58373" name="Picture 4" descr="IMG_0001"/>
          <p:cNvPicPr>
            <a:picLocks noGrp="1" noChangeAspect="1" noChangeArrowheads="1"/>
          </p:cNvPicPr>
          <p:nvPr>
            <p:ph sz="half" idx="4294967295"/>
          </p:nvPr>
        </p:nvPicPr>
        <p:blipFill rotWithShape="1">
          <a:blip r:embed="rId3" cstate="print"/>
          <a:srcRect l="5094" t="1458" r="17412"/>
          <a:stretch/>
        </p:blipFill>
        <p:spPr>
          <a:xfrm>
            <a:off x="6539582" y="2003474"/>
            <a:ext cx="2347243" cy="3979714"/>
          </a:xfrm>
          <a:noFill/>
        </p:spPr>
      </p:pic>
      <p:sp>
        <p:nvSpPr>
          <p:cNvPr id="3" name="投影片編號版面配置區 2"/>
          <p:cNvSpPr>
            <a:spLocks noGrp="1"/>
          </p:cNvSpPr>
          <p:nvPr>
            <p:ph type="sldNum" sz="quarter" idx="12"/>
          </p:nvPr>
        </p:nvSpPr>
        <p:spPr>
          <a:xfrm>
            <a:off x="6753225" y="6310313"/>
            <a:ext cx="2133600" cy="412155"/>
          </a:xfrm>
        </p:spPr>
        <p:txBody>
          <a:bodyPr/>
          <a:lstStyle/>
          <a:p>
            <a:fld id="{A36E6B7E-3405-4ABC-8F0A-11CAAA034E4E}" type="slidenum">
              <a:rPr lang="zh-TW" altLang="en-US" smtClean="0"/>
              <a:pPr/>
              <a:t>61</a:t>
            </a:fld>
            <a:endParaRPr lang="zh-TW" altLang="en-US" dirty="0"/>
          </a:p>
        </p:txBody>
      </p:sp>
      <p:sp>
        <p:nvSpPr>
          <p:cNvPr id="8" name="Text Box 9">
            <a:extLst>
              <a:ext uri="{FF2B5EF4-FFF2-40B4-BE49-F238E27FC236}">
                <a16:creationId xmlns:a16="http://schemas.microsoft.com/office/drawing/2014/main" id="{A871D999-A19D-48A6-9020-07B2982218E4}"/>
              </a:ext>
            </a:extLst>
          </p:cNvPr>
          <p:cNvSpPr txBox="1">
            <a:spLocks noChangeArrowheads="1"/>
          </p:cNvSpPr>
          <p:nvPr/>
        </p:nvSpPr>
        <p:spPr bwMode="auto">
          <a:xfrm>
            <a:off x="827584" y="6162447"/>
            <a:ext cx="5328592" cy="369332"/>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ea typeface="標楷體" pitchFamily="65" charset="-120"/>
                <a:cs typeface="Times New Roman" panose="02020603050405020304" pitchFamily="18" charset="0"/>
              </a:rPr>
              <a:t>Occupational Safety and Health Management Measures</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9" name="Text Box 5">
            <a:extLst>
              <a:ext uri="{FF2B5EF4-FFF2-40B4-BE49-F238E27FC236}">
                <a16:creationId xmlns:a16="http://schemas.microsoft.com/office/drawing/2014/main" id="{FB381E20-D280-4C16-965F-3DD3942898A5}"/>
              </a:ext>
            </a:extLst>
          </p:cNvPr>
          <p:cNvSpPr txBox="1">
            <a:spLocks noChangeArrowheads="1"/>
          </p:cNvSpPr>
          <p:nvPr/>
        </p:nvSpPr>
        <p:spPr bwMode="auto">
          <a:xfrm>
            <a:off x="6480493" y="5445224"/>
            <a:ext cx="2465419" cy="369332"/>
          </a:xfrm>
          <a:prstGeom prst="rect">
            <a:avLst/>
          </a:prstGeom>
          <a:noFill/>
          <a:ln w="19050">
            <a:solidFill>
              <a:srgbClr val="CCFFCC"/>
            </a:solidFill>
            <a:miter lim="800000"/>
            <a:headEnd/>
            <a:tailEnd/>
          </a:ln>
        </p:spPr>
        <p:txBody>
          <a:bodyPr wrap="none">
            <a:spAutoFit/>
          </a:bodyPr>
          <a:lstStyle/>
          <a:p>
            <a:r>
              <a:rPr lang="en-US" altLang="zh-TW" b="1" dirty="0">
                <a:solidFill>
                  <a:schemeClr val="bg1"/>
                </a:solidFill>
                <a:latin typeface="Times New Roman" panose="02020603050405020304" pitchFamily="18" charset="0"/>
                <a:ea typeface="標楷體" pitchFamily="65" charset="-120"/>
                <a:cs typeface="Times New Roman" panose="02020603050405020304" pitchFamily="18" charset="0"/>
              </a:rPr>
              <a:t>high-pressure sterilizer</a:t>
            </a:r>
            <a:endParaRPr lang="zh-TW" altLang="en-US" b="1" dirty="0">
              <a:solidFill>
                <a:schemeClr val="bg1"/>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4854832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idx="4294967295"/>
          </p:nvPr>
        </p:nvSpPr>
        <p:spPr>
          <a:xfrm>
            <a:off x="457200" y="878039"/>
            <a:ext cx="8229600" cy="919162"/>
          </a:xfrm>
        </p:spPr>
        <p:txBody>
          <a:bodyPr/>
          <a:lstStyle/>
          <a:p>
            <a:r>
              <a:rPr lang="en-US" altLang="zh-TW" sz="3200" dirty="0">
                <a:latin typeface="Times New Roman" panose="02020603050405020304" pitchFamily="18" charset="0"/>
              </a:rPr>
              <a:t>High-pressure gas container </a:t>
            </a:r>
            <a:br>
              <a:rPr lang="en-US" altLang="zh-TW" sz="3200" dirty="0">
                <a:latin typeface="Times New Roman" panose="02020603050405020304" pitchFamily="18" charset="0"/>
              </a:rPr>
            </a:br>
            <a:r>
              <a:rPr lang="en-US" altLang="zh-TW" sz="3200" dirty="0">
                <a:latin typeface="Times New Roman" panose="02020603050405020304" pitchFamily="18" charset="0"/>
              </a:rPr>
              <a:t>(such as steel gas cylinder)</a:t>
            </a:r>
          </a:p>
        </p:txBody>
      </p:sp>
      <p:sp>
        <p:nvSpPr>
          <p:cNvPr id="59396" name="Rectangle 3"/>
          <p:cNvSpPr>
            <a:spLocks noGrp="1" noChangeArrowheads="1"/>
          </p:cNvSpPr>
          <p:nvPr>
            <p:ph idx="4294967295"/>
          </p:nvPr>
        </p:nvSpPr>
        <p:spPr>
          <a:xfrm>
            <a:off x="395535" y="1998365"/>
            <a:ext cx="5863975" cy="3743325"/>
          </a:xfrm>
        </p:spPr>
        <p:txBody>
          <a:bodyPr>
            <a:noAutofit/>
          </a:bodyPr>
          <a:lstStyle/>
          <a:p>
            <a:r>
              <a:rPr lang="en-US" altLang="zh-TW" sz="2400" dirty="0"/>
              <a:t>Major points of notice for steel gas cylinder</a:t>
            </a:r>
            <a:endParaRPr lang="zh-TW" altLang="zh-TW" sz="2400" dirty="0"/>
          </a:p>
          <a:p>
            <a:pPr lvl="1"/>
            <a:r>
              <a:rPr lang="en-US" altLang="zh-TW" sz="2400" dirty="0"/>
              <a:t>Whether or not horizontal support for high-pressure gas cylinder is fixed? </a:t>
            </a:r>
            <a:endParaRPr lang="zh-TW" altLang="zh-TW" sz="2400" dirty="0"/>
          </a:p>
          <a:p>
            <a:pPr lvl="1"/>
            <a:r>
              <a:rPr lang="en-US" altLang="zh-TW" sz="2400" dirty="0"/>
              <a:t>Whether or not </a:t>
            </a:r>
            <a:r>
              <a:rPr lang="en-US" altLang="zh-TW" sz="2400" dirty="0">
                <a:solidFill>
                  <a:srgbClr val="FF0000"/>
                </a:solidFill>
              </a:rPr>
              <a:t>pressures of various gauges</a:t>
            </a:r>
            <a:r>
              <a:rPr lang="en-US" altLang="zh-TW" sz="2400" dirty="0"/>
              <a:t> are normal? </a:t>
            </a:r>
            <a:endParaRPr lang="zh-TW" altLang="zh-TW" sz="2400" dirty="0"/>
          </a:p>
          <a:p>
            <a:pPr lvl="1"/>
            <a:r>
              <a:rPr lang="en-US" altLang="zh-TW" sz="2400" dirty="0"/>
              <a:t>Where or not there are </a:t>
            </a:r>
            <a:r>
              <a:rPr lang="en-US" altLang="zh-TW" sz="2400" dirty="0">
                <a:solidFill>
                  <a:srgbClr val="FF0000"/>
                </a:solidFill>
              </a:rPr>
              <a:t>inflammable materials</a:t>
            </a:r>
            <a:r>
              <a:rPr lang="en-US" altLang="zh-TW" sz="2400" dirty="0"/>
              <a:t> in the storage space for steel cylinder? </a:t>
            </a:r>
            <a:endParaRPr lang="zh-TW" altLang="zh-TW" sz="2400" dirty="0"/>
          </a:p>
        </p:txBody>
      </p:sp>
      <p:pic>
        <p:nvPicPr>
          <p:cNvPr id="59398" name="Picture 4" descr="IMG_0004"/>
          <p:cNvPicPr>
            <a:picLocks noChangeAspect="1" noChangeArrowheads="1"/>
          </p:cNvPicPr>
          <p:nvPr/>
        </p:nvPicPr>
        <p:blipFill>
          <a:blip r:embed="rId3" cstate="print"/>
          <a:srcRect/>
          <a:stretch>
            <a:fillRect/>
          </a:stretch>
        </p:blipFill>
        <p:spPr bwMode="auto">
          <a:xfrm>
            <a:off x="4080053" y="4865243"/>
            <a:ext cx="2031104" cy="1522983"/>
          </a:xfrm>
          <a:prstGeom prst="rect">
            <a:avLst/>
          </a:prstGeom>
          <a:noFill/>
          <a:ln w="9525">
            <a:noFill/>
            <a:miter lim="800000"/>
            <a:headEnd/>
            <a:tailEnd/>
          </a:ln>
        </p:spPr>
      </p:pic>
      <p:grpSp>
        <p:nvGrpSpPr>
          <p:cNvPr id="2" name="群組 1">
            <a:extLst>
              <a:ext uri="{FF2B5EF4-FFF2-40B4-BE49-F238E27FC236}">
                <a16:creationId xmlns:a16="http://schemas.microsoft.com/office/drawing/2014/main" id="{3A5B6D93-5A01-4555-9E6F-2B8C4589E19C}"/>
              </a:ext>
            </a:extLst>
          </p:cNvPr>
          <p:cNvGrpSpPr/>
          <p:nvPr/>
        </p:nvGrpSpPr>
        <p:grpSpPr>
          <a:xfrm>
            <a:off x="6300788" y="2508329"/>
            <a:ext cx="2609850" cy="3800991"/>
            <a:chOff x="6300788" y="2508329"/>
            <a:chExt cx="2609850" cy="3800991"/>
          </a:xfrm>
        </p:grpSpPr>
        <p:pic>
          <p:nvPicPr>
            <p:cNvPr id="59399" name="Picture 6" descr="IMG_0003"/>
            <p:cNvPicPr>
              <a:picLocks noChangeAspect="1" noChangeArrowheads="1"/>
            </p:cNvPicPr>
            <p:nvPr/>
          </p:nvPicPr>
          <p:blipFill>
            <a:blip r:embed="rId4" cstate="print"/>
            <a:srcRect/>
            <a:stretch>
              <a:fillRect/>
            </a:stretch>
          </p:blipFill>
          <p:spPr bwMode="auto">
            <a:xfrm>
              <a:off x="6410326" y="2975959"/>
              <a:ext cx="2500312" cy="3333361"/>
            </a:xfrm>
            <a:prstGeom prst="rect">
              <a:avLst/>
            </a:prstGeom>
            <a:noFill/>
            <a:ln w="9525">
              <a:noFill/>
              <a:miter lim="800000"/>
              <a:headEnd/>
              <a:tailEnd/>
            </a:ln>
          </p:spPr>
        </p:pic>
        <p:sp>
          <p:nvSpPr>
            <p:cNvPr id="59400" name="Oval 7"/>
            <p:cNvSpPr>
              <a:spLocks noChangeArrowheads="1"/>
            </p:cNvSpPr>
            <p:nvPr/>
          </p:nvSpPr>
          <p:spPr bwMode="auto">
            <a:xfrm>
              <a:off x="7514481" y="2868692"/>
              <a:ext cx="1225550" cy="647700"/>
            </a:xfrm>
            <a:prstGeom prst="ellipse">
              <a:avLst/>
            </a:prstGeom>
            <a:noFill/>
            <a:ln w="31750">
              <a:solidFill>
                <a:srgbClr val="FF0000"/>
              </a:solidFill>
              <a:round/>
              <a:headEnd/>
              <a:tailEnd/>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59401" name="Oval 8"/>
            <p:cNvSpPr>
              <a:spLocks noChangeArrowheads="1"/>
            </p:cNvSpPr>
            <p:nvPr/>
          </p:nvSpPr>
          <p:spPr bwMode="auto">
            <a:xfrm>
              <a:off x="6300788" y="5016108"/>
              <a:ext cx="1441450" cy="720725"/>
            </a:xfrm>
            <a:prstGeom prst="ellipse">
              <a:avLst/>
            </a:prstGeom>
            <a:noFill/>
            <a:ln w="31750">
              <a:solidFill>
                <a:srgbClr val="FF0000"/>
              </a:solidFill>
              <a:round/>
              <a:headEnd/>
              <a:tailEnd/>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59402" name="Line 9"/>
            <p:cNvSpPr>
              <a:spLocks noChangeShapeType="1"/>
            </p:cNvSpPr>
            <p:nvPr/>
          </p:nvSpPr>
          <p:spPr bwMode="auto">
            <a:xfrm>
              <a:off x="6300788" y="4797425"/>
              <a:ext cx="0" cy="287338"/>
            </a:xfrm>
            <a:prstGeom prst="line">
              <a:avLst/>
            </a:prstGeom>
            <a:noFill/>
            <a:ln w="38100">
              <a:solidFill>
                <a:schemeClr val="bg1"/>
              </a:solidFill>
              <a:round/>
              <a:headEnd/>
              <a:tailEnd type="triangle" w="med" len="me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59403" name="Text Box 10"/>
            <p:cNvSpPr txBox="1">
              <a:spLocks noChangeArrowheads="1"/>
            </p:cNvSpPr>
            <p:nvPr/>
          </p:nvSpPr>
          <p:spPr bwMode="auto">
            <a:xfrm>
              <a:off x="6399411" y="4642639"/>
              <a:ext cx="1514475" cy="366712"/>
            </a:xfrm>
            <a:prstGeom prst="rect">
              <a:avLst/>
            </a:prstGeom>
            <a:noFill/>
            <a:ln w="9525">
              <a:noFill/>
              <a:miter lim="800000"/>
              <a:headEnd/>
              <a:tailEnd/>
            </a:ln>
          </p:spPr>
          <p:txBody>
            <a:bodyPr>
              <a:spAutoFit/>
            </a:bodyPr>
            <a:lstStyle/>
            <a:p>
              <a:pPr>
                <a:spcBef>
                  <a:spcPct val="50000"/>
                </a:spcBef>
              </a:pPr>
              <a:endParaRPr lang="zh-TW" altLang="en-US" b="1" dirty="0">
                <a:solidFill>
                  <a:schemeClr val="bg1"/>
                </a:solidFill>
                <a:latin typeface="標楷體" pitchFamily="65" charset="-120"/>
                <a:ea typeface="標楷體" pitchFamily="65" charset="-120"/>
              </a:endParaRPr>
            </a:p>
          </p:txBody>
        </p:sp>
        <p:sp>
          <p:nvSpPr>
            <p:cNvPr id="59404" name="Line 11"/>
            <p:cNvSpPr>
              <a:spLocks noChangeShapeType="1"/>
            </p:cNvSpPr>
            <p:nvPr/>
          </p:nvSpPr>
          <p:spPr bwMode="auto">
            <a:xfrm>
              <a:off x="8092331" y="2508329"/>
              <a:ext cx="0" cy="287338"/>
            </a:xfrm>
            <a:prstGeom prst="line">
              <a:avLst/>
            </a:prstGeom>
            <a:noFill/>
            <a:ln w="38100">
              <a:solidFill>
                <a:schemeClr val="tx1"/>
              </a:solidFill>
              <a:round/>
              <a:headEnd/>
              <a:tailEnd type="triangle" w="med" len="med"/>
            </a:ln>
          </p:spPr>
          <p:txBody>
            <a:bodyPr/>
            <a:lstStyle/>
            <a:p>
              <a:endParaRPr lang="zh-TW" altLang="en-US" dirty="0">
                <a:latin typeface="Times New Roman" panose="02020603050405020304" pitchFamily="18" charset="0"/>
                <a:ea typeface="標楷體" panose="03000509000000000000" pitchFamily="65" charset="-120"/>
              </a:endParaRPr>
            </a:p>
          </p:txBody>
        </p:sp>
      </p:grpSp>
      <p:sp>
        <p:nvSpPr>
          <p:cNvPr id="59405" name="Text Box 12"/>
          <p:cNvSpPr txBox="1">
            <a:spLocks noChangeArrowheads="1"/>
          </p:cNvSpPr>
          <p:nvPr/>
        </p:nvSpPr>
        <p:spPr bwMode="auto">
          <a:xfrm>
            <a:off x="6259513" y="1892195"/>
            <a:ext cx="2698006" cy="646331"/>
          </a:xfrm>
          <a:prstGeom prst="rect">
            <a:avLst/>
          </a:prstGeom>
          <a:noFill/>
          <a:ln w="9525">
            <a:noFill/>
            <a:miter lim="800000"/>
            <a:headEnd/>
            <a:tailEnd/>
          </a:ln>
        </p:spPr>
        <p:txBody>
          <a:bodyPr wrap="square">
            <a:spAutoFit/>
          </a:bodyPr>
          <a:lstStyle/>
          <a:p>
            <a:pPr>
              <a:spcBef>
                <a:spcPct val="50000"/>
              </a:spcBef>
            </a:pPr>
            <a:r>
              <a:rPr lang="en-US" altLang="zh-TW" dirty="0">
                <a:solidFill>
                  <a:srgbClr val="FF0000"/>
                </a:solidFill>
                <a:latin typeface="Times New Roman" panose="02020603050405020304" pitchFamily="18" charset="0"/>
                <a:cs typeface="Times New Roman" panose="02020603050405020304" pitchFamily="18" charset="0"/>
              </a:rPr>
              <a:t>Wrench shouldn't be put on the switch of steel cylinder</a:t>
            </a:r>
            <a:endPar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59406" name="Text Box 14"/>
          <p:cNvSpPr txBox="1">
            <a:spLocks noChangeArrowheads="1"/>
          </p:cNvSpPr>
          <p:nvPr/>
        </p:nvSpPr>
        <p:spPr bwMode="auto">
          <a:xfrm>
            <a:off x="601167" y="5376470"/>
            <a:ext cx="3424117" cy="646331"/>
          </a:xfrm>
          <a:prstGeom prst="rect">
            <a:avLst/>
          </a:prstGeom>
          <a:solidFill>
            <a:schemeClr val="bg1"/>
          </a:solidFill>
          <a:ln w="9525">
            <a:solidFill>
              <a:schemeClr val="tx1"/>
            </a:solidFill>
            <a:miter lim="800000"/>
            <a:headEnd/>
            <a:tailEnd/>
          </a:ln>
        </p:spPr>
        <p:txBody>
          <a:bodyPr wrap="square">
            <a:spAutoFit/>
          </a:bodyPr>
          <a:lstStyle/>
          <a:p>
            <a:pPr>
              <a:spcBef>
                <a:spcPct val="50000"/>
              </a:spcBef>
            </a:pPr>
            <a:r>
              <a:rPr lang="en-US" altLang="zh-TW" dirty="0">
                <a:latin typeface="Times New Roman" panose="02020603050405020304" pitchFamily="18" charset="0"/>
                <a:cs typeface="Times New Roman" panose="02020603050405020304" pitchFamily="18" charset="0"/>
              </a:rPr>
              <a:t> Spare cylinder and empty cylinder should be furnished with cap</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59408" name="Text Box 17"/>
          <p:cNvSpPr txBox="1">
            <a:spLocks noChangeArrowheads="1"/>
          </p:cNvSpPr>
          <p:nvPr/>
        </p:nvSpPr>
        <p:spPr bwMode="auto">
          <a:xfrm>
            <a:off x="853830" y="6467133"/>
            <a:ext cx="5405680"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Occupational safety and health facilities regulations &amp;</a:t>
            </a:r>
            <a:endParaRPr lang="zh-TW" altLang="en-US"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Occupational Safety and Health Management Measures</a:t>
            </a:r>
            <a:endParaRPr lang="zh-TW" altLang="en-US" sz="1700" dirty="0">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a:xfrm>
            <a:off x="6777038" y="6316077"/>
            <a:ext cx="2133600" cy="412155"/>
          </a:xfrm>
        </p:spPr>
        <p:txBody>
          <a:bodyPr/>
          <a:lstStyle/>
          <a:p>
            <a:fld id="{A36E6B7E-3405-4ABC-8F0A-11CAAA034E4E}" type="slidenum">
              <a:rPr lang="zh-TW" altLang="en-US" smtClean="0"/>
              <a:pPr/>
              <a:t>62</a:t>
            </a:fld>
            <a:endParaRPr lang="zh-TW" altLang="en-US" dirty="0"/>
          </a:p>
        </p:txBody>
      </p:sp>
      <p:sp>
        <p:nvSpPr>
          <p:cNvPr id="4" name="矩形 3">
            <a:extLst>
              <a:ext uri="{FF2B5EF4-FFF2-40B4-BE49-F238E27FC236}">
                <a16:creationId xmlns:a16="http://schemas.microsoft.com/office/drawing/2014/main" id="{CEFB145E-924F-4D84-B90F-04A821863DB2}"/>
              </a:ext>
            </a:extLst>
          </p:cNvPr>
          <p:cNvSpPr/>
          <p:nvPr/>
        </p:nvSpPr>
        <p:spPr>
          <a:xfrm>
            <a:off x="6402280" y="4413478"/>
            <a:ext cx="2031105" cy="646331"/>
          </a:xfrm>
          <a:prstGeom prst="rect">
            <a:avLst/>
          </a:prstGeom>
        </p:spPr>
        <p:txBody>
          <a:bodyPr wrap="square">
            <a:spAutoFit/>
          </a:bodyPr>
          <a:lstStyle/>
          <a:p>
            <a:r>
              <a:rPr lang="en-US" altLang="zh-TW" dirty="0">
                <a:solidFill>
                  <a:schemeClr val="bg1"/>
                </a:solidFill>
                <a:latin typeface="Times New Roman" panose="02020603050405020304" pitchFamily="18" charset="0"/>
                <a:cs typeface="Times New Roman" panose="02020603050405020304" pitchFamily="18" charset="0"/>
              </a:rPr>
              <a:t>Steel cylinder </a:t>
            </a:r>
          </a:p>
          <a:p>
            <a:r>
              <a:rPr lang="en-US" altLang="zh-TW" dirty="0">
                <a:solidFill>
                  <a:schemeClr val="bg1"/>
                </a:solidFill>
                <a:latin typeface="Times New Roman" panose="02020603050405020304" pitchFamily="18" charset="0"/>
                <a:cs typeface="Times New Roman" panose="02020603050405020304" pitchFamily="18" charset="0"/>
              </a:rPr>
              <a:t>needs to be fixed</a:t>
            </a:r>
            <a:endParaRPr lang="zh-TW"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7995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idx="4294967295"/>
          </p:nvPr>
        </p:nvSpPr>
        <p:spPr>
          <a:xfrm>
            <a:off x="457200" y="878039"/>
            <a:ext cx="8229600" cy="919162"/>
          </a:xfrm>
        </p:spPr>
        <p:txBody>
          <a:bodyPr/>
          <a:lstStyle/>
          <a:p>
            <a:r>
              <a:rPr lang="en-US" altLang="zh-TW" sz="3200" dirty="0">
                <a:latin typeface="Times New Roman" panose="02020603050405020304" pitchFamily="18" charset="0"/>
              </a:rPr>
              <a:t>High-pressure gas container </a:t>
            </a:r>
            <a:br>
              <a:rPr lang="en-US" altLang="zh-TW" sz="3200" dirty="0">
                <a:latin typeface="Times New Roman" panose="02020603050405020304" pitchFamily="18" charset="0"/>
              </a:rPr>
            </a:br>
            <a:r>
              <a:rPr lang="en-US" altLang="zh-TW" sz="3200" dirty="0">
                <a:latin typeface="Times New Roman" panose="02020603050405020304" pitchFamily="18" charset="0"/>
              </a:rPr>
              <a:t>(such as steel gas cylinder) (cont.)</a:t>
            </a:r>
          </a:p>
        </p:txBody>
      </p:sp>
      <p:sp>
        <p:nvSpPr>
          <p:cNvPr id="59396" name="Rectangle 3"/>
          <p:cNvSpPr>
            <a:spLocks noGrp="1" noChangeArrowheads="1"/>
          </p:cNvSpPr>
          <p:nvPr>
            <p:ph idx="4294967295"/>
          </p:nvPr>
        </p:nvSpPr>
        <p:spPr>
          <a:xfrm>
            <a:off x="395535" y="1998365"/>
            <a:ext cx="5863975" cy="3743325"/>
          </a:xfrm>
        </p:spPr>
        <p:txBody>
          <a:bodyPr>
            <a:noAutofit/>
          </a:bodyPr>
          <a:lstStyle/>
          <a:p>
            <a:pPr lvl="1"/>
            <a:r>
              <a:rPr lang="en-US" altLang="zh-TW" sz="2400" dirty="0"/>
              <a:t>Whether or not there are </a:t>
            </a:r>
            <a:r>
              <a:rPr lang="en-US" altLang="zh-TW" sz="2400" dirty="0">
                <a:solidFill>
                  <a:srgbClr val="FF0000"/>
                </a:solidFill>
              </a:rPr>
              <a:t>clear description of constituents </a:t>
            </a:r>
            <a:r>
              <a:rPr lang="en-US" altLang="zh-TW" sz="2400" dirty="0"/>
              <a:t>of various steel cylinders? </a:t>
            </a:r>
            <a:endParaRPr lang="zh-TW" altLang="zh-TW" sz="2400" dirty="0"/>
          </a:p>
          <a:p>
            <a:pPr lvl="1"/>
            <a:r>
              <a:rPr lang="en-US" altLang="zh-TW" sz="2400" dirty="0"/>
              <a:t>Whether or not there is leakage in connector?</a:t>
            </a:r>
            <a:endParaRPr lang="zh-TW" altLang="zh-TW" sz="2400" dirty="0"/>
          </a:p>
          <a:p>
            <a:pPr lvl="1"/>
            <a:r>
              <a:rPr lang="en-US" altLang="zh-TW" sz="2400" dirty="0"/>
              <a:t>Whether or not temperature in storage space of steel cylinders </a:t>
            </a:r>
            <a:r>
              <a:rPr lang="en-US" altLang="zh-TW" sz="2400" dirty="0">
                <a:solidFill>
                  <a:srgbClr val="FF0000"/>
                </a:solidFill>
              </a:rPr>
              <a:t>exceeds 40°C?</a:t>
            </a:r>
            <a:endParaRPr lang="zh-TW" altLang="zh-TW" sz="2400" dirty="0">
              <a:solidFill>
                <a:srgbClr val="FF0000"/>
              </a:solidFill>
            </a:endParaRPr>
          </a:p>
        </p:txBody>
      </p:sp>
      <p:grpSp>
        <p:nvGrpSpPr>
          <p:cNvPr id="2" name="群組 1">
            <a:extLst>
              <a:ext uri="{FF2B5EF4-FFF2-40B4-BE49-F238E27FC236}">
                <a16:creationId xmlns:a16="http://schemas.microsoft.com/office/drawing/2014/main" id="{3A5B6D93-5A01-4555-9E6F-2B8C4589E19C}"/>
              </a:ext>
            </a:extLst>
          </p:cNvPr>
          <p:cNvGrpSpPr/>
          <p:nvPr/>
        </p:nvGrpSpPr>
        <p:grpSpPr>
          <a:xfrm>
            <a:off x="6300788" y="2508329"/>
            <a:ext cx="2609850" cy="3800991"/>
            <a:chOff x="6300788" y="2508329"/>
            <a:chExt cx="2609850" cy="3800991"/>
          </a:xfrm>
        </p:grpSpPr>
        <p:pic>
          <p:nvPicPr>
            <p:cNvPr id="59399" name="Picture 6" descr="IMG_0003"/>
            <p:cNvPicPr>
              <a:picLocks noChangeAspect="1" noChangeArrowheads="1"/>
            </p:cNvPicPr>
            <p:nvPr/>
          </p:nvPicPr>
          <p:blipFill>
            <a:blip r:embed="rId3" cstate="print"/>
            <a:srcRect/>
            <a:stretch>
              <a:fillRect/>
            </a:stretch>
          </p:blipFill>
          <p:spPr bwMode="auto">
            <a:xfrm>
              <a:off x="6410326" y="2975959"/>
              <a:ext cx="2500312" cy="3333361"/>
            </a:xfrm>
            <a:prstGeom prst="rect">
              <a:avLst/>
            </a:prstGeom>
            <a:noFill/>
            <a:ln w="9525">
              <a:noFill/>
              <a:miter lim="800000"/>
              <a:headEnd/>
              <a:tailEnd/>
            </a:ln>
          </p:spPr>
        </p:pic>
        <p:sp>
          <p:nvSpPr>
            <p:cNvPr id="59400" name="Oval 7"/>
            <p:cNvSpPr>
              <a:spLocks noChangeArrowheads="1"/>
            </p:cNvSpPr>
            <p:nvPr/>
          </p:nvSpPr>
          <p:spPr bwMode="auto">
            <a:xfrm>
              <a:off x="7514481" y="2868692"/>
              <a:ext cx="1225550" cy="647700"/>
            </a:xfrm>
            <a:prstGeom prst="ellipse">
              <a:avLst/>
            </a:prstGeom>
            <a:noFill/>
            <a:ln w="31750">
              <a:solidFill>
                <a:srgbClr val="FF0000"/>
              </a:solidFill>
              <a:round/>
              <a:headEnd/>
              <a:tailEnd/>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59401" name="Oval 8"/>
            <p:cNvSpPr>
              <a:spLocks noChangeArrowheads="1"/>
            </p:cNvSpPr>
            <p:nvPr/>
          </p:nvSpPr>
          <p:spPr bwMode="auto">
            <a:xfrm>
              <a:off x="6300788" y="5016108"/>
              <a:ext cx="1441450" cy="720725"/>
            </a:xfrm>
            <a:prstGeom prst="ellipse">
              <a:avLst/>
            </a:prstGeom>
            <a:noFill/>
            <a:ln w="31750">
              <a:solidFill>
                <a:srgbClr val="FF0000"/>
              </a:solidFill>
              <a:round/>
              <a:headEnd/>
              <a:tailEnd/>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59402" name="Line 9"/>
            <p:cNvSpPr>
              <a:spLocks noChangeShapeType="1"/>
            </p:cNvSpPr>
            <p:nvPr/>
          </p:nvSpPr>
          <p:spPr bwMode="auto">
            <a:xfrm>
              <a:off x="6300788" y="4797425"/>
              <a:ext cx="0" cy="287338"/>
            </a:xfrm>
            <a:prstGeom prst="line">
              <a:avLst/>
            </a:prstGeom>
            <a:noFill/>
            <a:ln w="38100">
              <a:solidFill>
                <a:schemeClr val="bg1"/>
              </a:solidFill>
              <a:round/>
              <a:headEnd/>
              <a:tailEnd type="triangle" w="med" len="me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59403" name="Text Box 10"/>
            <p:cNvSpPr txBox="1">
              <a:spLocks noChangeArrowheads="1"/>
            </p:cNvSpPr>
            <p:nvPr/>
          </p:nvSpPr>
          <p:spPr bwMode="auto">
            <a:xfrm>
              <a:off x="6400166" y="4428693"/>
              <a:ext cx="1989011" cy="646331"/>
            </a:xfrm>
            <a:prstGeom prst="rect">
              <a:avLst/>
            </a:prstGeom>
            <a:noFill/>
            <a:ln w="9525">
              <a:noFill/>
              <a:miter lim="800000"/>
              <a:headEnd/>
              <a:tailEnd/>
            </a:ln>
          </p:spPr>
          <p:txBody>
            <a:bodyPr wrap="square">
              <a:spAutoFit/>
            </a:bodyPr>
            <a:lstStyle/>
            <a:p>
              <a:r>
                <a:rPr lang="en-US" altLang="zh-TW" dirty="0">
                  <a:solidFill>
                    <a:schemeClr val="bg1"/>
                  </a:solidFill>
                  <a:latin typeface="Times New Roman" panose="02020603050405020304" pitchFamily="18" charset="0"/>
                  <a:cs typeface="Times New Roman" panose="02020603050405020304" pitchFamily="18" charset="0"/>
                </a:rPr>
                <a:t>Steel cylinder needs to be fixed</a:t>
              </a:r>
              <a:endParaRPr lang="zh-TW" altLang="en-US" dirty="0">
                <a:solidFill>
                  <a:schemeClr val="bg1"/>
                </a:solidFill>
                <a:latin typeface="Times New Roman" panose="02020603050405020304" pitchFamily="18" charset="0"/>
                <a:cs typeface="Times New Roman" panose="02020603050405020304" pitchFamily="18" charset="0"/>
              </a:endParaRPr>
            </a:p>
          </p:txBody>
        </p:sp>
        <p:sp>
          <p:nvSpPr>
            <p:cNvPr id="59404" name="Line 11"/>
            <p:cNvSpPr>
              <a:spLocks noChangeShapeType="1"/>
            </p:cNvSpPr>
            <p:nvPr/>
          </p:nvSpPr>
          <p:spPr bwMode="auto">
            <a:xfrm>
              <a:off x="8092331" y="2508329"/>
              <a:ext cx="0" cy="287338"/>
            </a:xfrm>
            <a:prstGeom prst="line">
              <a:avLst/>
            </a:prstGeom>
            <a:noFill/>
            <a:ln w="38100">
              <a:solidFill>
                <a:schemeClr val="tx1"/>
              </a:solidFill>
              <a:round/>
              <a:headEnd/>
              <a:tailEnd type="triangle" w="med" len="med"/>
            </a:ln>
          </p:spPr>
          <p:txBody>
            <a:bodyPr/>
            <a:lstStyle/>
            <a:p>
              <a:endParaRPr lang="zh-TW" altLang="en-US" dirty="0">
                <a:latin typeface="Times New Roman" panose="02020603050405020304" pitchFamily="18" charset="0"/>
                <a:ea typeface="標楷體" panose="03000509000000000000" pitchFamily="65" charset="-120"/>
              </a:endParaRPr>
            </a:p>
          </p:txBody>
        </p:sp>
      </p:grpSp>
      <p:sp>
        <p:nvSpPr>
          <p:cNvPr id="59405" name="Text Box 12"/>
          <p:cNvSpPr txBox="1">
            <a:spLocks noChangeArrowheads="1"/>
          </p:cNvSpPr>
          <p:nvPr/>
        </p:nvSpPr>
        <p:spPr bwMode="auto">
          <a:xfrm>
            <a:off x="6259513" y="1892195"/>
            <a:ext cx="2698006" cy="646331"/>
          </a:xfrm>
          <a:prstGeom prst="rect">
            <a:avLst/>
          </a:prstGeom>
          <a:noFill/>
          <a:ln w="9525">
            <a:noFill/>
            <a:miter lim="800000"/>
            <a:headEnd/>
            <a:tailEnd/>
          </a:ln>
        </p:spPr>
        <p:txBody>
          <a:bodyPr wrap="square">
            <a:spAutoFit/>
          </a:bodyPr>
          <a:lstStyle/>
          <a:p>
            <a:pPr>
              <a:spcBef>
                <a:spcPct val="50000"/>
              </a:spcBef>
            </a:pPr>
            <a:r>
              <a:rPr lang="en-US" altLang="zh-TW" dirty="0">
                <a:solidFill>
                  <a:srgbClr val="FF0000"/>
                </a:solidFill>
                <a:latin typeface="Times New Roman" panose="02020603050405020304" pitchFamily="18" charset="0"/>
                <a:cs typeface="Times New Roman" panose="02020603050405020304" pitchFamily="18" charset="0"/>
              </a:rPr>
              <a:t>Wrench shouldn't be put on the switch of steel cylinder</a:t>
            </a:r>
            <a:endPar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a:xfrm>
            <a:off x="6777038" y="6316077"/>
            <a:ext cx="2133600" cy="412155"/>
          </a:xfrm>
        </p:spPr>
        <p:txBody>
          <a:bodyPr/>
          <a:lstStyle/>
          <a:p>
            <a:fld id="{A36E6B7E-3405-4ABC-8F0A-11CAAA034E4E}" type="slidenum">
              <a:rPr lang="zh-TW" altLang="en-US" smtClean="0"/>
              <a:pPr/>
              <a:t>63</a:t>
            </a:fld>
            <a:endParaRPr lang="zh-TW" altLang="en-US" dirty="0"/>
          </a:p>
        </p:txBody>
      </p:sp>
      <p:pic>
        <p:nvPicPr>
          <p:cNvPr id="16" name="Picture 4" descr="IMG_0004">
            <a:extLst>
              <a:ext uri="{FF2B5EF4-FFF2-40B4-BE49-F238E27FC236}">
                <a16:creationId xmlns:a16="http://schemas.microsoft.com/office/drawing/2014/main" id="{E2275E45-AA72-4AAD-843D-217C0C5C0970}"/>
              </a:ext>
            </a:extLst>
          </p:cNvPr>
          <p:cNvPicPr>
            <a:picLocks noChangeAspect="1" noChangeArrowheads="1"/>
          </p:cNvPicPr>
          <p:nvPr/>
        </p:nvPicPr>
        <p:blipFill>
          <a:blip r:embed="rId4" cstate="print"/>
          <a:srcRect/>
          <a:stretch>
            <a:fillRect/>
          </a:stretch>
        </p:blipFill>
        <p:spPr bwMode="auto">
          <a:xfrm>
            <a:off x="4080053" y="4865243"/>
            <a:ext cx="2031104" cy="1522983"/>
          </a:xfrm>
          <a:prstGeom prst="rect">
            <a:avLst/>
          </a:prstGeom>
          <a:noFill/>
          <a:ln w="9525">
            <a:noFill/>
            <a:miter lim="800000"/>
            <a:headEnd/>
            <a:tailEnd/>
          </a:ln>
        </p:spPr>
      </p:pic>
      <p:sp>
        <p:nvSpPr>
          <p:cNvPr id="17" name="Text Box 14">
            <a:extLst>
              <a:ext uri="{FF2B5EF4-FFF2-40B4-BE49-F238E27FC236}">
                <a16:creationId xmlns:a16="http://schemas.microsoft.com/office/drawing/2014/main" id="{BF2E1943-2304-4B25-8B4A-BAF7740381EE}"/>
              </a:ext>
            </a:extLst>
          </p:cNvPr>
          <p:cNvSpPr txBox="1">
            <a:spLocks noChangeArrowheads="1"/>
          </p:cNvSpPr>
          <p:nvPr/>
        </p:nvSpPr>
        <p:spPr bwMode="auto">
          <a:xfrm>
            <a:off x="601167" y="5376470"/>
            <a:ext cx="3424117" cy="646331"/>
          </a:xfrm>
          <a:prstGeom prst="rect">
            <a:avLst/>
          </a:prstGeom>
          <a:solidFill>
            <a:schemeClr val="bg1"/>
          </a:solidFill>
          <a:ln w="9525">
            <a:solidFill>
              <a:schemeClr val="tx1"/>
            </a:solidFill>
            <a:miter lim="800000"/>
            <a:headEnd/>
            <a:tailEnd/>
          </a:ln>
        </p:spPr>
        <p:txBody>
          <a:bodyPr wrap="square">
            <a:spAutoFit/>
          </a:bodyPr>
          <a:lstStyle/>
          <a:p>
            <a:pPr>
              <a:spcBef>
                <a:spcPct val="50000"/>
              </a:spcBef>
            </a:pPr>
            <a:r>
              <a:rPr lang="en-US" altLang="zh-TW" dirty="0">
                <a:latin typeface="Times New Roman" panose="02020603050405020304" pitchFamily="18" charset="0"/>
                <a:cs typeface="Times New Roman" panose="02020603050405020304" pitchFamily="18" charset="0"/>
              </a:rPr>
              <a:t> Spare cylinder and empty cylinder should be furnished with cap</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19" name="Text Box 17">
            <a:extLst>
              <a:ext uri="{FF2B5EF4-FFF2-40B4-BE49-F238E27FC236}">
                <a16:creationId xmlns:a16="http://schemas.microsoft.com/office/drawing/2014/main" id="{6822854B-3361-479E-B886-FDFBBBDE8527}"/>
              </a:ext>
            </a:extLst>
          </p:cNvPr>
          <p:cNvSpPr txBox="1">
            <a:spLocks noChangeArrowheads="1"/>
          </p:cNvSpPr>
          <p:nvPr/>
        </p:nvSpPr>
        <p:spPr bwMode="auto">
          <a:xfrm>
            <a:off x="853830" y="6467133"/>
            <a:ext cx="5405680"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Occupational safety and health facilities regulations &amp;</a:t>
            </a:r>
            <a:endParaRPr lang="zh-TW" altLang="en-US"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Occupational Safety and Health Management Measures</a:t>
            </a:r>
            <a:endParaRPr lang="zh-TW" altLang="en-US" sz="17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420446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Grp="1" noChangeArrowheads="1"/>
          </p:cNvSpPr>
          <p:nvPr/>
        </p:nvSpPr>
        <p:spPr bwMode="auto">
          <a:xfrm>
            <a:off x="6553200" y="6248400"/>
            <a:ext cx="1905000" cy="457200"/>
          </a:xfrm>
          <a:prstGeom prst="rect">
            <a:avLst/>
          </a:prstGeom>
          <a:noFill/>
          <a:ln>
            <a:miter lim="800000"/>
            <a:headEnd/>
            <a:tailEnd/>
          </a:ln>
        </p:spPr>
        <p:txBody>
          <a:bodyPr/>
          <a:lstStyle/>
          <a:p>
            <a:pPr algn="r">
              <a:defRPr/>
            </a:pPr>
            <a:endParaRPr kumimoji="0" lang="en-US" altLang="zh-TW" sz="1400" dirty="0">
              <a:latin typeface="標楷體" panose="03000509000000000000" pitchFamily="65" charset="-120"/>
              <a:ea typeface="標楷體" panose="03000509000000000000" pitchFamily="65" charset="-120"/>
            </a:endParaRPr>
          </a:p>
        </p:txBody>
      </p:sp>
      <p:sp>
        <p:nvSpPr>
          <p:cNvPr id="60420" name="標題 1"/>
          <p:cNvSpPr>
            <a:spLocks noGrp="1"/>
          </p:cNvSpPr>
          <p:nvPr>
            <p:ph type="title"/>
          </p:nvPr>
        </p:nvSpPr>
        <p:spPr>
          <a:xfrm>
            <a:off x="687760" y="542925"/>
            <a:ext cx="7772400" cy="1143000"/>
          </a:xfrm>
        </p:spPr>
        <p:txBody>
          <a:bodyPr/>
          <a:lstStyle/>
          <a:p>
            <a:r>
              <a:rPr lang="en-US" altLang="zh-TW" sz="3200" dirty="0">
                <a:latin typeface="Times New Roman" panose="02020603050405020304" pitchFamily="18" charset="0"/>
              </a:rPr>
              <a:t>Automatic check </a:t>
            </a:r>
            <a:endParaRPr lang="zh-TW" altLang="zh-TW" sz="3200" dirty="0">
              <a:latin typeface="Times New Roman" panose="02020603050405020304" pitchFamily="18" charset="0"/>
            </a:endParaRPr>
          </a:p>
        </p:txBody>
      </p:sp>
      <p:sp>
        <p:nvSpPr>
          <p:cNvPr id="60421" name="內容版面配置區 2"/>
          <p:cNvSpPr>
            <a:spLocks noGrp="1"/>
          </p:cNvSpPr>
          <p:nvPr>
            <p:ph idx="1"/>
          </p:nvPr>
        </p:nvSpPr>
        <p:spPr>
          <a:xfrm>
            <a:off x="693093" y="1998365"/>
            <a:ext cx="7772027" cy="4176713"/>
          </a:xfrm>
        </p:spPr>
        <p:txBody>
          <a:bodyPr>
            <a:noAutofit/>
          </a:bodyPr>
          <a:lstStyle/>
          <a:p>
            <a:r>
              <a:rPr lang="en-US" altLang="zh-TW" sz="2400" dirty="0"/>
              <a:t>Legal basis: Occupational Safety and Health Management Measures</a:t>
            </a:r>
            <a:endParaRPr lang="zh-TW" altLang="zh-TW" sz="2400" dirty="0"/>
          </a:p>
          <a:p>
            <a:r>
              <a:rPr lang="en-US" altLang="zh-TW" sz="2400" dirty="0"/>
              <a:t>School's automatic check plan has covered various automatic check sheets and checklists specifying check items for aforementioned environment, machinery, and equipment.</a:t>
            </a:r>
            <a:endParaRPr lang="zh-TW" altLang="zh-TW" sz="2400" dirty="0"/>
          </a:p>
          <a:p>
            <a:pPr lvl="1"/>
            <a:r>
              <a:rPr lang="en-US" altLang="zh-TW" sz="2400" dirty="0"/>
              <a:t>Example: Automatic check sheets for laboratory environment, small high-pressure sterilizer, centrifuge, chemical exhaust cabinet. </a:t>
            </a:r>
            <a:endParaRPr lang="zh-TW" altLang="zh-TW" sz="2400" dirty="0"/>
          </a:p>
        </p:txBody>
      </p:sp>
      <p:sp>
        <p:nvSpPr>
          <p:cNvPr id="3" name="投影片編號版面配置區 2"/>
          <p:cNvSpPr>
            <a:spLocks noGrp="1"/>
          </p:cNvSpPr>
          <p:nvPr>
            <p:ph type="sldNum" sz="quarter" idx="12"/>
          </p:nvPr>
        </p:nvSpPr>
        <p:spPr>
          <a:xfrm>
            <a:off x="6749355" y="6318845"/>
            <a:ext cx="2133600" cy="365125"/>
          </a:xfrm>
        </p:spPr>
        <p:txBody>
          <a:bodyPr/>
          <a:lstStyle/>
          <a:p>
            <a:fld id="{A36E6B7E-3405-4ABC-8F0A-11CAAA034E4E}" type="slidenum">
              <a:rPr lang="zh-TW" altLang="en-US" smtClean="0"/>
              <a:pPr/>
              <a:t>64</a:t>
            </a:fld>
            <a:endParaRPr lang="zh-TW" altLang="en-US" dirty="0"/>
          </a:p>
        </p:txBody>
      </p:sp>
    </p:spTree>
    <p:extLst>
      <p:ext uri="{BB962C8B-B14F-4D97-AF65-F5344CB8AC3E}">
        <p14:creationId xmlns:p14="http://schemas.microsoft.com/office/powerpoint/2010/main" val="16458607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Grp="1" noChangeArrowheads="1"/>
          </p:cNvSpPr>
          <p:nvPr/>
        </p:nvSpPr>
        <p:spPr bwMode="auto">
          <a:xfrm>
            <a:off x="6553200" y="6248400"/>
            <a:ext cx="1905000" cy="457200"/>
          </a:xfrm>
          <a:prstGeom prst="rect">
            <a:avLst/>
          </a:prstGeom>
          <a:noFill/>
          <a:ln>
            <a:miter lim="800000"/>
            <a:headEnd/>
            <a:tailEnd/>
          </a:ln>
        </p:spPr>
        <p:txBody>
          <a:bodyPr/>
          <a:lstStyle/>
          <a:p>
            <a:pPr algn="r">
              <a:defRPr/>
            </a:pPr>
            <a:endParaRPr kumimoji="0" lang="en-US" altLang="zh-TW" sz="1400" dirty="0">
              <a:latin typeface="標楷體" panose="03000509000000000000" pitchFamily="65" charset="-120"/>
              <a:ea typeface="標楷體" panose="03000509000000000000" pitchFamily="65" charset="-120"/>
            </a:endParaRPr>
          </a:p>
        </p:txBody>
      </p:sp>
      <p:sp>
        <p:nvSpPr>
          <p:cNvPr id="60420" name="標題 1"/>
          <p:cNvSpPr>
            <a:spLocks noGrp="1"/>
          </p:cNvSpPr>
          <p:nvPr>
            <p:ph type="title"/>
          </p:nvPr>
        </p:nvSpPr>
        <p:spPr>
          <a:xfrm>
            <a:off x="687760" y="542925"/>
            <a:ext cx="7772400" cy="1143000"/>
          </a:xfrm>
        </p:spPr>
        <p:txBody>
          <a:bodyPr/>
          <a:lstStyle/>
          <a:p>
            <a:r>
              <a:rPr lang="en-US" altLang="zh-TW" sz="3200" dirty="0">
                <a:latin typeface="Times New Roman" panose="02020603050405020304" pitchFamily="18" charset="0"/>
              </a:rPr>
              <a:t>Automatic check (cont.)</a:t>
            </a:r>
            <a:endParaRPr lang="zh-TW" altLang="zh-TW" sz="3200" dirty="0">
              <a:latin typeface="Times New Roman" panose="02020603050405020304" pitchFamily="18" charset="0"/>
            </a:endParaRPr>
          </a:p>
        </p:txBody>
      </p:sp>
      <p:sp>
        <p:nvSpPr>
          <p:cNvPr id="60421" name="內容版面配置區 2"/>
          <p:cNvSpPr>
            <a:spLocks noGrp="1"/>
          </p:cNvSpPr>
          <p:nvPr>
            <p:ph idx="1"/>
          </p:nvPr>
        </p:nvSpPr>
        <p:spPr>
          <a:xfrm>
            <a:off x="693093" y="1998365"/>
            <a:ext cx="7772027" cy="4176713"/>
          </a:xfrm>
        </p:spPr>
        <p:txBody>
          <a:bodyPr>
            <a:noAutofit/>
          </a:bodyPr>
          <a:lstStyle/>
          <a:p>
            <a:pPr lvl="1"/>
            <a:r>
              <a:rPr lang="en-US" altLang="zh-TW" sz="2400" dirty="0"/>
              <a:t>Related data and worksheets are often posted on the websites of various-level environmental protection and occupational safety and health units. </a:t>
            </a:r>
            <a:endParaRPr lang="zh-TW" altLang="zh-TW" sz="2400" dirty="0"/>
          </a:p>
          <a:p>
            <a:r>
              <a:rPr lang="en-US" altLang="zh-TW" sz="2400" dirty="0"/>
              <a:t>Have laboratory workers check laboratory environment, machinery, and equipment according to items and schedule specified in automatic check plan.</a:t>
            </a:r>
            <a:endParaRPr lang="en-US" altLang="zh-TW" sz="2400" dirty="0">
              <a:latin typeface="標楷體" panose="03000509000000000000" pitchFamily="65" charset="-120"/>
            </a:endParaRPr>
          </a:p>
        </p:txBody>
      </p:sp>
      <p:sp>
        <p:nvSpPr>
          <p:cNvPr id="3" name="投影片編號版面配置區 2"/>
          <p:cNvSpPr>
            <a:spLocks noGrp="1"/>
          </p:cNvSpPr>
          <p:nvPr>
            <p:ph type="sldNum" sz="quarter" idx="12"/>
          </p:nvPr>
        </p:nvSpPr>
        <p:spPr>
          <a:xfrm>
            <a:off x="6751290" y="6315075"/>
            <a:ext cx="2133600" cy="365125"/>
          </a:xfrm>
        </p:spPr>
        <p:txBody>
          <a:bodyPr/>
          <a:lstStyle/>
          <a:p>
            <a:fld id="{A36E6B7E-3405-4ABC-8F0A-11CAAA034E4E}" type="slidenum">
              <a:rPr lang="zh-TW" altLang="en-US" smtClean="0"/>
              <a:pPr/>
              <a:t>65</a:t>
            </a:fld>
            <a:endParaRPr lang="zh-TW" altLang="en-US" dirty="0"/>
          </a:p>
        </p:txBody>
      </p:sp>
    </p:spTree>
    <p:extLst>
      <p:ext uri="{BB962C8B-B14F-4D97-AF65-F5344CB8AC3E}">
        <p14:creationId xmlns:p14="http://schemas.microsoft.com/office/powerpoint/2010/main" val="2305203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idx="4294967295"/>
          </p:nvPr>
        </p:nvSpPr>
        <p:spPr>
          <a:xfrm>
            <a:off x="457200" y="554733"/>
            <a:ext cx="8229600" cy="1139825"/>
          </a:xfrm>
        </p:spPr>
        <p:txBody>
          <a:bodyPr/>
          <a:lstStyle/>
          <a:p>
            <a:r>
              <a:rPr lang="en-US" altLang="zh-TW" sz="3200" dirty="0">
                <a:latin typeface="Times New Roman" panose="02020603050405020304" pitchFamily="18" charset="0"/>
              </a:rPr>
              <a:t>Toxic chemicals</a:t>
            </a:r>
            <a:endParaRPr lang="zh-TW" altLang="en-US" sz="3200" b="1" dirty="0">
              <a:latin typeface="Times New Roman" panose="02020603050405020304" pitchFamily="18" charset="0"/>
            </a:endParaRPr>
          </a:p>
        </p:txBody>
      </p:sp>
      <p:sp>
        <p:nvSpPr>
          <p:cNvPr id="61444" name="Rectangle 3"/>
          <p:cNvSpPr>
            <a:spLocks noGrp="1" noChangeArrowheads="1"/>
          </p:cNvSpPr>
          <p:nvPr>
            <p:ph type="body" sz="half" idx="4294967295"/>
          </p:nvPr>
        </p:nvSpPr>
        <p:spPr>
          <a:xfrm>
            <a:off x="539552" y="1982142"/>
            <a:ext cx="6650310" cy="4608364"/>
          </a:xfrm>
        </p:spPr>
        <p:txBody>
          <a:bodyPr>
            <a:noAutofit/>
          </a:bodyPr>
          <a:lstStyle/>
          <a:p>
            <a:r>
              <a:rPr lang="en-US" altLang="zh-TW" sz="2400" dirty="0"/>
              <a:t>Package</a:t>
            </a:r>
            <a:r>
              <a:rPr lang="zh-TW" altLang="en-US" sz="2400" dirty="0"/>
              <a:t>、</a:t>
            </a:r>
            <a:r>
              <a:rPr lang="en-US" altLang="zh-TW" sz="2400" dirty="0"/>
              <a:t>containers for toxic chemicals should bear specifications as </a:t>
            </a:r>
            <a:r>
              <a:rPr lang="en-US" altLang="zh-TW" sz="2400" dirty="0">
                <a:solidFill>
                  <a:srgbClr val="FF0000"/>
                </a:solidFill>
              </a:rPr>
              <a:t>mandated</a:t>
            </a:r>
            <a:r>
              <a:rPr lang="en-US" altLang="zh-TW" sz="2400" dirty="0"/>
              <a:t> and </a:t>
            </a:r>
            <a:r>
              <a:rPr lang="en-US" altLang="zh-TW" sz="2400" dirty="0">
                <a:solidFill>
                  <a:srgbClr val="FF0000"/>
                </a:solidFill>
              </a:rPr>
              <a:t>safety data sheet (SDS)</a:t>
            </a:r>
            <a:r>
              <a:rPr lang="en-US" altLang="zh-TW" sz="2400" dirty="0"/>
              <a:t> for the chemicals.</a:t>
            </a:r>
            <a:endParaRPr lang="zh-TW" altLang="zh-TW" sz="2400" dirty="0"/>
          </a:p>
          <a:p>
            <a:r>
              <a:rPr lang="en-US" altLang="zh-TW" sz="2400" dirty="0"/>
              <a:t>There should be sign "handling premises of toxic chemicals" at the entry/outlet of handling site.</a:t>
            </a:r>
            <a:endParaRPr lang="zh-TW" altLang="zh-TW" sz="2400" dirty="0"/>
          </a:p>
          <a:p>
            <a:r>
              <a:rPr lang="en-US" altLang="zh-TW" sz="2400" dirty="0"/>
              <a:t>Maintain normal operation of </a:t>
            </a:r>
            <a:r>
              <a:rPr lang="en-US" altLang="zh-TW" sz="2400" dirty="0">
                <a:solidFill>
                  <a:srgbClr val="FF0000"/>
                </a:solidFill>
              </a:rPr>
              <a:t>anti-emission or -leakage facilities</a:t>
            </a:r>
            <a:r>
              <a:rPr lang="en-US" altLang="zh-TW" sz="2400" dirty="0"/>
              <a:t> during the handling of toxic chemicals and </a:t>
            </a:r>
            <a:r>
              <a:rPr lang="en-US" altLang="zh-TW" sz="2400" dirty="0">
                <a:solidFill>
                  <a:srgbClr val="FF0000"/>
                </a:solidFill>
              </a:rPr>
              <a:t>prepare emergency response equipment.   </a:t>
            </a:r>
            <a:endParaRPr lang="zh-TW" altLang="zh-TW" sz="2400" dirty="0">
              <a:solidFill>
                <a:srgbClr val="FF0000"/>
              </a:solidFill>
            </a:endParaRPr>
          </a:p>
        </p:txBody>
      </p:sp>
      <p:pic>
        <p:nvPicPr>
          <p:cNvPr id="61446" name="Picture 7" descr="toxi mark"/>
          <p:cNvPicPr>
            <a:picLocks noChangeAspect="1" noChangeArrowheads="1"/>
          </p:cNvPicPr>
          <p:nvPr/>
        </p:nvPicPr>
        <p:blipFill>
          <a:blip r:embed="rId3" cstate="print"/>
          <a:srcRect l="2689" t="1715" r="4559" b="3615"/>
          <a:stretch>
            <a:fillRect/>
          </a:stretch>
        </p:blipFill>
        <p:spPr bwMode="auto">
          <a:xfrm>
            <a:off x="7362130" y="2442790"/>
            <a:ext cx="1530350" cy="2447925"/>
          </a:xfrm>
          <a:prstGeom prst="rect">
            <a:avLst/>
          </a:prstGeom>
          <a:noFill/>
          <a:ln w="12700">
            <a:solidFill>
              <a:schemeClr val="tx1"/>
            </a:solidFill>
            <a:miter lim="800000"/>
            <a:headEnd/>
            <a:tailEnd/>
          </a:ln>
        </p:spPr>
      </p:pic>
      <p:sp>
        <p:nvSpPr>
          <p:cNvPr id="61448" name="Text Box 9"/>
          <p:cNvSpPr txBox="1">
            <a:spLocks noChangeArrowheads="1"/>
          </p:cNvSpPr>
          <p:nvPr/>
        </p:nvSpPr>
        <p:spPr bwMode="auto">
          <a:xfrm>
            <a:off x="870657" y="5878591"/>
            <a:ext cx="7402686"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Materials Safety Data Sheets for Toxic and Concerned Chemical Substances &amp; Categories and Management of Handling for Toxic Chemical Substance </a:t>
            </a:r>
            <a:endParaRPr lang="zh-TW" altLang="en-US" sz="16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a:xfrm>
            <a:off x="6758880" y="6318845"/>
            <a:ext cx="2133600" cy="412155"/>
          </a:xfrm>
        </p:spPr>
        <p:txBody>
          <a:bodyPr/>
          <a:lstStyle/>
          <a:p>
            <a:fld id="{A36E6B7E-3405-4ABC-8F0A-11CAAA034E4E}" type="slidenum">
              <a:rPr lang="zh-TW" altLang="en-US" smtClean="0"/>
              <a:pPr/>
              <a:t>66</a:t>
            </a:fld>
            <a:endParaRPr lang="zh-TW" altLang="en-US" dirty="0"/>
          </a:p>
        </p:txBody>
      </p:sp>
    </p:spTree>
    <p:extLst>
      <p:ext uri="{BB962C8B-B14F-4D97-AF65-F5344CB8AC3E}">
        <p14:creationId xmlns:p14="http://schemas.microsoft.com/office/powerpoint/2010/main" val="24275902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idx="4294967295"/>
          </p:nvPr>
        </p:nvSpPr>
        <p:spPr>
          <a:xfrm>
            <a:off x="457200" y="554733"/>
            <a:ext cx="8229600" cy="1139825"/>
          </a:xfrm>
        </p:spPr>
        <p:txBody>
          <a:bodyPr/>
          <a:lstStyle/>
          <a:p>
            <a:r>
              <a:rPr lang="en-US" altLang="zh-TW" sz="3200" dirty="0">
                <a:latin typeface="Times New Roman" panose="02020603050405020304" pitchFamily="18" charset="0"/>
              </a:rPr>
              <a:t>Toxic chemicals (cont.)</a:t>
            </a:r>
            <a:endParaRPr lang="zh-TW" altLang="en-US" sz="3200" b="1" dirty="0">
              <a:latin typeface="Times New Roman" panose="02020603050405020304" pitchFamily="18" charset="0"/>
            </a:endParaRPr>
          </a:p>
        </p:txBody>
      </p:sp>
      <p:sp>
        <p:nvSpPr>
          <p:cNvPr id="61444" name="Rectangle 3"/>
          <p:cNvSpPr>
            <a:spLocks noGrp="1" noChangeArrowheads="1"/>
          </p:cNvSpPr>
          <p:nvPr>
            <p:ph type="body" sz="half" idx="4294967295"/>
          </p:nvPr>
        </p:nvSpPr>
        <p:spPr>
          <a:xfrm>
            <a:off x="539552" y="1982142"/>
            <a:ext cx="6650310" cy="4608364"/>
          </a:xfrm>
        </p:spPr>
        <p:txBody>
          <a:bodyPr>
            <a:noAutofit/>
          </a:bodyPr>
          <a:lstStyle/>
          <a:p>
            <a:r>
              <a:rPr lang="en-US" altLang="zh-TW" sz="2400" dirty="0"/>
              <a:t>Deposit toxic chemicals in airtight solid container and package which should be placed in storage site with good management. </a:t>
            </a:r>
            <a:endParaRPr lang="zh-TW" altLang="zh-TW" sz="2400" dirty="0"/>
          </a:p>
          <a:p>
            <a:pPr lvl="1"/>
            <a:r>
              <a:rPr lang="en-US" altLang="zh-TW" sz="2400" dirty="0">
                <a:solidFill>
                  <a:srgbClr val="FF0000"/>
                </a:solidFill>
              </a:rPr>
              <a:t>Place for deposit of toxins should be locked. </a:t>
            </a:r>
            <a:endParaRPr lang="zh-TW" altLang="zh-TW" sz="2400" dirty="0">
              <a:solidFill>
                <a:srgbClr val="FF0000"/>
              </a:solidFill>
            </a:endParaRPr>
          </a:p>
          <a:p>
            <a:r>
              <a:rPr lang="en-US" altLang="zh-TW" sz="2400" dirty="0"/>
              <a:t>Check, maintain, and calibrate, with record, emergence response equipment, </a:t>
            </a:r>
            <a:r>
              <a:rPr lang="en-US" altLang="zh-TW" sz="2400" dirty="0">
                <a:solidFill>
                  <a:srgbClr val="FF0000"/>
                </a:solidFill>
              </a:rPr>
              <a:t>detector</a:t>
            </a:r>
            <a:r>
              <a:rPr lang="en-US" altLang="zh-TW" sz="2400" dirty="0"/>
              <a:t>, and </a:t>
            </a:r>
            <a:r>
              <a:rPr lang="en-US" altLang="zh-TW" sz="2400" dirty="0">
                <a:solidFill>
                  <a:srgbClr val="FF0000"/>
                </a:solidFill>
              </a:rPr>
              <a:t>alarm equipment</a:t>
            </a:r>
            <a:r>
              <a:rPr lang="en-US" altLang="zh-TW" sz="2400" dirty="0"/>
              <a:t> regularly.</a:t>
            </a:r>
            <a:endParaRPr lang="zh-TW" altLang="en-US" sz="2400" dirty="0">
              <a:latin typeface="標楷體" panose="03000509000000000000" pitchFamily="65" charset="-120"/>
            </a:endParaRPr>
          </a:p>
        </p:txBody>
      </p:sp>
      <p:pic>
        <p:nvPicPr>
          <p:cNvPr id="61446" name="Picture 7" descr="toxi mark"/>
          <p:cNvPicPr>
            <a:picLocks noChangeAspect="1" noChangeArrowheads="1"/>
          </p:cNvPicPr>
          <p:nvPr/>
        </p:nvPicPr>
        <p:blipFill>
          <a:blip r:embed="rId3" cstate="print"/>
          <a:srcRect l="2689" t="1715" r="4559" b="3615"/>
          <a:stretch>
            <a:fillRect/>
          </a:stretch>
        </p:blipFill>
        <p:spPr bwMode="auto">
          <a:xfrm>
            <a:off x="7362130" y="2442790"/>
            <a:ext cx="1530350" cy="2447925"/>
          </a:xfrm>
          <a:prstGeom prst="rect">
            <a:avLst/>
          </a:prstGeom>
          <a:noFill/>
          <a:ln w="12700">
            <a:solidFill>
              <a:schemeClr val="tx1"/>
            </a:solidFill>
            <a:miter lim="800000"/>
            <a:headEnd/>
            <a:tailEnd/>
          </a:ln>
        </p:spPr>
      </p:pic>
      <p:sp>
        <p:nvSpPr>
          <p:cNvPr id="3" name="投影片編號版面配置區 2"/>
          <p:cNvSpPr>
            <a:spLocks noGrp="1"/>
          </p:cNvSpPr>
          <p:nvPr>
            <p:ph type="sldNum" sz="quarter" idx="12"/>
          </p:nvPr>
        </p:nvSpPr>
        <p:spPr>
          <a:xfrm>
            <a:off x="6758880" y="6318845"/>
            <a:ext cx="2133600" cy="412155"/>
          </a:xfrm>
        </p:spPr>
        <p:txBody>
          <a:bodyPr/>
          <a:lstStyle/>
          <a:p>
            <a:fld id="{A36E6B7E-3405-4ABC-8F0A-11CAAA034E4E}" type="slidenum">
              <a:rPr lang="zh-TW" altLang="en-US" smtClean="0"/>
              <a:pPr/>
              <a:t>67</a:t>
            </a:fld>
            <a:endParaRPr lang="zh-TW" altLang="en-US" dirty="0"/>
          </a:p>
        </p:txBody>
      </p:sp>
      <p:sp>
        <p:nvSpPr>
          <p:cNvPr id="7" name="Text Box 9">
            <a:extLst>
              <a:ext uri="{FF2B5EF4-FFF2-40B4-BE49-F238E27FC236}">
                <a16:creationId xmlns:a16="http://schemas.microsoft.com/office/drawing/2014/main" id="{8468AD8C-E0CD-41FE-B700-D0896415B03E}"/>
              </a:ext>
            </a:extLst>
          </p:cNvPr>
          <p:cNvSpPr txBox="1">
            <a:spLocks noChangeArrowheads="1"/>
          </p:cNvSpPr>
          <p:nvPr/>
        </p:nvSpPr>
        <p:spPr bwMode="auto">
          <a:xfrm>
            <a:off x="870657" y="5878591"/>
            <a:ext cx="7402686"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Materials Safety Data Sheets for Toxic and Concerned Chemical Substances &amp; Categories and Management of Handling for Toxic Chemical Substance </a:t>
            </a:r>
            <a:endParaRPr lang="zh-TW" altLang="en-US" sz="16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457455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idx="4294967295"/>
          </p:nvPr>
        </p:nvSpPr>
        <p:spPr>
          <a:xfrm>
            <a:off x="826765" y="548283"/>
            <a:ext cx="7499176" cy="1143000"/>
          </a:xfrm>
        </p:spPr>
        <p:txBody>
          <a:bodyPr/>
          <a:lstStyle/>
          <a:p>
            <a:r>
              <a:rPr lang="en-US" altLang="zh-TW" sz="3200" dirty="0">
                <a:latin typeface="Times New Roman" panose="02020603050405020304" pitchFamily="18" charset="0"/>
              </a:rPr>
              <a:t>Toxic chemicals (cont.)</a:t>
            </a:r>
            <a:endParaRPr lang="zh-TW" altLang="en-US" sz="3200" b="1" dirty="0">
              <a:latin typeface="Times New Roman" panose="02020603050405020304" pitchFamily="18" charset="0"/>
            </a:endParaRPr>
          </a:p>
        </p:txBody>
      </p:sp>
      <p:sp>
        <p:nvSpPr>
          <p:cNvPr id="62468" name="Rectangle 3"/>
          <p:cNvSpPr>
            <a:spLocks noGrp="1" noChangeArrowheads="1"/>
          </p:cNvSpPr>
          <p:nvPr>
            <p:ph idx="4294967295"/>
          </p:nvPr>
        </p:nvSpPr>
        <p:spPr>
          <a:xfrm>
            <a:off x="679450" y="2001703"/>
            <a:ext cx="7708974" cy="4525963"/>
          </a:xfrm>
        </p:spPr>
        <p:txBody>
          <a:bodyPr>
            <a:normAutofit/>
          </a:bodyPr>
          <a:lstStyle/>
          <a:p>
            <a:r>
              <a:rPr lang="en-US" altLang="zh-TW" sz="2400" dirty="0"/>
              <a:t>Manage toxic chemicals in laboratory properly and assure consistency between stockpile and the amount on record. </a:t>
            </a:r>
            <a:endParaRPr lang="zh-TW" altLang="zh-TW" sz="2400" dirty="0"/>
          </a:p>
          <a:p>
            <a:r>
              <a:rPr lang="en-US" altLang="zh-TW" sz="2400" dirty="0"/>
              <a:t>Units in academic institutions in charge of handling toxic chemicals should record handling status for toxic chemicals according to their nature and constituents in a log daily either in print or electronic form, except there is no change in the handling (volume) of such chemicals.</a:t>
            </a:r>
            <a:endParaRPr lang="zh-TW" altLang="zh-TW" sz="2400" dirty="0"/>
          </a:p>
          <a:p>
            <a:r>
              <a:rPr lang="en-US" altLang="zh-TW" sz="2400" dirty="0"/>
              <a:t>Record in the log should be kept for </a:t>
            </a:r>
            <a:r>
              <a:rPr lang="en-US" altLang="zh-TW" sz="2400" dirty="0">
                <a:solidFill>
                  <a:srgbClr val="FF0000"/>
                </a:solidFill>
              </a:rPr>
              <a:t>three years </a:t>
            </a:r>
            <a:r>
              <a:rPr lang="en-US" altLang="zh-TW" sz="2400" dirty="0"/>
              <a:t>for check, when necessary.</a:t>
            </a:r>
            <a:endParaRPr lang="zh-TW" altLang="en-US" sz="2400" dirty="0"/>
          </a:p>
        </p:txBody>
      </p:sp>
      <p:sp>
        <p:nvSpPr>
          <p:cNvPr id="62471" name="Text Box 8"/>
          <p:cNvSpPr txBox="1">
            <a:spLocks noChangeArrowheads="1"/>
          </p:cNvSpPr>
          <p:nvPr/>
        </p:nvSpPr>
        <p:spPr bwMode="auto">
          <a:xfrm>
            <a:off x="1119808" y="5823861"/>
            <a:ext cx="6912768" cy="369332"/>
          </a:xfrm>
          <a:prstGeom prst="rect">
            <a:avLst/>
          </a:prstGeom>
          <a:noFill/>
          <a:ln w="9525">
            <a:solidFill>
              <a:schemeClr val="tx1"/>
            </a:solidFill>
            <a:miter lim="800000"/>
            <a:headEnd/>
            <a:tailEnd/>
          </a:ln>
        </p:spPr>
        <p:txBody>
          <a:bodyPr wrap="square">
            <a:spAutoFit/>
          </a:bodyPr>
          <a:lstStyle/>
          <a:p>
            <a:r>
              <a:rPr lang="en-US" altLang="zh-TW" dirty="0">
                <a:solidFill>
                  <a:srgbClr val="000000"/>
                </a:solidFill>
                <a:latin typeface="Times New Roman" panose="02020603050405020304" pitchFamily="18" charset="0"/>
                <a:ea typeface="標楷體" pitchFamily="65" charset="-120"/>
                <a:cs typeface="Times New Roman" panose="02020603050405020304" pitchFamily="18" charset="0"/>
              </a:rPr>
              <a:t>Regulations for Management of Toxic Chemical at Academic Institutions</a:t>
            </a:r>
            <a:endParaRPr lang="zh-TW" altLang="en-US" dirty="0">
              <a:solidFill>
                <a:srgbClr val="000000"/>
              </a:solidFill>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a:xfrm>
            <a:off x="6764536" y="6314425"/>
            <a:ext cx="2133600" cy="412155"/>
          </a:xfrm>
        </p:spPr>
        <p:txBody>
          <a:bodyPr/>
          <a:lstStyle/>
          <a:p>
            <a:fld id="{A36E6B7E-3405-4ABC-8F0A-11CAAA034E4E}" type="slidenum">
              <a:rPr lang="zh-TW" altLang="en-US" smtClean="0"/>
              <a:pPr/>
              <a:t>68</a:t>
            </a:fld>
            <a:endParaRPr lang="zh-TW" altLang="en-US" dirty="0"/>
          </a:p>
        </p:txBody>
      </p:sp>
    </p:spTree>
    <p:extLst>
      <p:ext uri="{BB962C8B-B14F-4D97-AF65-F5344CB8AC3E}">
        <p14:creationId xmlns:p14="http://schemas.microsoft.com/office/powerpoint/2010/main" val="17960218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a:xfrm>
            <a:off x="721668" y="542703"/>
            <a:ext cx="7715200" cy="1143000"/>
          </a:xfrm>
        </p:spPr>
        <p:txBody>
          <a:bodyPr/>
          <a:lstStyle/>
          <a:p>
            <a:r>
              <a:rPr lang="en-US" altLang="zh-TW" sz="3200" dirty="0">
                <a:latin typeface="Times New Roman" panose="02020603050405020304" pitchFamily="18" charset="0"/>
              </a:rPr>
              <a:t>Infectious biological materials</a:t>
            </a:r>
            <a:endParaRPr lang="zh-TW" altLang="en-US" sz="3200" b="1" dirty="0">
              <a:latin typeface="Times New Roman" panose="02020603050405020304" pitchFamily="18" charset="0"/>
            </a:endParaRPr>
          </a:p>
        </p:txBody>
      </p:sp>
      <p:sp>
        <p:nvSpPr>
          <p:cNvPr id="59395" name="內容版面配置區 2"/>
          <p:cNvSpPr>
            <a:spLocks noGrp="1"/>
          </p:cNvSpPr>
          <p:nvPr>
            <p:ph idx="1"/>
          </p:nvPr>
        </p:nvSpPr>
        <p:spPr>
          <a:xfrm>
            <a:off x="657089" y="1998365"/>
            <a:ext cx="7848872" cy="4525963"/>
          </a:xfrm>
        </p:spPr>
        <p:txBody>
          <a:bodyPr>
            <a:normAutofit/>
          </a:bodyPr>
          <a:lstStyle/>
          <a:p>
            <a:r>
              <a:rPr lang="en-US" altLang="zh-TW" sz="2400" dirty="0"/>
              <a:t>Understand features of hazards, risk group, transmission channel, and grade and type of protective equipment. </a:t>
            </a:r>
            <a:endParaRPr lang="zh-TW" altLang="zh-TW" sz="2400" dirty="0"/>
          </a:p>
          <a:p>
            <a:pPr lvl="1"/>
            <a:r>
              <a:rPr lang="en-US" altLang="zh-TW" sz="2400" dirty="0"/>
              <a:t>Information source: measures governing infectious biological materials, safety code for biological safety grade 1-3 laboratories, biological safety data sheet </a:t>
            </a:r>
            <a:endParaRPr lang="zh-TW" altLang="zh-TW" sz="2400" dirty="0"/>
          </a:p>
          <a:p>
            <a:r>
              <a:rPr lang="en-US" altLang="zh-TW" sz="2400" dirty="0"/>
              <a:t>Ascertain conformance of laboratory to the requirements of biological safety grades and follow correct experimental procedures. </a:t>
            </a:r>
            <a:endParaRPr lang="zh-TW" altLang="zh-TW" sz="2400" dirty="0"/>
          </a:p>
        </p:txBody>
      </p:sp>
      <p:sp>
        <p:nvSpPr>
          <p:cNvPr id="3" name="投影片編號版面配置區 2"/>
          <p:cNvSpPr>
            <a:spLocks noGrp="1"/>
          </p:cNvSpPr>
          <p:nvPr>
            <p:ph type="sldNum" sz="quarter" idx="12"/>
          </p:nvPr>
        </p:nvSpPr>
        <p:spPr>
          <a:xfrm>
            <a:off x="6741765" y="6315297"/>
            <a:ext cx="2133600" cy="365125"/>
          </a:xfrm>
        </p:spPr>
        <p:txBody>
          <a:bodyPr/>
          <a:lstStyle/>
          <a:p>
            <a:fld id="{A36E6B7E-3405-4ABC-8F0A-11CAAA034E4E}" type="slidenum">
              <a:rPr lang="zh-TW" altLang="en-US" smtClean="0"/>
              <a:pPr/>
              <a:t>69</a:t>
            </a:fld>
            <a:endParaRPr lang="zh-TW" altLang="en-US" dirty="0"/>
          </a:p>
        </p:txBody>
      </p:sp>
    </p:spTree>
    <p:extLst>
      <p:ext uri="{BB962C8B-B14F-4D97-AF65-F5344CB8AC3E}">
        <p14:creationId xmlns:p14="http://schemas.microsoft.com/office/powerpoint/2010/main" val="1289748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9"/>
          <p:cNvSpPr>
            <a:spLocks noGrp="1"/>
          </p:cNvSpPr>
          <p:nvPr>
            <p:ph type="title"/>
          </p:nvPr>
        </p:nvSpPr>
        <p:spPr>
          <a:xfrm>
            <a:off x="475202" y="644615"/>
            <a:ext cx="8229600" cy="922337"/>
          </a:xfrm>
        </p:spPr>
        <p:txBody>
          <a:bodyPr/>
          <a:lstStyle/>
          <a:p>
            <a:r>
              <a:rPr lang="en-US" altLang="zh-TW" dirty="0">
                <a:latin typeface="Times New Roman" panose="02020603050405020304" pitchFamily="18" charset="0"/>
              </a:rPr>
              <a:t>Heinrich-accident pyramid</a:t>
            </a:r>
            <a:endParaRPr lang="zh-TW" altLang="en-US" b="1" dirty="0"/>
          </a:p>
        </p:txBody>
      </p:sp>
      <p:graphicFrame>
        <p:nvGraphicFramePr>
          <p:cNvPr id="16" name="資料庫圖表 15"/>
          <p:cNvGraphicFramePr/>
          <p:nvPr>
            <p:extLst>
              <p:ext uri="{D42A27DB-BD31-4B8C-83A1-F6EECF244321}">
                <p14:modId xmlns:p14="http://schemas.microsoft.com/office/powerpoint/2010/main" val="2414255455"/>
              </p:ext>
            </p:extLst>
          </p:nvPr>
        </p:nvGraphicFramePr>
        <p:xfrm>
          <a:off x="1367644" y="1916832"/>
          <a:ext cx="6408712"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a:xfrm>
            <a:off x="6752560" y="6319480"/>
            <a:ext cx="2133600" cy="365125"/>
          </a:xfrm>
        </p:spPr>
        <p:txBody>
          <a:bodyPr/>
          <a:lstStyle/>
          <a:p>
            <a:fld id="{A36E6B7E-3405-4ABC-8F0A-11CAAA034E4E}" type="slidenum">
              <a:rPr lang="zh-TW" altLang="en-US" smtClean="0"/>
              <a:pPr/>
              <a:t>7</a:t>
            </a:fld>
            <a:endParaRPr lang="zh-TW" altLang="en-US" dirty="0"/>
          </a:p>
        </p:txBody>
      </p:sp>
    </p:spTree>
    <p:extLst>
      <p:ext uri="{BB962C8B-B14F-4D97-AF65-F5344CB8AC3E}">
        <p14:creationId xmlns:p14="http://schemas.microsoft.com/office/powerpoint/2010/main" val="834103832"/>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p:cNvSpPr>
          <p:nvPr>
            <p:ph type="title"/>
          </p:nvPr>
        </p:nvSpPr>
        <p:spPr>
          <a:xfrm>
            <a:off x="461714" y="565350"/>
            <a:ext cx="8229600" cy="1143000"/>
          </a:xfrm>
        </p:spPr>
        <p:txBody>
          <a:bodyPr/>
          <a:lstStyle/>
          <a:p>
            <a:r>
              <a:rPr lang="en-US" altLang="zh-TW" sz="3200" dirty="0">
                <a:latin typeface="Times New Roman" panose="02020603050405020304" pitchFamily="18" charset="0"/>
              </a:rPr>
              <a:t>Infectious biological materials </a:t>
            </a:r>
            <a:endParaRPr lang="zh-TW" altLang="zh-TW" sz="3200" dirty="0">
              <a:latin typeface="Times New Roman" panose="02020603050405020304" pitchFamily="18" charset="0"/>
            </a:endParaRPr>
          </a:p>
        </p:txBody>
      </p:sp>
      <p:sp>
        <p:nvSpPr>
          <p:cNvPr id="63492" name="Rectangle 3"/>
          <p:cNvSpPr>
            <a:spLocks noGrp="1"/>
          </p:cNvSpPr>
          <p:nvPr>
            <p:ph type="body" idx="1"/>
          </p:nvPr>
        </p:nvSpPr>
        <p:spPr>
          <a:xfrm>
            <a:off x="585878" y="1998267"/>
            <a:ext cx="6841455" cy="4292126"/>
          </a:xfrm>
        </p:spPr>
        <p:txBody>
          <a:bodyPr>
            <a:noAutofit/>
          </a:bodyPr>
          <a:lstStyle/>
          <a:p>
            <a:r>
              <a:rPr lang="en-US" altLang="zh-TW" sz="2400" dirty="0"/>
              <a:t>Laboratories need approval of biosafety committee or biosafety specialists for possession, keeping, or disposal of second- or higher-grade dangerous microorganisms or biological toxins.</a:t>
            </a:r>
            <a:endParaRPr lang="zh-TW" altLang="zh-TW" sz="2400" dirty="0"/>
          </a:p>
          <a:p>
            <a:r>
              <a:rPr lang="en-US" altLang="zh-TW" sz="2400" dirty="0"/>
              <a:t>In addition to the aforementioned requirement, installation unit should obtain approval of central-level competent authority for the laboratory to possess, keep, or dispose third- or higher-grade dangerous microorganisms or controlled biological toxins. </a:t>
            </a:r>
            <a:endParaRPr lang="zh-TW" altLang="en-US" sz="2400" dirty="0"/>
          </a:p>
        </p:txBody>
      </p:sp>
      <p:pic>
        <p:nvPicPr>
          <p:cNvPr id="63493" name="Picture 5" descr="20081225162450361"/>
          <p:cNvPicPr>
            <a:picLocks noChangeAspect="1" noChangeArrowheads="1"/>
          </p:cNvPicPr>
          <p:nvPr/>
        </p:nvPicPr>
        <p:blipFill>
          <a:blip r:embed="rId3" cstate="print"/>
          <a:srcRect/>
          <a:stretch>
            <a:fillRect/>
          </a:stretch>
        </p:blipFill>
        <p:spPr bwMode="auto">
          <a:xfrm>
            <a:off x="7483452" y="4797425"/>
            <a:ext cx="1401587" cy="1620000"/>
          </a:xfrm>
          <a:prstGeom prst="rect">
            <a:avLst/>
          </a:prstGeom>
          <a:noFill/>
          <a:ln w="9525">
            <a:noFill/>
            <a:miter lim="800000"/>
            <a:headEnd/>
            <a:tailEnd/>
          </a:ln>
        </p:spPr>
      </p:pic>
      <p:pic>
        <p:nvPicPr>
          <p:cNvPr id="63494" name="Picture 6" descr="20081225162450861"/>
          <p:cNvPicPr>
            <a:picLocks noChangeAspect="1" noChangeArrowheads="1"/>
          </p:cNvPicPr>
          <p:nvPr/>
        </p:nvPicPr>
        <p:blipFill>
          <a:blip r:embed="rId4" cstate="print"/>
          <a:srcRect/>
          <a:stretch>
            <a:fillRect/>
          </a:stretch>
        </p:blipFill>
        <p:spPr bwMode="auto">
          <a:xfrm>
            <a:off x="7490684" y="2994472"/>
            <a:ext cx="1391849" cy="1620000"/>
          </a:xfrm>
          <a:prstGeom prst="rect">
            <a:avLst/>
          </a:prstGeom>
          <a:noFill/>
          <a:ln w="9525">
            <a:noFill/>
            <a:miter lim="800000"/>
            <a:headEnd/>
            <a:tailEnd/>
          </a:ln>
        </p:spPr>
      </p:pic>
      <p:pic>
        <p:nvPicPr>
          <p:cNvPr id="63495" name="Picture 7" descr="新圖片 (6)"/>
          <p:cNvPicPr>
            <a:picLocks noChangeAspect="1" noChangeArrowheads="1"/>
          </p:cNvPicPr>
          <p:nvPr/>
        </p:nvPicPr>
        <p:blipFill>
          <a:blip r:embed="rId5" cstate="print"/>
          <a:srcRect/>
          <a:stretch>
            <a:fillRect/>
          </a:stretch>
        </p:blipFill>
        <p:spPr bwMode="auto">
          <a:xfrm>
            <a:off x="7427333" y="1250575"/>
            <a:ext cx="1465147" cy="1620000"/>
          </a:xfrm>
          <a:prstGeom prst="rect">
            <a:avLst/>
          </a:prstGeom>
          <a:noFill/>
          <a:ln w="9525">
            <a:noFill/>
            <a:miter lim="800000"/>
            <a:headEnd/>
            <a:tailEnd/>
          </a:ln>
        </p:spPr>
      </p:pic>
      <p:sp>
        <p:nvSpPr>
          <p:cNvPr id="63497" name="Rectangle 9"/>
          <p:cNvSpPr>
            <a:spLocks noChangeArrowheads="1"/>
          </p:cNvSpPr>
          <p:nvPr/>
        </p:nvSpPr>
        <p:spPr bwMode="auto">
          <a:xfrm>
            <a:off x="654840" y="6048093"/>
            <a:ext cx="6776214" cy="369332"/>
          </a:xfrm>
          <a:prstGeom prst="rect">
            <a:avLst/>
          </a:prstGeom>
          <a:noFill/>
          <a:ln w="9525">
            <a:solidFill>
              <a:schemeClr val="tx1"/>
            </a:solidFill>
            <a:miter lim="800000"/>
            <a:headEnd/>
            <a:tailEnd/>
          </a:ln>
        </p:spPr>
        <p:txBody>
          <a:bodyPr wrap="none">
            <a:spAutoFit/>
          </a:bodyPr>
          <a:lstStyle/>
          <a:p>
            <a:r>
              <a:rPr lang="en-US" altLang="zh-TW" dirty="0">
                <a:latin typeface="Times New Roman" panose="02020603050405020304" pitchFamily="18" charset="0"/>
                <a:cs typeface="Times New Roman" panose="02020603050405020304" pitchFamily="18" charset="0"/>
              </a:rPr>
              <a:t>Regulations Governing Management of Infectious Biological Materials</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a:xfrm>
            <a:off x="6758880" y="6318845"/>
            <a:ext cx="2133600" cy="365125"/>
          </a:xfrm>
        </p:spPr>
        <p:txBody>
          <a:bodyPr/>
          <a:lstStyle/>
          <a:p>
            <a:fld id="{A36E6B7E-3405-4ABC-8F0A-11CAAA034E4E}" type="slidenum">
              <a:rPr lang="zh-TW" altLang="en-US" smtClean="0"/>
              <a:pPr/>
              <a:t>70</a:t>
            </a:fld>
            <a:endParaRPr lang="zh-TW" altLang="en-US" dirty="0"/>
          </a:p>
        </p:txBody>
      </p:sp>
    </p:spTree>
    <p:extLst>
      <p:ext uri="{BB962C8B-B14F-4D97-AF65-F5344CB8AC3E}">
        <p14:creationId xmlns:p14="http://schemas.microsoft.com/office/powerpoint/2010/main" val="27699669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idx="4294967295"/>
          </p:nvPr>
        </p:nvSpPr>
        <p:spPr>
          <a:xfrm>
            <a:off x="826765" y="535955"/>
            <a:ext cx="7499176" cy="1143000"/>
          </a:xfrm>
        </p:spPr>
        <p:txBody>
          <a:bodyPr/>
          <a:lstStyle/>
          <a:p>
            <a:r>
              <a:rPr lang="en-US" altLang="zh-TW" sz="3200" dirty="0">
                <a:latin typeface="Times New Roman" panose="02020603050405020304" pitchFamily="18" charset="0"/>
              </a:rPr>
              <a:t>Ionizing radiation operation </a:t>
            </a:r>
            <a:endParaRPr lang="zh-TW" altLang="en-US" sz="3200" b="1" dirty="0">
              <a:latin typeface="Times New Roman" panose="02020603050405020304" pitchFamily="18" charset="0"/>
            </a:endParaRPr>
          </a:p>
        </p:txBody>
      </p:sp>
      <p:sp>
        <p:nvSpPr>
          <p:cNvPr id="64516" name="Rectangle 3"/>
          <p:cNvSpPr>
            <a:spLocks noGrp="1" noChangeArrowheads="1"/>
          </p:cNvSpPr>
          <p:nvPr>
            <p:ph idx="4294967295"/>
          </p:nvPr>
        </p:nvSpPr>
        <p:spPr>
          <a:xfrm>
            <a:off x="441663" y="1993529"/>
            <a:ext cx="6506601" cy="4176365"/>
          </a:xfrm>
        </p:spPr>
        <p:txBody>
          <a:bodyPr>
            <a:noAutofit/>
          </a:bodyPr>
          <a:lstStyle/>
          <a:p>
            <a:r>
              <a:rPr lang="en-US" altLang="zh-TW" sz="2400" dirty="0"/>
              <a:t>Approval by or registration with competent authority is mandatory for operations involving radioactive materials (sealed, non-sealed radioactive source), ionizing-radiation equipment (e.g. X-ray machine) or radiation.  </a:t>
            </a:r>
            <a:endParaRPr lang="zh-TW" altLang="zh-TW" sz="2400" dirty="0"/>
          </a:p>
          <a:p>
            <a:r>
              <a:rPr lang="en-US" altLang="zh-TW" sz="2400" dirty="0"/>
              <a:t>Radiation operators should </a:t>
            </a:r>
            <a:r>
              <a:rPr lang="en-US" altLang="zh-TW" sz="2400" dirty="0">
                <a:solidFill>
                  <a:srgbClr val="FF0000"/>
                </a:solidFill>
              </a:rPr>
              <a:t>bear radiation exposure badge</a:t>
            </a:r>
            <a:r>
              <a:rPr lang="en-US" altLang="zh-TW" sz="2400" dirty="0"/>
              <a:t> to prevent overdose exposure (or </a:t>
            </a:r>
            <a:r>
              <a:rPr lang="en-US" altLang="zh-TW" sz="2400" dirty="0">
                <a:solidFill>
                  <a:srgbClr val="FF0000"/>
                </a:solidFill>
              </a:rPr>
              <a:t>monitoring of operating environment</a:t>
            </a:r>
            <a:r>
              <a:rPr lang="en-US" altLang="zh-TW" sz="2400" dirty="0"/>
              <a:t>).</a:t>
            </a:r>
            <a:endParaRPr lang="zh-TW" altLang="zh-TW" sz="2400" dirty="0"/>
          </a:p>
        </p:txBody>
      </p:sp>
      <p:sp>
        <p:nvSpPr>
          <p:cNvPr id="64521" name="Text Box 9"/>
          <p:cNvSpPr txBox="1">
            <a:spLocks noChangeArrowheads="1"/>
          </p:cNvSpPr>
          <p:nvPr/>
        </p:nvSpPr>
        <p:spPr bwMode="auto">
          <a:xfrm>
            <a:off x="858701" y="5505761"/>
            <a:ext cx="5585507"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Ionizing Radiation Protection Act &amp; </a:t>
            </a:r>
          </a:p>
          <a:p>
            <a:r>
              <a:rPr lang="en-US" altLang="zh-TW" dirty="0">
                <a:latin typeface="Times New Roman" panose="02020603050405020304" pitchFamily="18" charset="0"/>
                <a:cs typeface="Times New Roman" panose="02020603050405020304" pitchFamily="18" charset="0"/>
              </a:rPr>
              <a:t>Safety Standards for Protection against Ionizing Radiation</a:t>
            </a:r>
            <a:endParaRPr lang="zh-TW" altLang="en-US" sz="1600" dirty="0">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a:xfrm>
            <a:off x="6748720" y="6318741"/>
            <a:ext cx="2133600" cy="412155"/>
          </a:xfrm>
        </p:spPr>
        <p:txBody>
          <a:bodyPr/>
          <a:lstStyle/>
          <a:p>
            <a:fld id="{A36E6B7E-3405-4ABC-8F0A-11CAAA034E4E}" type="slidenum">
              <a:rPr lang="zh-TW" altLang="en-US" smtClean="0"/>
              <a:pPr/>
              <a:t>71</a:t>
            </a:fld>
            <a:endParaRPr lang="zh-TW" altLang="en-US" dirty="0"/>
          </a:p>
        </p:txBody>
      </p:sp>
      <p:grpSp>
        <p:nvGrpSpPr>
          <p:cNvPr id="5" name="群組 4">
            <a:extLst>
              <a:ext uri="{FF2B5EF4-FFF2-40B4-BE49-F238E27FC236}">
                <a16:creationId xmlns:a16="http://schemas.microsoft.com/office/drawing/2014/main" id="{99B2A67B-5E40-4E0E-90EE-A3D5EE43BD0D}"/>
              </a:ext>
            </a:extLst>
          </p:cNvPr>
          <p:cNvGrpSpPr/>
          <p:nvPr/>
        </p:nvGrpSpPr>
        <p:grpSpPr>
          <a:xfrm>
            <a:off x="6572530" y="1416323"/>
            <a:ext cx="2699792" cy="4492269"/>
            <a:chOff x="6572530" y="1416323"/>
            <a:chExt cx="2699792" cy="4492269"/>
          </a:xfrm>
        </p:grpSpPr>
        <p:pic>
          <p:nvPicPr>
            <p:cNvPr id="64518" name="Picture 4" descr="PP-19"/>
            <p:cNvPicPr>
              <a:picLocks noChangeAspect="1" noChangeArrowheads="1"/>
            </p:cNvPicPr>
            <p:nvPr/>
          </p:nvPicPr>
          <p:blipFill rotWithShape="1">
            <a:blip r:embed="rId3" cstate="print"/>
            <a:srcRect t="17538" b="13324"/>
            <a:stretch/>
          </p:blipFill>
          <p:spPr bwMode="auto">
            <a:xfrm>
              <a:off x="6757426" y="4005064"/>
              <a:ext cx="2188235" cy="1493380"/>
            </a:xfrm>
            <a:prstGeom prst="rect">
              <a:avLst/>
            </a:prstGeom>
            <a:noFill/>
            <a:ln w="9525">
              <a:noFill/>
              <a:miter lim="800000"/>
              <a:headEnd/>
              <a:tailEnd/>
            </a:ln>
          </p:spPr>
        </p:pic>
        <p:pic>
          <p:nvPicPr>
            <p:cNvPr id="64519" name="Picture 5" descr="a-1"/>
            <p:cNvPicPr>
              <a:picLocks noChangeAspect="1" noChangeArrowheads="1"/>
            </p:cNvPicPr>
            <p:nvPr/>
          </p:nvPicPr>
          <p:blipFill rotWithShape="1">
            <a:blip r:embed="rId4" cstate="print"/>
            <a:srcRect b="14043"/>
            <a:stretch/>
          </p:blipFill>
          <p:spPr bwMode="auto">
            <a:xfrm>
              <a:off x="6739195" y="1416323"/>
              <a:ext cx="2188235" cy="2012678"/>
            </a:xfrm>
            <a:prstGeom prst="rect">
              <a:avLst/>
            </a:prstGeom>
            <a:noFill/>
            <a:ln w="9525">
              <a:noFill/>
              <a:miter lim="800000"/>
              <a:headEnd/>
              <a:tailEnd/>
            </a:ln>
          </p:spPr>
        </p:pic>
        <p:sp>
          <p:nvSpPr>
            <p:cNvPr id="2" name="文字方塊 1">
              <a:extLst>
                <a:ext uri="{FF2B5EF4-FFF2-40B4-BE49-F238E27FC236}">
                  <a16:creationId xmlns:a16="http://schemas.microsoft.com/office/drawing/2014/main" id="{7AD9A109-83BC-400E-97DF-AC5974C41144}"/>
                </a:ext>
              </a:extLst>
            </p:cNvPr>
            <p:cNvSpPr txBox="1"/>
            <p:nvPr/>
          </p:nvSpPr>
          <p:spPr>
            <a:xfrm>
              <a:off x="6572530" y="5539260"/>
              <a:ext cx="2699792"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Radiation exposure badge</a:t>
              </a:r>
              <a:endParaRPr lang="zh-TW" altLang="en-US"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2DF5FEA4-07F4-4361-A4B5-5A45DCCBE0A4}"/>
                </a:ext>
              </a:extLst>
            </p:cNvPr>
            <p:cNvSpPr txBox="1"/>
            <p:nvPr/>
          </p:nvSpPr>
          <p:spPr>
            <a:xfrm>
              <a:off x="6757425" y="3387472"/>
              <a:ext cx="2188235" cy="646331"/>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Handheld radiation detector</a:t>
              </a:r>
              <a:endParaRPr lang="zh-TW"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500734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idx="4294967295"/>
          </p:nvPr>
        </p:nvSpPr>
        <p:spPr>
          <a:xfrm>
            <a:off x="826765" y="535955"/>
            <a:ext cx="7499176" cy="1143000"/>
          </a:xfrm>
        </p:spPr>
        <p:txBody>
          <a:bodyPr/>
          <a:lstStyle/>
          <a:p>
            <a:r>
              <a:rPr lang="en-US" altLang="zh-TW" sz="3200" dirty="0">
                <a:latin typeface="Times New Roman" panose="02020603050405020304" pitchFamily="18" charset="0"/>
              </a:rPr>
              <a:t>Ionizing radiation operation (cont.) </a:t>
            </a:r>
            <a:endParaRPr lang="zh-TW" altLang="en-US" sz="3200" b="1" dirty="0">
              <a:latin typeface="Times New Roman" panose="02020603050405020304" pitchFamily="18" charset="0"/>
            </a:endParaRPr>
          </a:p>
        </p:txBody>
      </p:sp>
      <p:sp>
        <p:nvSpPr>
          <p:cNvPr id="64516" name="Rectangle 3"/>
          <p:cNvSpPr>
            <a:spLocks noGrp="1" noChangeArrowheads="1"/>
          </p:cNvSpPr>
          <p:nvPr>
            <p:ph idx="4294967295"/>
          </p:nvPr>
        </p:nvSpPr>
        <p:spPr>
          <a:xfrm>
            <a:off x="395536" y="1993529"/>
            <a:ext cx="6506601" cy="4176365"/>
          </a:xfrm>
        </p:spPr>
        <p:txBody>
          <a:bodyPr>
            <a:noAutofit/>
          </a:bodyPr>
          <a:lstStyle/>
          <a:p>
            <a:r>
              <a:rPr lang="en-US" altLang="zh-TW" sz="2400" dirty="0"/>
              <a:t>Detect radioactive materials and ionizing-radiation equipment and facilities at least once a year and submit the results to competent authority as reference. </a:t>
            </a:r>
          </a:p>
          <a:p>
            <a:r>
              <a:rPr lang="en-US" altLang="zh-TW" sz="2400" dirty="0">
                <a:solidFill>
                  <a:srgbClr val="FF0000"/>
                </a:solidFill>
              </a:rPr>
              <a:t>Radiation warning sign</a:t>
            </a:r>
            <a:endParaRPr lang="zh-TW" altLang="zh-TW" sz="2400" dirty="0">
              <a:solidFill>
                <a:srgbClr val="FF0000"/>
              </a:solidFill>
            </a:endParaRPr>
          </a:p>
          <a:p>
            <a:endParaRPr lang="zh-TW" altLang="en-US" sz="2400" dirty="0"/>
          </a:p>
        </p:txBody>
      </p:sp>
      <p:sp>
        <p:nvSpPr>
          <p:cNvPr id="3" name="投影片編號版面配置區 2"/>
          <p:cNvSpPr>
            <a:spLocks noGrp="1"/>
          </p:cNvSpPr>
          <p:nvPr>
            <p:ph type="sldNum" sz="quarter" idx="12"/>
          </p:nvPr>
        </p:nvSpPr>
        <p:spPr>
          <a:xfrm>
            <a:off x="6748720" y="6318741"/>
            <a:ext cx="2133600" cy="412155"/>
          </a:xfrm>
        </p:spPr>
        <p:txBody>
          <a:bodyPr/>
          <a:lstStyle/>
          <a:p>
            <a:fld id="{A36E6B7E-3405-4ABC-8F0A-11CAAA034E4E}" type="slidenum">
              <a:rPr lang="zh-TW" altLang="en-US" smtClean="0"/>
              <a:pPr/>
              <a:t>72</a:t>
            </a:fld>
            <a:endParaRPr lang="zh-TW" altLang="en-US" dirty="0"/>
          </a:p>
        </p:txBody>
      </p:sp>
      <p:sp>
        <p:nvSpPr>
          <p:cNvPr id="8" name="Text Box 9">
            <a:extLst>
              <a:ext uri="{FF2B5EF4-FFF2-40B4-BE49-F238E27FC236}">
                <a16:creationId xmlns:a16="http://schemas.microsoft.com/office/drawing/2014/main" id="{6A8282D2-F82B-4D60-BC89-2DD070775992}"/>
              </a:ext>
            </a:extLst>
          </p:cNvPr>
          <p:cNvSpPr txBox="1">
            <a:spLocks noChangeArrowheads="1"/>
          </p:cNvSpPr>
          <p:nvPr/>
        </p:nvSpPr>
        <p:spPr bwMode="auto">
          <a:xfrm>
            <a:off x="858701" y="5505761"/>
            <a:ext cx="5481687"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Protective method for ionizing radiation &amp;  </a:t>
            </a:r>
          </a:p>
          <a:p>
            <a:r>
              <a:rPr lang="en-US" altLang="zh-TW" dirty="0">
                <a:latin typeface="Times New Roman" panose="02020603050405020304" pitchFamily="18" charset="0"/>
                <a:cs typeface="Times New Roman" panose="02020603050405020304" pitchFamily="18" charset="0"/>
              </a:rPr>
              <a:t>Safety standards for protection against ionizing radiation</a:t>
            </a:r>
            <a:endParaRPr lang="zh-TW" altLang="en-US" sz="1600" dirty="0">
              <a:latin typeface="Times New Roman" panose="02020603050405020304" pitchFamily="18" charset="0"/>
              <a:ea typeface="標楷體" pitchFamily="65" charset="-120"/>
              <a:cs typeface="Times New Roman" panose="02020603050405020304" pitchFamily="18" charset="0"/>
            </a:endParaRPr>
          </a:p>
        </p:txBody>
      </p:sp>
      <p:pic>
        <p:nvPicPr>
          <p:cNvPr id="9" name="Picture 9" descr="rad-sign">
            <a:extLst>
              <a:ext uri="{FF2B5EF4-FFF2-40B4-BE49-F238E27FC236}">
                <a16:creationId xmlns:a16="http://schemas.microsoft.com/office/drawing/2014/main" id="{7025B5C3-FB21-4B25-89FB-2B0912AE66E5}"/>
              </a:ext>
            </a:extLst>
          </p:cNvPr>
          <p:cNvPicPr>
            <a:picLocks noChangeAspect="1" noChangeArrowheads="1"/>
          </p:cNvPicPr>
          <p:nvPr/>
        </p:nvPicPr>
        <p:blipFill>
          <a:blip r:embed="rId3" cstate="print"/>
          <a:srcRect/>
          <a:stretch>
            <a:fillRect/>
          </a:stretch>
        </p:blipFill>
        <p:spPr bwMode="auto">
          <a:xfrm>
            <a:off x="4913666" y="3861047"/>
            <a:ext cx="1635241" cy="1330139"/>
          </a:xfrm>
          <a:prstGeom prst="rect">
            <a:avLst/>
          </a:prstGeom>
          <a:noFill/>
          <a:ln w="9525">
            <a:noFill/>
            <a:miter lim="800000"/>
            <a:headEnd/>
            <a:tailEnd/>
          </a:ln>
        </p:spPr>
      </p:pic>
      <p:grpSp>
        <p:nvGrpSpPr>
          <p:cNvPr id="10" name="群組 9">
            <a:extLst>
              <a:ext uri="{FF2B5EF4-FFF2-40B4-BE49-F238E27FC236}">
                <a16:creationId xmlns:a16="http://schemas.microsoft.com/office/drawing/2014/main" id="{48482413-1F7A-4E8F-B006-38F41E641092}"/>
              </a:ext>
            </a:extLst>
          </p:cNvPr>
          <p:cNvGrpSpPr/>
          <p:nvPr/>
        </p:nvGrpSpPr>
        <p:grpSpPr>
          <a:xfrm>
            <a:off x="6572530" y="1416323"/>
            <a:ext cx="2699792" cy="4492269"/>
            <a:chOff x="6572530" y="1416323"/>
            <a:chExt cx="2699792" cy="4492269"/>
          </a:xfrm>
        </p:grpSpPr>
        <p:pic>
          <p:nvPicPr>
            <p:cNvPr id="11" name="Picture 4" descr="PP-19">
              <a:extLst>
                <a:ext uri="{FF2B5EF4-FFF2-40B4-BE49-F238E27FC236}">
                  <a16:creationId xmlns:a16="http://schemas.microsoft.com/office/drawing/2014/main" id="{3B5D5CA0-120C-4D35-BD8F-66DAA4F6AE5E}"/>
                </a:ext>
              </a:extLst>
            </p:cNvPr>
            <p:cNvPicPr>
              <a:picLocks noChangeAspect="1" noChangeArrowheads="1"/>
            </p:cNvPicPr>
            <p:nvPr/>
          </p:nvPicPr>
          <p:blipFill rotWithShape="1">
            <a:blip r:embed="rId4" cstate="print"/>
            <a:srcRect t="17538" b="13324"/>
            <a:stretch/>
          </p:blipFill>
          <p:spPr bwMode="auto">
            <a:xfrm>
              <a:off x="6757426" y="4005064"/>
              <a:ext cx="2188235" cy="1493380"/>
            </a:xfrm>
            <a:prstGeom prst="rect">
              <a:avLst/>
            </a:prstGeom>
            <a:noFill/>
            <a:ln w="9525">
              <a:noFill/>
              <a:miter lim="800000"/>
              <a:headEnd/>
              <a:tailEnd/>
            </a:ln>
          </p:spPr>
        </p:pic>
        <p:pic>
          <p:nvPicPr>
            <p:cNvPr id="12" name="Picture 5" descr="a-1">
              <a:extLst>
                <a:ext uri="{FF2B5EF4-FFF2-40B4-BE49-F238E27FC236}">
                  <a16:creationId xmlns:a16="http://schemas.microsoft.com/office/drawing/2014/main" id="{AD37F599-BC7F-47EF-B086-78E34D139E7A}"/>
                </a:ext>
              </a:extLst>
            </p:cNvPr>
            <p:cNvPicPr>
              <a:picLocks noChangeAspect="1" noChangeArrowheads="1"/>
            </p:cNvPicPr>
            <p:nvPr/>
          </p:nvPicPr>
          <p:blipFill rotWithShape="1">
            <a:blip r:embed="rId5" cstate="print"/>
            <a:srcRect b="14043"/>
            <a:stretch/>
          </p:blipFill>
          <p:spPr bwMode="auto">
            <a:xfrm>
              <a:off x="6739195" y="1416323"/>
              <a:ext cx="2188235" cy="2012678"/>
            </a:xfrm>
            <a:prstGeom prst="rect">
              <a:avLst/>
            </a:prstGeom>
            <a:noFill/>
            <a:ln w="9525">
              <a:noFill/>
              <a:miter lim="800000"/>
              <a:headEnd/>
              <a:tailEnd/>
            </a:ln>
          </p:spPr>
        </p:pic>
        <p:sp>
          <p:nvSpPr>
            <p:cNvPr id="13" name="文字方塊 12">
              <a:extLst>
                <a:ext uri="{FF2B5EF4-FFF2-40B4-BE49-F238E27FC236}">
                  <a16:creationId xmlns:a16="http://schemas.microsoft.com/office/drawing/2014/main" id="{173CC330-6C7C-4186-8E6D-A8C6D9CDCD1D}"/>
                </a:ext>
              </a:extLst>
            </p:cNvPr>
            <p:cNvSpPr txBox="1"/>
            <p:nvPr/>
          </p:nvSpPr>
          <p:spPr>
            <a:xfrm>
              <a:off x="6572530" y="5539260"/>
              <a:ext cx="2699792"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Radiation exposure badge</a:t>
              </a:r>
              <a:endParaRPr lang="zh-TW" altLang="en-US" dirty="0">
                <a:latin typeface="Times New Roman" panose="02020603050405020304" pitchFamily="18" charset="0"/>
                <a:cs typeface="Times New Roman" panose="02020603050405020304" pitchFamily="18" charset="0"/>
              </a:endParaRPr>
            </a:p>
          </p:txBody>
        </p:sp>
        <p:sp>
          <p:nvSpPr>
            <p:cNvPr id="14" name="文字方塊 13">
              <a:extLst>
                <a:ext uri="{FF2B5EF4-FFF2-40B4-BE49-F238E27FC236}">
                  <a16:creationId xmlns:a16="http://schemas.microsoft.com/office/drawing/2014/main" id="{722B94DF-3581-4E2D-B0CB-B1042FA21F87}"/>
                </a:ext>
              </a:extLst>
            </p:cNvPr>
            <p:cNvSpPr txBox="1"/>
            <p:nvPr/>
          </p:nvSpPr>
          <p:spPr>
            <a:xfrm>
              <a:off x="6757425" y="3387472"/>
              <a:ext cx="2188235" cy="646331"/>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Handheld radiation detector</a:t>
              </a:r>
              <a:endParaRPr lang="zh-TW"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168112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3"/>
          <p:cNvSpPr>
            <a:spLocks noGrp="1" noChangeArrowheads="1"/>
          </p:cNvSpPr>
          <p:nvPr>
            <p:ph idx="4294967295"/>
          </p:nvPr>
        </p:nvSpPr>
        <p:spPr>
          <a:xfrm>
            <a:off x="539552" y="2008538"/>
            <a:ext cx="6076787" cy="3508694"/>
          </a:xfrm>
        </p:spPr>
        <p:txBody>
          <a:bodyPr>
            <a:noAutofit/>
          </a:bodyPr>
          <a:lstStyle/>
          <a:p>
            <a:r>
              <a:rPr lang="en-US" altLang="zh-TW" sz="2400" dirty="0"/>
              <a:t>Laboratory should formulate proper </a:t>
            </a:r>
            <a:r>
              <a:rPr lang="en-US" altLang="zh-TW" sz="2400" dirty="0">
                <a:solidFill>
                  <a:srgbClr val="FF0000"/>
                </a:solidFill>
              </a:rPr>
              <a:t>guidelines for protection and operation of ionizing radiation </a:t>
            </a:r>
            <a:r>
              <a:rPr lang="en-US" altLang="zh-TW" sz="2400" dirty="0"/>
              <a:t>and post it at conspicuous spot in working area.</a:t>
            </a:r>
            <a:endParaRPr lang="zh-TW" altLang="zh-TW" sz="2400" dirty="0"/>
          </a:p>
          <a:p>
            <a:r>
              <a:rPr lang="en-US" altLang="zh-TW" sz="2400" dirty="0"/>
              <a:t>Demarcate proper </a:t>
            </a:r>
            <a:r>
              <a:rPr lang="en-US" altLang="zh-TW" sz="2400" dirty="0">
                <a:solidFill>
                  <a:srgbClr val="FF0000"/>
                </a:solidFill>
              </a:rPr>
              <a:t>radiation control area</a:t>
            </a:r>
            <a:r>
              <a:rPr lang="en-US" altLang="zh-TW" sz="2400" dirty="0"/>
              <a:t>, subject to control measures, and conduct radiation detection in monitoring area, plus environmental radiation detection for area neighboring workplace.</a:t>
            </a:r>
            <a:endParaRPr lang="zh-TW" altLang="zh-TW" sz="2400" dirty="0"/>
          </a:p>
          <a:p>
            <a:pPr eaLnBrk="1" hangingPunct="1">
              <a:lnSpc>
                <a:spcPct val="110000"/>
              </a:lnSpc>
              <a:spcBef>
                <a:spcPct val="10000"/>
              </a:spcBef>
              <a:spcAft>
                <a:spcPct val="10000"/>
              </a:spcAft>
            </a:pPr>
            <a:endParaRPr lang="en-US" altLang="zh-TW" sz="2400" dirty="0">
              <a:solidFill>
                <a:srgbClr val="FF0000"/>
              </a:solidFill>
            </a:endParaRPr>
          </a:p>
        </p:txBody>
      </p:sp>
      <p:pic>
        <p:nvPicPr>
          <p:cNvPr id="65542" name="Picture 7"/>
          <p:cNvPicPr>
            <a:picLocks noChangeAspect="1" noChangeArrowheads="1"/>
          </p:cNvPicPr>
          <p:nvPr/>
        </p:nvPicPr>
        <p:blipFill rotWithShape="1">
          <a:blip r:embed="rId3" cstate="print"/>
          <a:srcRect t="28840"/>
          <a:stretch/>
        </p:blipFill>
        <p:spPr bwMode="auto">
          <a:xfrm>
            <a:off x="6496575" y="4437112"/>
            <a:ext cx="2451600" cy="1372244"/>
          </a:xfrm>
          <a:prstGeom prst="rect">
            <a:avLst/>
          </a:prstGeom>
          <a:noFill/>
          <a:ln w="9525">
            <a:noFill/>
            <a:miter lim="800000"/>
            <a:headEnd/>
            <a:tailEnd/>
          </a:ln>
        </p:spPr>
      </p:pic>
      <p:pic>
        <p:nvPicPr>
          <p:cNvPr id="65543" name="Picture 8"/>
          <p:cNvPicPr>
            <a:picLocks noChangeAspect="1" noChangeArrowheads="1"/>
          </p:cNvPicPr>
          <p:nvPr/>
        </p:nvPicPr>
        <p:blipFill rotWithShape="1">
          <a:blip r:embed="rId4" cstate="print"/>
          <a:srcRect b="16102"/>
          <a:stretch/>
        </p:blipFill>
        <p:spPr bwMode="auto">
          <a:xfrm>
            <a:off x="6496575" y="2271872"/>
            <a:ext cx="2453030" cy="1661184"/>
          </a:xfrm>
          <a:prstGeom prst="rect">
            <a:avLst/>
          </a:prstGeom>
          <a:noFill/>
          <a:ln w="9525">
            <a:noFill/>
            <a:miter lim="800000"/>
            <a:headEnd/>
            <a:tailEnd/>
          </a:ln>
        </p:spPr>
      </p:pic>
      <p:sp>
        <p:nvSpPr>
          <p:cNvPr id="3" name="投影片編號版面配置區 2"/>
          <p:cNvSpPr>
            <a:spLocks noGrp="1"/>
          </p:cNvSpPr>
          <p:nvPr>
            <p:ph type="sldNum" sz="quarter" idx="12"/>
          </p:nvPr>
        </p:nvSpPr>
        <p:spPr>
          <a:xfrm>
            <a:off x="6758880" y="6312520"/>
            <a:ext cx="2133600" cy="412155"/>
          </a:xfrm>
        </p:spPr>
        <p:txBody>
          <a:bodyPr/>
          <a:lstStyle/>
          <a:p>
            <a:fld id="{A36E6B7E-3405-4ABC-8F0A-11CAAA034E4E}" type="slidenum">
              <a:rPr lang="zh-TW" altLang="en-US" smtClean="0"/>
              <a:pPr/>
              <a:t>73</a:t>
            </a:fld>
            <a:endParaRPr lang="zh-TW" altLang="en-US" dirty="0"/>
          </a:p>
        </p:txBody>
      </p:sp>
      <p:sp>
        <p:nvSpPr>
          <p:cNvPr id="9" name="Rectangle 2">
            <a:extLst>
              <a:ext uri="{FF2B5EF4-FFF2-40B4-BE49-F238E27FC236}">
                <a16:creationId xmlns:a16="http://schemas.microsoft.com/office/drawing/2014/main" id="{AB5DC669-92AD-4FF7-9601-D95296D7767E}"/>
              </a:ext>
            </a:extLst>
          </p:cNvPr>
          <p:cNvSpPr txBox="1">
            <a:spLocks noChangeArrowheads="1"/>
          </p:cNvSpPr>
          <p:nvPr/>
        </p:nvSpPr>
        <p:spPr>
          <a:xfrm>
            <a:off x="826765" y="535955"/>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Ionizing radiation operation (cont.) </a:t>
            </a:r>
            <a:endParaRPr lang="zh-TW" altLang="en-US" sz="3200" dirty="0">
              <a:latin typeface="Times New Roman" panose="02020603050405020304" pitchFamily="18" charset="0"/>
            </a:endParaRPr>
          </a:p>
        </p:txBody>
      </p:sp>
      <p:sp>
        <p:nvSpPr>
          <p:cNvPr id="8" name="Text Box 9">
            <a:extLst>
              <a:ext uri="{FF2B5EF4-FFF2-40B4-BE49-F238E27FC236}">
                <a16:creationId xmlns:a16="http://schemas.microsoft.com/office/drawing/2014/main" id="{83B3C81B-B7E0-4D2A-AF27-581352E20372}"/>
              </a:ext>
            </a:extLst>
          </p:cNvPr>
          <p:cNvSpPr txBox="1">
            <a:spLocks noChangeArrowheads="1"/>
          </p:cNvSpPr>
          <p:nvPr/>
        </p:nvSpPr>
        <p:spPr bwMode="auto">
          <a:xfrm>
            <a:off x="858701" y="5505761"/>
            <a:ext cx="5481687"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Protective method for ionizing radiation &amp;  </a:t>
            </a:r>
          </a:p>
          <a:p>
            <a:r>
              <a:rPr lang="en-US" altLang="zh-TW" dirty="0">
                <a:latin typeface="Times New Roman" panose="02020603050405020304" pitchFamily="18" charset="0"/>
                <a:cs typeface="Times New Roman" panose="02020603050405020304" pitchFamily="18" charset="0"/>
              </a:rPr>
              <a:t>Safety standards for protection against ionizing radiation</a:t>
            </a:r>
            <a:endParaRPr lang="zh-TW" altLang="en-US" sz="16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5058750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標題 4"/>
          <p:cNvSpPr>
            <a:spLocks noGrp="1"/>
          </p:cNvSpPr>
          <p:nvPr>
            <p:ph type="title"/>
          </p:nvPr>
        </p:nvSpPr>
        <p:spPr>
          <a:xfrm>
            <a:off x="685800" y="548283"/>
            <a:ext cx="7772400" cy="1143000"/>
          </a:xfrm>
        </p:spPr>
        <p:txBody>
          <a:bodyPr/>
          <a:lstStyle/>
          <a:p>
            <a:r>
              <a:rPr lang="en-US" altLang="zh-TW" sz="3200" dirty="0">
                <a:latin typeface="Times New Roman" panose="02020603050405020304" pitchFamily="18" charset="0"/>
              </a:rPr>
              <a:t>Prevention of electricity fire</a:t>
            </a:r>
            <a:endParaRPr lang="zh-TW" altLang="en-US" sz="3200" dirty="0">
              <a:latin typeface="Times New Roman" panose="02020603050405020304" pitchFamily="18" charset="0"/>
            </a:endParaRPr>
          </a:p>
        </p:txBody>
      </p:sp>
      <p:sp>
        <p:nvSpPr>
          <p:cNvPr id="427011" name="內容版面配置區 5"/>
          <p:cNvSpPr>
            <a:spLocks noGrp="1"/>
          </p:cNvSpPr>
          <p:nvPr>
            <p:ph idx="1"/>
          </p:nvPr>
        </p:nvSpPr>
        <p:spPr>
          <a:xfrm>
            <a:off x="686172" y="1988840"/>
            <a:ext cx="7772400" cy="5085184"/>
          </a:xfrm>
        </p:spPr>
        <p:txBody>
          <a:bodyPr>
            <a:normAutofit/>
          </a:bodyPr>
          <a:lstStyle/>
          <a:p>
            <a:r>
              <a:rPr lang="en-US" altLang="zh-TW" sz="2400" dirty="0"/>
              <a:t>Avoid sharing of a socket circuit set by multiple electric equipment.</a:t>
            </a:r>
            <a:endParaRPr lang="zh-TW" altLang="zh-TW" sz="2400" dirty="0"/>
          </a:p>
          <a:p>
            <a:r>
              <a:rPr lang="en-US" altLang="zh-TW" sz="2400" dirty="0"/>
              <a:t>Don't place inflammable materials near electric heating equipment. </a:t>
            </a:r>
            <a:endParaRPr lang="zh-TW" altLang="zh-TW" sz="2400" dirty="0"/>
          </a:p>
          <a:p>
            <a:r>
              <a:rPr lang="en-US" altLang="zh-TW" sz="2400" dirty="0"/>
              <a:t>Plugs and sockets should not contain cracks, be burned black, or have loose connection. </a:t>
            </a:r>
            <a:endParaRPr lang="zh-TW" altLang="zh-TW" sz="2400" dirty="0"/>
          </a:p>
          <a:p>
            <a:r>
              <a:rPr lang="en-US" altLang="zh-TW" sz="2400" dirty="0">
                <a:solidFill>
                  <a:srgbClr val="FF0000"/>
                </a:solidFill>
              </a:rPr>
              <a:t>Dust accumulation</a:t>
            </a:r>
            <a:r>
              <a:rPr lang="en-US" altLang="zh-TW" sz="2400" dirty="0"/>
              <a:t> may cause power leakage or short circuit on the part of electric equipment, producing spark to trigger fire or explosion. </a:t>
            </a:r>
            <a:endParaRPr lang="zh-TW" altLang="zh-TW" sz="2400" dirty="0"/>
          </a:p>
          <a:p>
            <a:r>
              <a:rPr lang="en-US" altLang="zh-TW" sz="2400" dirty="0"/>
              <a:t>Fire caused by switched-on electric equipment belong </a:t>
            </a:r>
            <a:r>
              <a:rPr lang="en-US" altLang="zh-TW" sz="2400" dirty="0">
                <a:solidFill>
                  <a:srgbClr val="FF0000"/>
                </a:solidFill>
              </a:rPr>
              <a:t>C-type</a:t>
            </a:r>
            <a:r>
              <a:rPr lang="en-US" altLang="zh-TW" sz="2400" dirty="0"/>
              <a:t> fire. </a:t>
            </a:r>
            <a:endParaRPr lang="zh-TW" altLang="zh-TW" sz="2400" dirty="0"/>
          </a:p>
        </p:txBody>
      </p:sp>
      <p:pic>
        <p:nvPicPr>
          <p:cNvPr id="427013" name="Picture 4" descr="untitl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75" y="0"/>
            <a:ext cx="17621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a:xfrm>
            <a:off x="6751290" y="6319242"/>
            <a:ext cx="2133600" cy="365125"/>
          </a:xfrm>
        </p:spPr>
        <p:txBody>
          <a:bodyPr/>
          <a:lstStyle/>
          <a:p>
            <a:fld id="{A36E6B7E-3405-4ABC-8F0A-11CAAA034E4E}" type="slidenum">
              <a:rPr lang="zh-TW" altLang="en-US" smtClean="0"/>
              <a:pPr/>
              <a:t>74</a:t>
            </a:fld>
            <a:endParaRPr lang="zh-TW" altLang="en-US" dirty="0"/>
          </a:p>
        </p:txBody>
      </p:sp>
    </p:spTree>
    <p:extLst>
      <p:ext uri="{BB962C8B-B14F-4D97-AF65-F5344CB8AC3E}">
        <p14:creationId xmlns:p14="http://schemas.microsoft.com/office/powerpoint/2010/main" val="1481582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p:cNvSpPr>
          <p:nvPr>
            <p:ph type="title"/>
          </p:nvPr>
        </p:nvSpPr>
        <p:spPr>
          <a:xfrm>
            <a:off x="714400" y="557808"/>
            <a:ext cx="7715200" cy="1143000"/>
          </a:xfrm>
        </p:spPr>
        <p:txBody>
          <a:bodyPr/>
          <a:lstStyle/>
          <a:p>
            <a:r>
              <a:rPr lang="en-US" altLang="zh-TW" sz="3200" dirty="0">
                <a:latin typeface="Times New Roman" panose="02020603050405020304" pitchFamily="18" charset="0"/>
              </a:rPr>
              <a:t>Laboratory wastes</a:t>
            </a:r>
            <a:endParaRPr lang="zh-TW" altLang="en-US" sz="3200" b="1" dirty="0">
              <a:latin typeface="Times New Roman" panose="02020603050405020304" pitchFamily="18" charset="0"/>
            </a:endParaRPr>
          </a:p>
        </p:txBody>
      </p:sp>
      <p:sp>
        <p:nvSpPr>
          <p:cNvPr id="66564" name="Rectangle 3"/>
          <p:cNvSpPr>
            <a:spLocks noGrp="1"/>
          </p:cNvSpPr>
          <p:nvPr>
            <p:ph type="body" idx="1"/>
          </p:nvPr>
        </p:nvSpPr>
        <p:spPr>
          <a:xfrm>
            <a:off x="557767" y="1996226"/>
            <a:ext cx="6291238" cy="4366088"/>
          </a:xfrm>
        </p:spPr>
        <p:txBody>
          <a:bodyPr>
            <a:normAutofit/>
          </a:bodyPr>
          <a:lstStyle/>
          <a:p>
            <a:r>
              <a:rPr lang="en-US" altLang="zh-TW" sz="2400" dirty="0"/>
              <a:t>Laboratory wastes with radioactivity, toxicity, corrosiveness, inflammability, or infectiousness cannot be disposed of randomly, lest they could harm human health or pollute environment, incurring fines by related government units. </a:t>
            </a:r>
            <a:endParaRPr lang="zh-TW" altLang="zh-TW" sz="2400" dirty="0"/>
          </a:p>
          <a:p>
            <a:r>
              <a:rPr lang="en-US" altLang="zh-TW" sz="2400" dirty="0"/>
              <a:t>Collection, classification, marking, and storage, as well as date for delivery to campus unit for storage and disposal, should be carried out according to campus regulations.</a:t>
            </a:r>
            <a:endParaRPr lang="zh-TW" altLang="en-US" sz="2400" dirty="0"/>
          </a:p>
        </p:txBody>
      </p:sp>
      <p:pic>
        <p:nvPicPr>
          <p:cNvPr id="66565" name="Picture 8" descr="生物醫療廢棄物"/>
          <p:cNvPicPr>
            <a:picLocks noChangeAspect="1" noChangeArrowheads="1"/>
          </p:cNvPicPr>
          <p:nvPr/>
        </p:nvPicPr>
        <p:blipFill>
          <a:blip r:embed="rId3" cstate="print"/>
          <a:srcRect/>
          <a:stretch>
            <a:fillRect/>
          </a:stretch>
        </p:blipFill>
        <p:spPr bwMode="auto">
          <a:xfrm>
            <a:off x="6849005" y="4223388"/>
            <a:ext cx="2088000" cy="2101187"/>
          </a:xfrm>
          <a:prstGeom prst="rect">
            <a:avLst/>
          </a:prstGeom>
          <a:noFill/>
          <a:ln w="9525">
            <a:noFill/>
            <a:miter lim="800000"/>
            <a:headEnd/>
            <a:tailEnd/>
          </a:ln>
        </p:spPr>
      </p:pic>
      <p:pic>
        <p:nvPicPr>
          <p:cNvPr id="66566" name="Picture 4" descr="圖十九紅色桶蓋兩個"/>
          <p:cNvPicPr>
            <a:picLocks noChangeAspect="1" noChangeArrowheads="1"/>
          </p:cNvPicPr>
          <p:nvPr/>
        </p:nvPicPr>
        <p:blipFill>
          <a:blip r:embed="rId4" cstate="print"/>
          <a:srcRect/>
          <a:stretch>
            <a:fillRect/>
          </a:stretch>
        </p:blipFill>
        <p:spPr bwMode="auto">
          <a:xfrm>
            <a:off x="6903005" y="1854613"/>
            <a:ext cx="1980000" cy="2254091"/>
          </a:xfrm>
          <a:prstGeom prst="rect">
            <a:avLst/>
          </a:prstGeom>
          <a:noFill/>
          <a:ln w="9525">
            <a:noFill/>
            <a:miter lim="800000"/>
            <a:headEnd/>
            <a:tailEnd/>
          </a:ln>
        </p:spPr>
      </p:pic>
      <p:sp>
        <p:nvSpPr>
          <p:cNvPr id="66568" name="Text Box 8"/>
          <p:cNvSpPr txBox="1">
            <a:spLocks noChangeArrowheads="1"/>
          </p:cNvSpPr>
          <p:nvPr/>
        </p:nvSpPr>
        <p:spPr bwMode="auto">
          <a:xfrm>
            <a:off x="895630" y="6035972"/>
            <a:ext cx="5454393" cy="923330"/>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ea typeface="標楷體" pitchFamily="65" charset="-120"/>
              </a:rPr>
              <a:t>Standards for Defining Hazardous Industrial Waste &amp; Methods and Facilities Standards for the Storage, Clearance and Disposal of Industrial Waste </a:t>
            </a:r>
            <a:endParaRPr lang="zh-TW" altLang="en-US" dirty="0">
              <a:latin typeface="Times New Roman" panose="02020603050405020304" pitchFamily="18" charset="0"/>
              <a:ea typeface="標楷體" pitchFamily="65" charset="-120"/>
            </a:endParaRPr>
          </a:p>
        </p:txBody>
      </p:sp>
      <p:sp>
        <p:nvSpPr>
          <p:cNvPr id="3" name="投影片編號版面配置區 2"/>
          <p:cNvSpPr>
            <a:spLocks noGrp="1"/>
          </p:cNvSpPr>
          <p:nvPr>
            <p:ph type="sldNum" sz="quarter" idx="12"/>
          </p:nvPr>
        </p:nvSpPr>
        <p:spPr>
          <a:xfrm>
            <a:off x="6749405" y="6315075"/>
            <a:ext cx="2133600" cy="365125"/>
          </a:xfrm>
        </p:spPr>
        <p:txBody>
          <a:bodyPr/>
          <a:lstStyle/>
          <a:p>
            <a:fld id="{A36E6B7E-3405-4ABC-8F0A-11CAAA034E4E}" type="slidenum">
              <a:rPr lang="zh-TW" altLang="en-US" smtClean="0"/>
              <a:pPr/>
              <a:t>75</a:t>
            </a:fld>
            <a:endParaRPr lang="zh-TW" altLang="en-US" dirty="0"/>
          </a:p>
        </p:txBody>
      </p:sp>
    </p:spTree>
    <p:extLst>
      <p:ext uri="{BB962C8B-B14F-4D97-AF65-F5344CB8AC3E}">
        <p14:creationId xmlns:p14="http://schemas.microsoft.com/office/powerpoint/2010/main" val="1857393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65634" y="548680"/>
            <a:ext cx="8229600" cy="1139825"/>
          </a:xfrm>
        </p:spPr>
        <p:txBody>
          <a:bodyPr/>
          <a:lstStyle/>
          <a:p>
            <a:r>
              <a:rPr lang="en-US" altLang="zh-TW" sz="3200" dirty="0">
                <a:latin typeface="Times New Roman" panose="02020603050405020304" pitchFamily="18" charset="0"/>
              </a:rPr>
              <a:t>Safety management 5+1S</a:t>
            </a:r>
            <a:endParaRPr lang="zh-TW" altLang="zh-TW" sz="3200" dirty="0">
              <a:latin typeface="Times New Roman" panose="02020603050405020304" pitchFamily="18" charset="0"/>
            </a:endParaRPr>
          </a:p>
        </p:txBody>
      </p:sp>
      <p:sp>
        <p:nvSpPr>
          <p:cNvPr id="7172" name="Rectangle 3"/>
          <p:cNvSpPr>
            <a:spLocks noGrp="1" noChangeArrowheads="1"/>
          </p:cNvSpPr>
          <p:nvPr>
            <p:ph type="body" sz="half" idx="1"/>
          </p:nvPr>
        </p:nvSpPr>
        <p:spPr>
          <a:xfrm>
            <a:off x="683568" y="1988840"/>
            <a:ext cx="7776864" cy="4392488"/>
          </a:xfrm>
        </p:spPr>
        <p:txBody>
          <a:bodyPr>
            <a:noAutofit/>
          </a:bodyPr>
          <a:lstStyle/>
          <a:p>
            <a:pPr marL="0" indent="0">
              <a:buNone/>
            </a:pPr>
            <a:r>
              <a:rPr lang="en-US" altLang="zh-TW" sz="2400" dirty="0"/>
              <a:t>Refer to effective management of production factors, including personnel, machine, materials, and method, at production site: Push 5+1S movement (sorting out, reorganization, sweeping, cleaning, education, safety) </a:t>
            </a:r>
          </a:p>
          <a:p>
            <a:pPr marL="0" indent="0">
              <a:buNone/>
            </a:pPr>
            <a:endParaRPr lang="en-US" altLang="zh-TW" sz="2400" dirty="0"/>
          </a:p>
          <a:p>
            <a:pPr marL="0" indent="0">
              <a:buNone/>
            </a:pPr>
            <a:r>
              <a:rPr lang="en-US" altLang="zh-TW" sz="2400" dirty="0"/>
              <a:t>Common points of notice for laboratory safety management* </a:t>
            </a:r>
          </a:p>
          <a:p>
            <a:r>
              <a:rPr lang="en-US" altLang="zh-TW" sz="2400" dirty="0"/>
              <a:t>Placement of matters at designated spots.</a:t>
            </a:r>
            <a:endParaRPr lang="zh-TW" altLang="zh-TW" sz="2400" dirty="0"/>
          </a:p>
          <a:p>
            <a:r>
              <a:rPr lang="en-US" altLang="zh-TW" sz="2400" dirty="0"/>
              <a:t>Prepare two or more outlets, if possible, for workplace.</a:t>
            </a:r>
            <a:endParaRPr lang="zh-TW" altLang="zh-TW" sz="2400" dirty="0"/>
          </a:p>
          <a:p>
            <a:pPr marL="0" indent="0">
              <a:buNone/>
            </a:pPr>
            <a:endParaRPr lang="zh-TW" altLang="zh-TW" sz="2400" dirty="0"/>
          </a:p>
        </p:txBody>
      </p:sp>
      <p:sp>
        <p:nvSpPr>
          <p:cNvPr id="3" name="投影片編號版面配置區 2"/>
          <p:cNvSpPr>
            <a:spLocks noGrp="1"/>
          </p:cNvSpPr>
          <p:nvPr>
            <p:ph type="sldNum" sz="quarter" idx="12"/>
          </p:nvPr>
        </p:nvSpPr>
        <p:spPr>
          <a:xfrm>
            <a:off x="6766148" y="6318845"/>
            <a:ext cx="2133600" cy="457200"/>
          </a:xfrm>
        </p:spPr>
        <p:txBody>
          <a:bodyPr/>
          <a:lstStyle/>
          <a:p>
            <a:pPr>
              <a:defRPr/>
            </a:pPr>
            <a:fld id="{04E5ADA6-C3EA-4841-B284-66BD5CF34BF3}" type="slidenum">
              <a:rPr lang="en-US" altLang="zh-TW" smtClean="0"/>
              <a:pPr>
                <a:defRPr/>
              </a:pPr>
              <a:t>76</a:t>
            </a:fld>
            <a:endParaRPr lang="en-US" altLang="zh-TW" dirty="0"/>
          </a:p>
        </p:txBody>
      </p:sp>
    </p:spTree>
    <p:extLst>
      <p:ext uri="{BB962C8B-B14F-4D97-AF65-F5344CB8AC3E}">
        <p14:creationId xmlns:p14="http://schemas.microsoft.com/office/powerpoint/2010/main" val="33513727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65634" y="548680"/>
            <a:ext cx="8229600" cy="1139825"/>
          </a:xfrm>
        </p:spPr>
        <p:txBody>
          <a:bodyPr/>
          <a:lstStyle/>
          <a:p>
            <a:r>
              <a:rPr lang="en-US" altLang="zh-TW" sz="3200" dirty="0">
                <a:latin typeface="Times New Roman" panose="02020603050405020304" pitchFamily="18" charset="0"/>
              </a:rPr>
              <a:t>Safety management 5+1S (cont.)</a:t>
            </a:r>
            <a:endParaRPr lang="zh-TW" altLang="zh-TW" sz="3200" dirty="0">
              <a:latin typeface="Times New Roman" panose="02020603050405020304" pitchFamily="18" charset="0"/>
            </a:endParaRPr>
          </a:p>
        </p:txBody>
      </p:sp>
      <p:sp>
        <p:nvSpPr>
          <p:cNvPr id="7172" name="Rectangle 3"/>
          <p:cNvSpPr>
            <a:spLocks noGrp="1" noChangeArrowheads="1"/>
          </p:cNvSpPr>
          <p:nvPr>
            <p:ph type="body" sz="half" idx="1"/>
          </p:nvPr>
        </p:nvSpPr>
        <p:spPr>
          <a:xfrm>
            <a:off x="683568" y="1988840"/>
            <a:ext cx="7776864" cy="4392488"/>
          </a:xfrm>
        </p:spPr>
        <p:txBody>
          <a:bodyPr>
            <a:noAutofit/>
          </a:bodyPr>
          <a:lstStyle/>
          <a:p>
            <a:r>
              <a:rPr lang="en-US" altLang="zh-TW" sz="2400" dirty="0"/>
              <a:t>Take into account compatibility factor in waste classification.</a:t>
            </a:r>
            <a:endParaRPr lang="zh-TW" altLang="zh-TW" sz="2400" dirty="0"/>
          </a:p>
          <a:p>
            <a:r>
              <a:rPr lang="en-US" altLang="zh-TW" sz="2400" dirty="0"/>
              <a:t>Opening of any chemical container shouldn't be set in the direction of persons. </a:t>
            </a:r>
            <a:endParaRPr lang="zh-TW" altLang="zh-TW" sz="2400" dirty="0"/>
          </a:p>
          <a:p>
            <a:r>
              <a:rPr lang="en-US" altLang="zh-TW" sz="2400" dirty="0"/>
              <a:t>Clear marking: Place sign of chemicals and forbidding activation of machinery</a:t>
            </a:r>
            <a:endParaRPr lang="zh-TW" altLang="zh-TW" sz="2400" dirty="0"/>
          </a:p>
          <a:p>
            <a:r>
              <a:rPr lang="en-US" altLang="zh-TW" sz="2400" dirty="0"/>
              <a:t>Electricity safety: Extension cord, ground connection</a:t>
            </a:r>
            <a:endParaRPr lang="zh-TW" altLang="zh-TW" sz="2400" dirty="0"/>
          </a:p>
        </p:txBody>
      </p:sp>
      <p:sp>
        <p:nvSpPr>
          <p:cNvPr id="3" name="投影片編號版面配置區 2"/>
          <p:cNvSpPr>
            <a:spLocks noGrp="1"/>
          </p:cNvSpPr>
          <p:nvPr>
            <p:ph type="sldNum" sz="quarter" idx="12"/>
          </p:nvPr>
        </p:nvSpPr>
        <p:spPr>
          <a:xfrm>
            <a:off x="6766148" y="6318845"/>
            <a:ext cx="2133600" cy="457200"/>
          </a:xfrm>
        </p:spPr>
        <p:txBody>
          <a:bodyPr/>
          <a:lstStyle/>
          <a:p>
            <a:pPr>
              <a:defRPr/>
            </a:pPr>
            <a:fld id="{04E5ADA6-C3EA-4841-B284-66BD5CF34BF3}" type="slidenum">
              <a:rPr lang="en-US" altLang="zh-TW" smtClean="0"/>
              <a:pPr>
                <a:defRPr/>
              </a:pPr>
              <a:t>77</a:t>
            </a:fld>
            <a:endParaRPr lang="en-US" altLang="zh-TW" dirty="0"/>
          </a:p>
        </p:txBody>
      </p:sp>
    </p:spTree>
    <p:extLst>
      <p:ext uri="{BB962C8B-B14F-4D97-AF65-F5344CB8AC3E}">
        <p14:creationId xmlns:p14="http://schemas.microsoft.com/office/powerpoint/2010/main" val="498860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400" y="548680"/>
            <a:ext cx="7715200" cy="1143000"/>
          </a:xfrm>
        </p:spPr>
        <p:txBody>
          <a:bodyPr/>
          <a:lstStyle/>
          <a:p>
            <a:r>
              <a:rPr lang="en-US" altLang="zh-TW" sz="3200" dirty="0">
                <a:latin typeface="Times New Roman" panose="02020603050405020304" pitchFamily="18" charset="0"/>
              </a:rPr>
              <a:t>Information source</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702618" y="1999381"/>
            <a:ext cx="7746032" cy="4525963"/>
          </a:xfrm>
        </p:spPr>
        <p:txBody>
          <a:bodyPr>
            <a:normAutofit lnSpcReduction="10000"/>
          </a:bodyPr>
          <a:lstStyle/>
          <a:p>
            <a:r>
              <a:rPr lang="en-US" altLang="zh-TW" sz="2400" dirty="0"/>
              <a:t>Compiled by Hsu Yi-yang, Academia </a:t>
            </a:r>
            <a:r>
              <a:rPr lang="en-US" altLang="zh-TW" sz="2400" dirty="0" err="1"/>
              <a:t>Sinica</a:t>
            </a:r>
            <a:endParaRPr lang="zh-TW" altLang="zh-TW" sz="2400" dirty="0"/>
          </a:p>
          <a:p>
            <a:pPr marL="0" indent="0">
              <a:buNone/>
            </a:pPr>
            <a:endParaRPr lang="zh-TW" altLang="zh-TW" sz="2400" dirty="0"/>
          </a:p>
          <a:p>
            <a:pPr marL="0" indent="0">
              <a:buNone/>
            </a:pPr>
            <a:r>
              <a:rPr lang="en-US" altLang="zh-TW" sz="2400" dirty="0"/>
              <a:t>References: </a:t>
            </a:r>
          </a:p>
          <a:p>
            <a:pPr marL="514350" indent="-514350">
              <a:buFont typeface="+mj-lt"/>
              <a:buAutoNum type="arabicPeriod"/>
            </a:pPr>
            <a:r>
              <a:rPr lang="en-US" altLang="zh-TW" sz="2400" dirty="0"/>
              <a:t>"Laboratory Safety and Health Management" (2013 edition)</a:t>
            </a:r>
            <a:endParaRPr lang="zh-TW" altLang="zh-TW" sz="2400" dirty="0"/>
          </a:p>
          <a:p>
            <a:pPr lvl="1"/>
            <a:r>
              <a:rPr lang="en-US" altLang="zh-TW" sz="2400" dirty="0"/>
              <a:t>compiled by examination center for campus laboratory safety and Health </a:t>
            </a:r>
            <a:endParaRPr lang="zh-TW" altLang="zh-TW" sz="2400" dirty="0"/>
          </a:p>
          <a:p>
            <a:pPr marL="514350" indent="-514350">
              <a:buFont typeface="+mj-lt"/>
              <a:buAutoNum type="arabicPeriod"/>
            </a:pPr>
            <a:r>
              <a:rPr lang="en-US" altLang="zh-TW" sz="2400" dirty="0"/>
              <a:t>"Introduction to Workplace Safety and Health" (2011 edition)</a:t>
            </a:r>
            <a:endParaRPr lang="zh-TW" altLang="zh-TW" sz="2400" dirty="0"/>
          </a:p>
          <a:p>
            <a:pPr lvl="1"/>
            <a:r>
              <a:rPr lang="en-US" altLang="zh-TW" sz="2400" dirty="0"/>
              <a:t>compiled by examination center for campus laboratory safety and Health</a:t>
            </a:r>
            <a:endParaRPr lang="zh-TW" altLang="en-US" sz="2400" dirty="0">
              <a:latin typeface="標楷體" panose="03000509000000000000" pitchFamily="65" charset="-120"/>
            </a:endParaRPr>
          </a:p>
        </p:txBody>
      </p:sp>
      <p:sp>
        <p:nvSpPr>
          <p:cNvPr id="6" name="投影片編號版面配置區 5"/>
          <p:cNvSpPr>
            <a:spLocks noGrp="1"/>
          </p:cNvSpPr>
          <p:nvPr>
            <p:ph type="sldNum" sz="quarter" idx="12"/>
          </p:nvPr>
        </p:nvSpPr>
        <p:spPr>
          <a:xfrm>
            <a:off x="6758880" y="6308725"/>
            <a:ext cx="2133600" cy="365125"/>
          </a:xfrm>
        </p:spPr>
        <p:txBody>
          <a:bodyPr/>
          <a:lstStyle/>
          <a:p>
            <a:fld id="{A36E6B7E-3405-4ABC-8F0A-11CAAA034E4E}" type="slidenum">
              <a:rPr lang="zh-TW" altLang="en-US" smtClean="0"/>
              <a:pPr/>
              <a:t>78</a:t>
            </a:fld>
            <a:endParaRPr lang="zh-TW" altLang="en-US" dirty="0"/>
          </a:p>
        </p:txBody>
      </p:sp>
    </p:spTree>
    <p:extLst>
      <p:ext uri="{BB962C8B-B14F-4D97-AF65-F5344CB8AC3E}">
        <p14:creationId xmlns:p14="http://schemas.microsoft.com/office/powerpoint/2010/main" val="290260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a:xfrm>
            <a:off x="685800" y="2924944"/>
            <a:ext cx="7772400" cy="1362075"/>
          </a:xfrm>
        </p:spPr>
        <p:txBody>
          <a:bodyPr/>
          <a:lstStyle/>
          <a:p>
            <a:pPr algn="ctr"/>
            <a:r>
              <a:rPr lang="en-US" altLang="zh-TW" sz="3200" dirty="0">
                <a:latin typeface="Times New Roman" panose="02020603050405020304" pitchFamily="18" charset="0"/>
              </a:rPr>
              <a:t>II. Laboratory accidents</a:t>
            </a:r>
            <a:endParaRPr lang="zh-TW" altLang="en-US" sz="3200" b="1" dirty="0">
              <a:latin typeface="Times New Roman" panose="02020603050405020304" pitchFamily="18" charset="0"/>
            </a:endParaRPr>
          </a:p>
        </p:txBody>
      </p:sp>
      <p:sp>
        <p:nvSpPr>
          <p:cNvPr id="5" name="投影片編號版面配置區 4"/>
          <p:cNvSpPr>
            <a:spLocks noGrp="1"/>
          </p:cNvSpPr>
          <p:nvPr>
            <p:ph type="sldNum" sz="quarter" idx="12"/>
          </p:nvPr>
        </p:nvSpPr>
        <p:spPr>
          <a:xfrm>
            <a:off x="6742400" y="6319480"/>
            <a:ext cx="2133600" cy="365125"/>
          </a:xfrm>
        </p:spPr>
        <p:txBody>
          <a:bodyPr/>
          <a:lstStyle/>
          <a:p>
            <a:fld id="{A36E6B7E-3405-4ABC-8F0A-11CAAA034E4E}" type="slidenum">
              <a:rPr lang="zh-TW" altLang="en-US" smtClean="0"/>
              <a:pPr/>
              <a:t>8</a:t>
            </a:fld>
            <a:endParaRPr lang="zh-TW" altLang="en-US" dirty="0"/>
          </a:p>
        </p:txBody>
      </p:sp>
    </p:spTree>
    <p:extLst>
      <p:ext uri="{BB962C8B-B14F-4D97-AF65-F5344CB8AC3E}">
        <p14:creationId xmlns:p14="http://schemas.microsoft.com/office/powerpoint/2010/main" val="14569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a:xfrm>
            <a:off x="714400" y="1710529"/>
            <a:ext cx="7643192" cy="4425355"/>
          </a:xfrm>
        </p:spPr>
        <p:txBody>
          <a:bodyPr>
            <a:noAutofit/>
          </a:bodyPr>
          <a:lstStyle/>
          <a:p>
            <a:pPr>
              <a:lnSpc>
                <a:spcPct val="150000"/>
              </a:lnSpc>
            </a:pPr>
            <a:r>
              <a:rPr lang="en-US" altLang="zh-TW" sz="2400" dirty="0"/>
              <a:t>Physical hazards: noise, vibration, radiation, electricity, mechanical hazards </a:t>
            </a:r>
          </a:p>
          <a:p>
            <a:pPr>
              <a:lnSpc>
                <a:spcPct val="150000"/>
              </a:lnSpc>
            </a:pPr>
            <a:r>
              <a:rPr lang="en-US" altLang="zh-TW" sz="2400" dirty="0"/>
              <a:t>Chemical hazards: fire, explosion</a:t>
            </a:r>
          </a:p>
          <a:p>
            <a:pPr>
              <a:lnSpc>
                <a:spcPct val="150000"/>
              </a:lnSpc>
            </a:pPr>
            <a:r>
              <a:rPr lang="en-US" altLang="zh-TW" sz="2400" dirty="0"/>
              <a:t>Biological hazards: infection, poisoning, allergy</a:t>
            </a:r>
          </a:p>
          <a:p>
            <a:pPr>
              <a:lnSpc>
                <a:spcPct val="150000"/>
              </a:lnSpc>
            </a:pPr>
            <a:r>
              <a:rPr lang="en-US" altLang="zh-TW" sz="2400" dirty="0"/>
              <a:t>Human-factor hazards: accumulated musculoskeletal disorder</a:t>
            </a:r>
          </a:p>
          <a:p>
            <a:pPr>
              <a:lnSpc>
                <a:spcPct val="150000"/>
              </a:lnSpc>
            </a:pPr>
            <a:r>
              <a:rPr lang="en-US" altLang="zh-TW" sz="2400" dirty="0"/>
              <a:t>Psychological hazard: pressure related to work sheet, burnout, etc.</a:t>
            </a:r>
          </a:p>
        </p:txBody>
      </p:sp>
      <p:sp>
        <p:nvSpPr>
          <p:cNvPr id="9219" name="Rectangle 2"/>
          <p:cNvSpPr>
            <a:spLocks noGrp="1" noChangeArrowheads="1"/>
          </p:cNvSpPr>
          <p:nvPr>
            <p:ph type="title"/>
          </p:nvPr>
        </p:nvSpPr>
        <p:spPr>
          <a:xfrm>
            <a:off x="714400" y="545471"/>
            <a:ext cx="7715200" cy="1143000"/>
          </a:xfrm>
        </p:spPr>
        <p:txBody>
          <a:bodyPr/>
          <a:lstStyle/>
          <a:p>
            <a:r>
              <a:rPr lang="en-US" altLang="zh-TW" sz="3200" dirty="0">
                <a:latin typeface="Times New Roman" panose="02020603050405020304" pitchFamily="18" charset="0"/>
              </a:rPr>
              <a:t>Potential Laboratory accidents</a:t>
            </a:r>
            <a:endParaRPr lang="zh-TW" altLang="en-US" sz="3200" b="1" dirty="0">
              <a:latin typeface="Times New Roman" panose="02020603050405020304" pitchFamily="18" charset="0"/>
            </a:endParaRPr>
          </a:p>
        </p:txBody>
      </p:sp>
      <p:pic>
        <p:nvPicPr>
          <p:cNvPr id="9222" name="Picture 4" descr="圖6"/>
          <p:cNvPicPr>
            <a:picLocks noChangeAspect="1" noChangeArrowheads="1"/>
          </p:cNvPicPr>
          <p:nvPr/>
        </p:nvPicPr>
        <p:blipFill>
          <a:blip r:embed="rId3" cstate="print"/>
          <a:srcRect/>
          <a:stretch>
            <a:fillRect/>
          </a:stretch>
        </p:blipFill>
        <p:spPr bwMode="auto">
          <a:xfrm>
            <a:off x="6742400" y="2276872"/>
            <a:ext cx="1932978" cy="1473500"/>
          </a:xfrm>
          <a:prstGeom prst="rect">
            <a:avLst/>
          </a:prstGeom>
          <a:noFill/>
          <a:ln w="9525">
            <a:noFill/>
            <a:miter lim="800000"/>
            <a:headEnd/>
            <a:tailEnd/>
          </a:ln>
        </p:spPr>
      </p:pic>
      <p:sp>
        <p:nvSpPr>
          <p:cNvPr id="3" name="投影片編號版面配置區 2"/>
          <p:cNvSpPr>
            <a:spLocks noGrp="1"/>
          </p:cNvSpPr>
          <p:nvPr>
            <p:ph type="sldNum" sz="quarter" idx="12"/>
          </p:nvPr>
        </p:nvSpPr>
        <p:spPr>
          <a:xfrm>
            <a:off x="6742400" y="6319480"/>
            <a:ext cx="2133600" cy="365125"/>
          </a:xfrm>
        </p:spPr>
        <p:txBody>
          <a:bodyPr/>
          <a:lstStyle/>
          <a:p>
            <a:fld id="{A36E6B7E-3405-4ABC-8F0A-11CAAA034E4E}" type="slidenum">
              <a:rPr lang="zh-TW" altLang="en-US" smtClean="0"/>
              <a:pPr/>
              <a:t>9</a:t>
            </a:fld>
            <a:endParaRPr lang="zh-TW" altLang="en-US" dirty="0"/>
          </a:p>
        </p:txBody>
      </p:sp>
    </p:spTree>
    <p:extLst>
      <p:ext uri="{BB962C8B-B14F-4D97-AF65-F5344CB8AC3E}">
        <p14:creationId xmlns:p14="http://schemas.microsoft.com/office/powerpoint/2010/main" val="145306979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1410</TotalTime>
  <Words>30324</Words>
  <Application>Microsoft Office PowerPoint</Application>
  <PresentationFormat>如螢幕大小 (4:3)</PresentationFormat>
  <Paragraphs>1932</Paragraphs>
  <Slides>78</Slides>
  <Notes>69</Notes>
  <HiddenSlides>0</HiddenSlides>
  <MMClips>0</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2</vt:i4>
      </vt:variant>
      <vt:variant>
        <vt:lpstr>投影片標題</vt:lpstr>
      </vt:variant>
      <vt:variant>
        <vt:i4>78</vt:i4>
      </vt:variant>
    </vt:vector>
  </HeadingPairs>
  <TitlesOfParts>
    <vt:vector size="92" baseType="lpstr">
      <vt:lpstr>細明體</vt:lpstr>
      <vt:lpstr>華康新儷粗黑</vt:lpstr>
      <vt:lpstr>新細明體</vt:lpstr>
      <vt:lpstr>DFKai-SB</vt:lpstr>
      <vt:lpstr>DFKai-SB</vt:lpstr>
      <vt:lpstr>Arial</vt:lpstr>
      <vt:lpstr>Calibri</vt:lpstr>
      <vt:lpstr>Tahoma</vt:lpstr>
      <vt:lpstr>Times New Roman</vt:lpstr>
      <vt:lpstr>Wingdings</vt:lpstr>
      <vt:lpstr>Wingdings 2</vt:lpstr>
      <vt:lpstr>Office 佈景主題</vt:lpstr>
      <vt:lpstr>Microsoft Excel 97-2003 Worksheet</vt:lpstr>
      <vt:lpstr>Worksheet</vt:lpstr>
      <vt:lpstr>PowerPoint 簡報</vt:lpstr>
      <vt:lpstr>PowerPoint 簡報</vt:lpstr>
      <vt:lpstr>PowerPoint 簡報</vt:lpstr>
      <vt:lpstr>I. Introduction</vt:lpstr>
      <vt:lpstr>Laboratory epitomizes workplace</vt:lpstr>
      <vt:lpstr>PowerPoint 簡報</vt:lpstr>
      <vt:lpstr>Heinrich-accident pyramid</vt:lpstr>
      <vt:lpstr>II. Laboratory accidents</vt:lpstr>
      <vt:lpstr>Potential Laboratory accidents</vt:lpstr>
      <vt:lpstr>Physical hazards</vt:lpstr>
      <vt:lpstr>Electricity hazard</vt:lpstr>
      <vt:lpstr>Electricity hazard (cont.)</vt:lpstr>
      <vt:lpstr>Case: Death of student caused by induction during practice</vt:lpstr>
      <vt:lpstr>Mechanical hazards</vt:lpstr>
      <vt:lpstr>Case: Student was producing work for exhibition, when his finger was severed</vt:lpstr>
      <vt:lpstr>Noise hazards</vt:lpstr>
      <vt:lpstr>Common ionizing radiation hazards in laboratories</vt:lpstr>
      <vt:lpstr>Common non-ionizing radiation hazards in laboratories</vt:lpstr>
      <vt:lpstr>Abnormal temperature</vt:lpstr>
      <vt:lpstr>Chemical hazards</vt:lpstr>
      <vt:lpstr>Case: Destruction of laboratory by big fire caused by leakage of inflammable solvent</vt:lpstr>
      <vt:lpstr>Biological hazards</vt:lpstr>
      <vt:lpstr>Case: Graduate student  contracted Dengue fever</vt:lpstr>
      <vt:lpstr>Definition of human-factor engineering</vt:lpstr>
      <vt:lpstr>Human-factor hazards</vt:lpstr>
      <vt:lpstr>Case: Common hazards for computer operation </vt:lpstr>
      <vt:lpstr>III. Types of laboratory disasters in senior high and vocational high schools</vt:lpstr>
      <vt:lpstr>Types of laboratory disasters in senior high and vocational high schools in recent years</vt:lpstr>
      <vt:lpstr>Types of laboratory disasters in senior high and vocational high schools in recent years</vt:lpstr>
      <vt:lpstr>Types of laboratory disasters in senior high and vocational high schools in recent years</vt:lpstr>
      <vt:lpstr>IV. Notices for laboratory safety and Health in senior high and vocational high schools</vt:lpstr>
      <vt:lpstr>Workplace--Practical training field: Three stages of safety and Health</vt:lpstr>
      <vt:lpstr>Follow guidance of teacher in practical training field</vt:lpstr>
      <vt:lpstr>Understand safety and Health norms</vt:lpstr>
      <vt:lpstr>Cultivate consciousness and capability of safety and Health</vt:lpstr>
      <vt:lpstr>PowerPoint 簡報</vt:lpstr>
      <vt:lpstr>PowerPoint 簡報</vt:lpstr>
      <vt:lpstr>PowerPoint 簡報</vt:lpstr>
      <vt:lpstr>First stage conclusion</vt:lpstr>
      <vt:lpstr>V. Advanced stage: Management of laboratory safety and Health</vt:lpstr>
      <vt:lpstr>What do you have to know before entering a laboratory?</vt:lpstr>
      <vt:lpstr>What do you have to know before entering a laboratory? (cont.)</vt:lpstr>
      <vt:lpstr>Understand related domestic laws/regulations</vt:lpstr>
      <vt:lpstr>PowerPoint 簡報</vt:lpstr>
      <vt:lpstr>Occupational safety and health management units</vt:lpstr>
      <vt:lpstr>Occupational safety and health management units (cont.)</vt:lpstr>
      <vt:lpstr>Understand school-level laboratory safety and Health work rules</vt:lpstr>
      <vt:lpstr>Understand school-level laboratory safety and Health work rules (cont.)</vt:lpstr>
      <vt:lpstr>Understand school-level laboratory safety and Health work rules (cont.)</vt:lpstr>
      <vt:lpstr>Understand other related administrative procedure</vt:lpstr>
      <vt:lpstr>Identification, evaluation, and control of Laboratory accidents</vt:lpstr>
      <vt:lpstr>Identification, evaluation, and control of Laboratory accidents (cont.)</vt:lpstr>
      <vt:lpstr>Hazardous chemicals</vt:lpstr>
      <vt:lpstr>Hazard comuunication</vt:lpstr>
      <vt:lpstr>SDS (Safety Data Sheet)</vt:lpstr>
      <vt:lpstr>Storage of chemicals </vt:lpstr>
      <vt:lpstr>Ventilation equipment </vt:lpstr>
      <vt:lpstr>Ventilation equipment (cont.) </vt:lpstr>
      <vt:lpstr>Machinery equipment </vt:lpstr>
      <vt:lpstr>Pressure container</vt:lpstr>
      <vt:lpstr>Pressure container (cont.)</vt:lpstr>
      <vt:lpstr>High-pressure gas container  (such as steel gas cylinder)</vt:lpstr>
      <vt:lpstr>High-pressure gas container  (such as steel gas cylinder) (cont.)</vt:lpstr>
      <vt:lpstr>Automatic check </vt:lpstr>
      <vt:lpstr>Automatic check (cont.)</vt:lpstr>
      <vt:lpstr>Toxic chemicals</vt:lpstr>
      <vt:lpstr>Toxic chemicals (cont.)</vt:lpstr>
      <vt:lpstr>Toxic chemicals (cont.)</vt:lpstr>
      <vt:lpstr>Infectious biological materials</vt:lpstr>
      <vt:lpstr>Infectious biological materials </vt:lpstr>
      <vt:lpstr>Ionizing radiation operation </vt:lpstr>
      <vt:lpstr>Ionizing radiation operation (cont.) </vt:lpstr>
      <vt:lpstr>PowerPoint 簡報</vt:lpstr>
      <vt:lpstr>Prevention of electricity fire</vt:lpstr>
      <vt:lpstr>Laboratory wastes</vt:lpstr>
      <vt:lpstr>Safety management 5+1S</vt:lpstr>
      <vt:lpstr>Safety management 5+1S (cont.)</vt:lpstr>
      <vt:lpstr>Information 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ytdai</dc:creator>
  <cp:lastModifiedBy>User</cp:lastModifiedBy>
  <cp:revision>212</cp:revision>
  <dcterms:created xsi:type="dcterms:W3CDTF">2017-04-04T09:35:48Z</dcterms:created>
  <dcterms:modified xsi:type="dcterms:W3CDTF">2020-11-23T02:51:18Z</dcterms:modified>
</cp:coreProperties>
</file>